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2" r:id="rId1"/>
    <p:sldMasterId id="2147483813" r:id="rId2"/>
    <p:sldMasterId id="2147483838" r:id="rId3"/>
  </p:sldMasterIdLst>
  <p:notesMasterIdLst>
    <p:notesMasterId r:id="rId163"/>
  </p:notesMasterIdLst>
  <p:handoutMasterIdLst>
    <p:handoutMasterId r:id="rId164"/>
  </p:handoutMasterIdLst>
  <p:sldIdLst>
    <p:sldId id="605" r:id="rId4"/>
    <p:sldId id="606" r:id="rId5"/>
    <p:sldId id="607" r:id="rId6"/>
    <p:sldId id="608" r:id="rId7"/>
    <p:sldId id="609" r:id="rId8"/>
    <p:sldId id="610" r:id="rId9"/>
    <p:sldId id="611" r:id="rId10"/>
    <p:sldId id="612" r:id="rId11"/>
    <p:sldId id="767" r:id="rId12"/>
    <p:sldId id="768" r:id="rId13"/>
    <p:sldId id="769" r:id="rId14"/>
    <p:sldId id="770" r:id="rId15"/>
    <p:sldId id="771" r:id="rId16"/>
    <p:sldId id="772" r:id="rId17"/>
    <p:sldId id="773" r:id="rId18"/>
    <p:sldId id="774" r:id="rId19"/>
    <p:sldId id="775" r:id="rId20"/>
    <p:sldId id="857" r:id="rId21"/>
    <p:sldId id="766" r:id="rId22"/>
    <p:sldId id="621" r:id="rId23"/>
    <p:sldId id="690" r:id="rId24"/>
    <p:sldId id="691" r:id="rId25"/>
    <p:sldId id="692" r:id="rId26"/>
    <p:sldId id="693" r:id="rId27"/>
    <p:sldId id="627" r:id="rId28"/>
    <p:sldId id="628" r:id="rId29"/>
    <p:sldId id="629" r:id="rId30"/>
    <p:sldId id="630" r:id="rId31"/>
    <p:sldId id="763" r:id="rId32"/>
    <p:sldId id="764" r:id="rId33"/>
    <p:sldId id="765" r:id="rId34"/>
    <p:sldId id="632" r:id="rId35"/>
    <p:sldId id="633" r:id="rId36"/>
    <p:sldId id="634" r:id="rId37"/>
    <p:sldId id="635" r:id="rId38"/>
    <p:sldId id="636" r:id="rId39"/>
    <p:sldId id="574" r:id="rId40"/>
    <p:sldId id="637" r:id="rId41"/>
    <p:sldId id="514" r:id="rId42"/>
    <p:sldId id="568" r:id="rId43"/>
    <p:sldId id="588" r:id="rId44"/>
    <p:sldId id="570" r:id="rId45"/>
    <p:sldId id="867" r:id="rId46"/>
    <p:sldId id="585" r:id="rId47"/>
    <p:sldId id="571" r:id="rId48"/>
    <p:sldId id="868" r:id="rId49"/>
    <p:sldId id="582" r:id="rId50"/>
    <p:sldId id="591" r:id="rId51"/>
    <p:sldId id="869" r:id="rId52"/>
    <p:sldId id="592" r:id="rId53"/>
    <p:sldId id="870" r:id="rId54"/>
    <p:sldId id="594" r:id="rId55"/>
    <p:sldId id="871" r:id="rId56"/>
    <p:sldId id="595" r:id="rId57"/>
    <p:sldId id="872" r:id="rId58"/>
    <p:sldId id="590" r:id="rId59"/>
    <p:sldId id="597" r:id="rId60"/>
    <p:sldId id="598" r:id="rId61"/>
    <p:sldId id="696" r:id="rId62"/>
    <p:sldId id="569" r:id="rId63"/>
    <p:sldId id="873" r:id="rId64"/>
    <p:sldId id="596" r:id="rId65"/>
    <p:sldId id="579" r:id="rId66"/>
    <p:sldId id="874" r:id="rId67"/>
    <p:sldId id="587" r:id="rId68"/>
    <p:sldId id="557" r:id="rId69"/>
    <p:sldId id="558" r:id="rId70"/>
    <p:sldId id="576" r:id="rId71"/>
    <p:sldId id="601" r:id="rId72"/>
    <p:sldId id="602" r:id="rId73"/>
    <p:sldId id="778" r:id="rId74"/>
    <p:sldId id="779" r:id="rId75"/>
    <p:sldId id="780" r:id="rId76"/>
    <p:sldId id="781" r:id="rId77"/>
    <p:sldId id="782" r:id="rId78"/>
    <p:sldId id="838" r:id="rId79"/>
    <p:sldId id="839" r:id="rId80"/>
    <p:sldId id="858" r:id="rId81"/>
    <p:sldId id="859" r:id="rId82"/>
    <p:sldId id="860" r:id="rId83"/>
    <p:sldId id="861" r:id="rId84"/>
    <p:sldId id="862" r:id="rId85"/>
    <p:sldId id="863" r:id="rId86"/>
    <p:sldId id="864" r:id="rId87"/>
    <p:sldId id="847" r:id="rId88"/>
    <p:sldId id="848" r:id="rId89"/>
    <p:sldId id="849" r:id="rId90"/>
    <p:sldId id="850" r:id="rId91"/>
    <p:sldId id="851" r:id="rId92"/>
    <p:sldId id="852" r:id="rId93"/>
    <p:sldId id="853" r:id="rId94"/>
    <p:sldId id="854" r:id="rId95"/>
    <p:sldId id="783" r:id="rId96"/>
    <p:sldId id="784" r:id="rId97"/>
    <p:sldId id="785" r:id="rId98"/>
    <p:sldId id="787" r:id="rId99"/>
    <p:sldId id="788" r:id="rId100"/>
    <p:sldId id="789" r:id="rId101"/>
    <p:sldId id="790" r:id="rId102"/>
    <p:sldId id="791" r:id="rId103"/>
    <p:sldId id="792" r:id="rId104"/>
    <p:sldId id="793" r:id="rId105"/>
    <p:sldId id="813" r:id="rId106"/>
    <p:sldId id="814" r:id="rId107"/>
    <p:sldId id="815" r:id="rId108"/>
    <p:sldId id="816" r:id="rId109"/>
    <p:sldId id="817" r:id="rId110"/>
    <p:sldId id="818" r:id="rId111"/>
    <p:sldId id="855" r:id="rId112"/>
    <p:sldId id="856" r:id="rId113"/>
    <p:sldId id="819" r:id="rId114"/>
    <p:sldId id="820" r:id="rId115"/>
    <p:sldId id="821" r:id="rId116"/>
    <p:sldId id="822" r:id="rId117"/>
    <p:sldId id="823" r:id="rId118"/>
    <p:sldId id="824" r:id="rId119"/>
    <p:sldId id="825" r:id="rId120"/>
    <p:sldId id="826" r:id="rId121"/>
    <p:sldId id="827" r:id="rId122"/>
    <p:sldId id="828" r:id="rId123"/>
    <p:sldId id="829" r:id="rId124"/>
    <p:sldId id="830" r:id="rId125"/>
    <p:sldId id="831" r:id="rId126"/>
    <p:sldId id="832" r:id="rId127"/>
    <p:sldId id="865" r:id="rId128"/>
    <p:sldId id="866" r:id="rId129"/>
    <p:sldId id="833" r:id="rId130"/>
    <p:sldId id="834" r:id="rId131"/>
    <p:sldId id="875" r:id="rId132"/>
    <p:sldId id="954" r:id="rId133"/>
    <p:sldId id="928" r:id="rId134"/>
    <p:sldId id="930" r:id="rId135"/>
    <p:sldId id="931" r:id="rId136"/>
    <p:sldId id="932" r:id="rId137"/>
    <p:sldId id="933" r:id="rId138"/>
    <p:sldId id="934" r:id="rId139"/>
    <p:sldId id="935" r:id="rId140"/>
    <p:sldId id="936" r:id="rId141"/>
    <p:sldId id="937" r:id="rId142"/>
    <p:sldId id="938" r:id="rId143"/>
    <p:sldId id="939" r:id="rId144"/>
    <p:sldId id="940" r:id="rId145"/>
    <p:sldId id="941" r:id="rId146"/>
    <p:sldId id="942" r:id="rId147"/>
    <p:sldId id="943" r:id="rId148"/>
    <p:sldId id="944" r:id="rId149"/>
    <p:sldId id="945" r:id="rId150"/>
    <p:sldId id="946" r:id="rId151"/>
    <p:sldId id="947" r:id="rId152"/>
    <p:sldId id="948" r:id="rId153"/>
    <p:sldId id="949" r:id="rId154"/>
    <p:sldId id="950" r:id="rId155"/>
    <p:sldId id="951" r:id="rId156"/>
    <p:sldId id="953" r:id="rId157"/>
    <p:sldId id="955" r:id="rId158"/>
    <p:sldId id="922" r:id="rId159"/>
    <p:sldId id="923" r:id="rId160"/>
    <p:sldId id="952" r:id="rId161"/>
    <p:sldId id="837" r:id="rId162"/>
  </p:sldIdLst>
  <p:sldSz cx="9144000" cy="6858000" type="screen4x3"/>
  <p:notesSz cx="6400800" cy="8686800"/>
  <p:custDataLst>
    <p:tags r:id="rId165"/>
  </p:custDataLst>
  <p:defaultTextStyle>
    <a:defPPr>
      <a:defRPr lang="fr-FR"/>
    </a:defPPr>
    <a:lvl1pPr algn="l" rtl="0" fontAlgn="base">
      <a:spcBef>
        <a:spcPct val="0"/>
      </a:spcBef>
      <a:spcAft>
        <a:spcPct val="0"/>
      </a:spcAft>
      <a:defRPr sz="2400" kern="1200">
        <a:solidFill>
          <a:schemeClr val="tx1"/>
        </a:solidFill>
        <a:latin typeface="Arial" charset="0"/>
        <a:ea typeface="ヒラギノ角ゴ Pro W3"/>
        <a:cs typeface="ヒラギノ角ゴ Pro W3"/>
      </a:defRPr>
    </a:lvl1pPr>
    <a:lvl2pPr marL="457200" algn="l" rtl="0" fontAlgn="base">
      <a:spcBef>
        <a:spcPct val="0"/>
      </a:spcBef>
      <a:spcAft>
        <a:spcPct val="0"/>
      </a:spcAft>
      <a:defRPr sz="2400" kern="1200">
        <a:solidFill>
          <a:schemeClr val="tx1"/>
        </a:solidFill>
        <a:latin typeface="Arial" charset="0"/>
        <a:ea typeface="ヒラギノ角ゴ Pro W3"/>
        <a:cs typeface="ヒラギノ角ゴ Pro W3"/>
      </a:defRPr>
    </a:lvl2pPr>
    <a:lvl3pPr marL="914400" algn="l" rtl="0" fontAlgn="base">
      <a:spcBef>
        <a:spcPct val="0"/>
      </a:spcBef>
      <a:spcAft>
        <a:spcPct val="0"/>
      </a:spcAft>
      <a:defRPr sz="2400" kern="1200">
        <a:solidFill>
          <a:schemeClr val="tx1"/>
        </a:solidFill>
        <a:latin typeface="Arial" charset="0"/>
        <a:ea typeface="ヒラギノ角ゴ Pro W3"/>
        <a:cs typeface="ヒラギノ角ゴ Pro W3"/>
      </a:defRPr>
    </a:lvl3pPr>
    <a:lvl4pPr marL="1371600" algn="l" rtl="0" fontAlgn="base">
      <a:spcBef>
        <a:spcPct val="0"/>
      </a:spcBef>
      <a:spcAft>
        <a:spcPct val="0"/>
      </a:spcAft>
      <a:defRPr sz="2400" kern="1200">
        <a:solidFill>
          <a:schemeClr val="tx1"/>
        </a:solidFill>
        <a:latin typeface="Arial" charset="0"/>
        <a:ea typeface="ヒラギノ角ゴ Pro W3"/>
        <a:cs typeface="ヒラギノ角ゴ Pro W3"/>
      </a:defRPr>
    </a:lvl4pPr>
    <a:lvl5pPr marL="1828800" algn="l" rtl="0" fontAlgn="base">
      <a:spcBef>
        <a:spcPct val="0"/>
      </a:spcBef>
      <a:spcAft>
        <a:spcPct val="0"/>
      </a:spcAft>
      <a:defRPr sz="2400" kern="1200">
        <a:solidFill>
          <a:schemeClr val="tx1"/>
        </a:solidFill>
        <a:latin typeface="Arial" charset="0"/>
        <a:ea typeface="ヒラギノ角ゴ Pro W3"/>
        <a:cs typeface="ヒラギノ角ゴ Pro W3"/>
      </a:defRPr>
    </a:lvl5pPr>
    <a:lvl6pPr marL="2286000" algn="l" defTabSz="914400" rtl="0" eaLnBrk="1" latinLnBrk="0" hangingPunct="1">
      <a:defRPr sz="2400" kern="1200">
        <a:solidFill>
          <a:schemeClr val="tx1"/>
        </a:solidFill>
        <a:latin typeface="Arial" charset="0"/>
        <a:ea typeface="ヒラギノ角ゴ Pro W3"/>
        <a:cs typeface="ヒラギノ角ゴ Pro W3"/>
      </a:defRPr>
    </a:lvl6pPr>
    <a:lvl7pPr marL="2743200" algn="l" defTabSz="914400" rtl="0" eaLnBrk="1" latinLnBrk="0" hangingPunct="1">
      <a:defRPr sz="2400" kern="1200">
        <a:solidFill>
          <a:schemeClr val="tx1"/>
        </a:solidFill>
        <a:latin typeface="Arial" charset="0"/>
        <a:ea typeface="ヒラギノ角ゴ Pro W3"/>
        <a:cs typeface="ヒラギノ角ゴ Pro W3"/>
      </a:defRPr>
    </a:lvl7pPr>
    <a:lvl8pPr marL="3200400" algn="l" defTabSz="914400" rtl="0" eaLnBrk="1" latinLnBrk="0" hangingPunct="1">
      <a:defRPr sz="2400" kern="1200">
        <a:solidFill>
          <a:schemeClr val="tx1"/>
        </a:solidFill>
        <a:latin typeface="Arial" charset="0"/>
        <a:ea typeface="ヒラギノ角ゴ Pro W3"/>
        <a:cs typeface="ヒラギノ角ゴ Pro W3"/>
      </a:defRPr>
    </a:lvl8pPr>
    <a:lvl9pPr marL="3657600" algn="l" defTabSz="914400" rtl="0" eaLnBrk="1" latinLnBrk="0" hangingPunct="1">
      <a:defRPr sz="2400" kern="1200">
        <a:solidFill>
          <a:schemeClr val="tx1"/>
        </a:solidFill>
        <a:latin typeface="Arial" charset="0"/>
        <a:ea typeface="ヒラギノ角ゴ Pro W3"/>
        <a:cs typeface="ヒラギノ角ゴ Pro W3"/>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DA"/>
    <a:srgbClr val="FFFFB3"/>
    <a:srgbClr val="FFFF80"/>
    <a:srgbClr val="D7CF29"/>
    <a:srgbClr val="FFEBFD"/>
    <a:srgbClr val="EFEFEF"/>
    <a:srgbClr val="FFCFF9"/>
    <a:srgbClr val="FFBCF7"/>
    <a:srgbClr val="DE9BCE"/>
    <a:srgbClr val="D5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Style foncé 2 - Accentuation 1/Accentuation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1677" autoAdjust="0"/>
  </p:normalViewPr>
  <p:slideViewPr>
    <p:cSldViewPr snapToGrid="0">
      <p:cViewPr>
        <p:scale>
          <a:sx n="75" d="100"/>
          <a:sy n="75" d="100"/>
        </p:scale>
        <p:origin x="-1014" y="-660"/>
      </p:cViewPr>
      <p:guideLst>
        <p:guide orient="horz" pos="370"/>
        <p:guide orient="horz" pos="4124"/>
        <p:guide orient="horz" pos="763"/>
        <p:guide orient="horz" pos="3894"/>
        <p:guide orient="horz" pos="3259"/>
        <p:guide orient="horz" pos="3562"/>
        <p:guide pos="167"/>
        <p:guide pos="5595"/>
        <p:guide pos="447"/>
        <p:guide pos="5265"/>
        <p:guide pos="368"/>
        <p:guide pos="2011"/>
        <p:guide pos="5486"/>
        <p:guide pos="1042"/>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7" d="100"/>
          <a:sy n="57" d="100"/>
        </p:scale>
        <p:origin x="-2772" y="-90"/>
      </p:cViewPr>
      <p:guideLst>
        <p:guide orient="horz" pos="2736"/>
        <p:guide pos="2016"/>
      </p:guideLst>
    </p:cSldViewPr>
  </p:notesViewPr>
  <p:gridSpacing cx="507664" cy="507664"/>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slide" Target="slides/slide151.xml"/><Relationship Id="rId159" Type="http://schemas.openxmlformats.org/officeDocument/2006/relationships/slide" Target="slides/slide156.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slide" Target="slides/slide157.xml"/><Relationship Id="rId165" Type="http://schemas.openxmlformats.org/officeDocument/2006/relationships/tags" Target="tags/tag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slide" Target="slides/slide145.xml"/><Relationship Id="rId151" Type="http://schemas.openxmlformats.org/officeDocument/2006/relationships/slide" Target="slides/slide148.xml"/><Relationship Id="rId156" Type="http://schemas.openxmlformats.org/officeDocument/2006/relationships/slide" Target="slides/slide153.xml"/><Relationship Id="rId164" Type="http://schemas.openxmlformats.org/officeDocument/2006/relationships/handoutMaster" Target="handoutMasters/handoutMaster1.xml"/><Relationship Id="rId16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759912-F6F1-443B-92E0-E33B4466DEAD}"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fr-FR"/>
        </a:p>
      </dgm:t>
    </dgm:pt>
    <dgm:pt modelId="{1A783535-3A3F-4BD2-B61F-EEABD4FC6E37}">
      <dgm:prSet phldrT="[Texte]" custT="1"/>
      <dgm:spPr/>
      <dgm:t>
        <a:bodyPr/>
        <a:lstStyle/>
        <a:p>
          <a:r>
            <a:rPr lang="fr-FR" sz="900" smtClean="0"/>
            <a:t>Plateforme e-commerce</a:t>
          </a:r>
          <a:endParaRPr lang="fr-FR" sz="900"/>
        </a:p>
      </dgm:t>
    </dgm:pt>
    <dgm:pt modelId="{F9B63DA4-1866-480B-BE5B-77582B91CCB7}" type="parTrans" cxnId="{158AE90D-2FE2-4670-9F43-3DE7C6D4A28E}">
      <dgm:prSet/>
      <dgm:spPr/>
      <dgm:t>
        <a:bodyPr/>
        <a:lstStyle/>
        <a:p>
          <a:endParaRPr lang="fr-FR" sz="2400"/>
        </a:p>
      </dgm:t>
    </dgm:pt>
    <dgm:pt modelId="{AF5D0103-77CC-405C-B9E8-48F2A0FBEBD2}" type="sibTrans" cxnId="{158AE90D-2FE2-4670-9F43-3DE7C6D4A28E}">
      <dgm:prSet/>
      <dgm:spPr/>
      <dgm:t>
        <a:bodyPr/>
        <a:lstStyle/>
        <a:p>
          <a:endParaRPr lang="fr-FR" sz="2400"/>
        </a:p>
      </dgm:t>
    </dgm:pt>
    <dgm:pt modelId="{58C58F17-1DFF-4813-9D7F-B93238904EFB}">
      <dgm:prSet phldrT="[Texte]" custT="1"/>
      <dgm:spPr/>
      <dgm:t>
        <a:bodyPr/>
        <a:lstStyle/>
        <a:p>
          <a:r>
            <a:rPr lang="fr-FR" sz="900" smtClean="0"/>
            <a:t>web applications Bayard Jeunesse</a:t>
          </a:r>
          <a:endParaRPr lang="fr-FR" sz="900"/>
        </a:p>
      </dgm:t>
    </dgm:pt>
    <dgm:pt modelId="{5FA9977F-EFAF-4513-B471-17B3CB691388}" type="parTrans" cxnId="{08B50980-68CE-4BB5-9073-3518EA71AC85}">
      <dgm:prSet custT="1"/>
      <dgm:spPr/>
      <dgm:t>
        <a:bodyPr/>
        <a:lstStyle/>
        <a:p>
          <a:endParaRPr lang="fr-FR" sz="700"/>
        </a:p>
      </dgm:t>
    </dgm:pt>
    <dgm:pt modelId="{812B641B-EE79-45D7-BE34-3C57C86ABB7D}" type="sibTrans" cxnId="{08B50980-68CE-4BB5-9073-3518EA71AC85}">
      <dgm:prSet/>
      <dgm:spPr/>
      <dgm:t>
        <a:bodyPr/>
        <a:lstStyle/>
        <a:p>
          <a:endParaRPr lang="fr-FR" sz="2400"/>
        </a:p>
      </dgm:t>
    </dgm:pt>
    <dgm:pt modelId="{5A21E75C-B1BC-449B-9AFC-D0A9C6CD6657}">
      <dgm:prSet phldrT="[Texte]" custT="1"/>
      <dgm:spPr/>
      <dgm:t>
        <a:bodyPr/>
        <a:lstStyle/>
        <a:p>
          <a:r>
            <a:rPr lang="fr-FR" sz="900" smtClean="0"/>
            <a:t>web application Senior (Notre Temps)</a:t>
          </a:r>
          <a:endParaRPr lang="fr-FR" sz="900"/>
        </a:p>
      </dgm:t>
    </dgm:pt>
    <dgm:pt modelId="{AB51116A-405C-44E4-93F6-72666031E0C6}" type="parTrans" cxnId="{729EFB00-EC16-4D74-ADFC-AA6ECC2346AE}">
      <dgm:prSet custT="1"/>
      <dgm:spPr/>
      <dgm:t>
        <a:bodyPr/>
        <a:lstStyle/>
        <a:p>
          <a:endParaRPr lang="fr-FR" sz="700"/>
        </a:p>
      </dgm:t>
    </dgm:pt>
    <dgm:pt modelId="{8618211C-894C-43B6-A31B-D7848139DF38}" type="sibTrans" cxnId="{729EFB00-EC16-4D74-ADFC-AA6ECC2346AE}">
      <dgm:prSet/>
      <dgm:spPr/>
      <dgm:t>
        <a:bodyPr/>
        <a:lstStyle/>
        <a:p>
          <a:endParaRPr lang="fr-FR" sz="2400"/>
        </a:p>
      </dgm:t>
    </dgm:pt>
    <dgm:pt modelId="{ED5BA25C-9AE5-4A67-8567-489EDFD05BF4}">
      <dgm:prSet custT="1"/>
      <dgm:spPr/>
      <dgm:t>
        <a:bodyPr/>
        <a:lstStyle/>
        <a:p>
          <a:r>
            <a:rPr lang="fr-FR" sz="900" smtClean="0"/>
            <a:t>web applications Milan Jeunesse</a:t>
          </a:r>
          <a:endParaRPr lang="fr-FR" sz="900"/>
        </a:p>
      </dgm:t>
    </dgm:pt>
    <dgm:pt modelId="{D6DDEE19-A095-4B53-8657-B2B92B9EB1F1}" type="parTrans" cxnId="{1B3A687E-3170-426E-AA67-96527B7F8212}">
      <dgm:prSet custT="1"/>
      <dgm:spPr/>
      <dgm:t>
        <a:bodyPr/>
        <a:lstStyle/>
        <a:p>
          <a:endParaRPr lang="fr-FR" sz="700"/>
        </a:p>
      </dgm:t>
    </dgm:pt>
    <dgm:pt modelId="{A6900306-2A64-46B0-AFC4-0118F936FA68}" type="sibTrans" cxnId="{1B3A687E-3170-426E-AA67-96527B7F8212}">
      <dgm:prSet/>
      <dgm:spPr/>
      <dgm:t>
        <a:bodyPr/>
        <a:lstStyle/>
        <a:p>
          <a:endParaRPr lang="fr-FR" sz="2400"/>
        </a:p>
      </dgm:t>
    </dgm:pt>
    <dgm:pt modelId="{ED05470F-391A-41BF-A97D-655EBBF626E1}">
      <dgm:prSet custT="1"/>
      <dgm:spPr/>
      <dgm:t>
        <a:bodyPr/>
        <a:lstStyle/>
        <a:p>
          <a:r>
            <a:rPr lang="fr-FR" sz="900" smtClean="0"/>
            <a:t>web applications Religieux</a:t>
          </a:r>
          <a:endParaRPr lang="fr-FR" sz="900"/>
        </a:p>
      </dgm:t>
    </dgm:pt>
    <dgm:pt modelId="{446B8F6B-5DC3-4F46-88C6-E933081A7DA8}" type="parTrans" cxnId="{0F312695-8098-4B90-BA08-DD2B81E5D78A}">
      <dgm:prSet custT="1"/>
      <dgm:spPr/>
      <dgm:t>
        <a:bodyPr/>
        <a:lstStyle/>
        <a:p>
          <a:endParaRPr lang="fr-FR" sz="700"/>
        </a:p>
      </dgm:t>
    </dgm:pt>
    <dgm:pt modelId="{CCAE63AE-FEA0-4548-A238-91475825AB2B}" type="sibTrans" cxnId="{0F312695-8098-4B90-BA08-DD2B81E5D78A}">
      <dgm:prSet/>
      <dgm:spPr/>
      <dgm:t>
        <a:bodyPr/>
        <a:lstStyle/>
        <a:p>
          <a:endParaRPr lang="fr-FR" sz="2400"/>
        </a:p>
      </dgm:t>
    </dgm:pt>
    <dgm:pt modelId="{BA877D03-9F1F-4104-B4A5-4ECBE0B426EF}">
      <dgm:prSet custT="1"/>
      <dgm:spPr/>
      <dgm:t>
        <a:bodyPr/>
        <a:lstStyle/>
        <a:p>
          <a:r>
            <a:rPr lang="fr-FR" sz="900" smtClean="0"/>
            <a:t>web applications La Croix</a:t>
          </a:r>
          <a:endParaRPr lang="fr-FR" sz="900"/>
        </a:p>
      </dgm:t>
    </dgm:pt>
    <dgm:pt modelId="{7CDBD845-D65D-45BD-BC2B-C4EB2630765E}" type="parTrans" cxnId="{7DFB5367-5D86-4B68-B159-C6A24F89D81A}">
      <dgm:prSet custT="1"/>
      <dgm:spPr/>
      <dgm:t>
        <a:bodyPr/>
        <a:lstStyle/>
        <a:p>
          <a:endParaRPr lang="fr-FR" sz="700"/>
        </a:p>
      </dgm:t>
    </dgm:pt>
    <dgm:pt modelId="{B43ACE7C-5499-416C-B2B1-783462CA68B2}" type="sibTrans" cxnId="{7DFB5367-5D86-4B68-B159-C6A24F89D81A}">
      <dgm:prSet/>
      <dgm:spPr/>
      <dgm:t>
        <a:bodyPr/>
        <a:lstStyle/>
        <a:p>
          <a:endParaRPr lang="fr-FR" sz="2400"/>
        </a:p>
      </dgm:t>
    </dgm:pt>
    <dgm:pt modelId="{3561DB1D-96D2-4D8E-88F5-25DB17F243FD}">
      <dgm:prSet custT="1"/>
      <dgm:spPr/>
      <dgm:t>
        <a:bodyPr/>
        <a:lstStyle/>
        <a:p>
          <a:r>
            <a:rPr lang="fr-FR" sz="900" smtClean="0"/>
            <a:t>web application Territoires</a:t>
          </a:r>
          <a:endParaRPr lang="fr-FR" sz="900"/>
        </a:p>
      </dgm:t>
    </dgm:pt>
    <dgm:pt modelId="{E57890B7-893C-47EC-971B-657892720D4C}" type="parTrans" cxnId="{266DE662-C43B-4072-8500-B4D360FDD889}">
      <dgm:prSet custT="1"/>
      <dgm:spPr/>
      <dgm:t>
        <a:bodyPr/>
        <a:lstStyle/>
        <a:p>
          <a:endParaRPr lang="fr-FR" sz="700"/>
        </a:p>
      </dgm:t>
    </dgm:pt>
    <dgm:pt modelId="{6A8D43FA-FF5F-4401-9706-270AF184CDA1}" type="sibTrans" cxnId="{266DE662-C43B-4072-8500-B4D360FDD889}">
      <dgm:prSet/>
      <dgm:spPr/>
      <dgm:t>
        <a:bodyPr/>
        <a:lstStyle/>
        <a:p>
          <a:endParaRPr lang="fr-FR" sz="2400"/>
        </a:p>
      </dgm:t>
    </dgm:pt>
    <dgm:pt modelId="{B9E9BAB2-DB2C-4C4C-A793-A3A385C12EEC}">
      <dgm:prSet custT="1"/>
      <dgm:spPr/>
      <dgm:t>
        <a:bodyPr/>
        <a:lstStyle/>
        <a:p>
          <a:r>
            <a:rPr lang="fr-FR" sz="900" smtClean="0"/>
            <a:t>web application Bayard Education</a:t>
          </a:r>
          <a:endParaRPr lang="fr-FR" sz="900"/>
        </a:p>
      </dgm:t>
    </dgm:pt>
    <dgm:pt modelId="{B213B3A5-162C-4CAB-B03F-D25D6409C168}" type="parTrans" cxnId="{AD8F3205-8017-4B0D-98A7-2EE432AD9466}">
      <dgm:prSet custT="1"/>
      <dgm:spPr/>
      <dgm:t>
        <a:bodyPr/>
        <a:lstStyle/>
        <a:p>
          <a:endParaRPr lang="fr-FR" sz="700"/>
        </a:p>
      </dgm:t>
    </dgm:pt>
    <dgm:pt modelId="{43C1BC10-D15C-43BB-978C-B9AA2DF5EF9A}" type="sibTrans" cxnId="{AD8F3205-8017-4B0D-98A7-2EE432AD9466}">
      <dgm:prSet/>
      <dgm:spPr/>
      <dgm:t>
        <a:bodyPr/>
        <a:lstStyle/>
        <a:p>
          <a:endParaRPr lang="fr-FR" sz="2400"/>
        </a:p>
      </dgm:t>
    </dgm:pt>
    <dgm:pt modelId="{82D73B97-2A39-4FA0-A4E1-CB682F9C45EC}">
      <dgm:prSet custT="1"/>
      <dgm:spPr>
        <a:solidFill>
          <a:schemeClr val="accent1">
            <a:hueOff val="0"/>
            <a:satOff val="0"/>
            <a:lumOff val="0"/>
            <a:alpha val="51000"/>
          </a:schemeClr>
        </a:solidFill>
      </dgm:spPr>
      <dgm:t>
        <a:bodyPr/>
        <a:lstStyle/>
        <a:p>
          <a:r>
            <a:rPr lang="fr-FR" sz="900" smtClean="0"/>
            <a:t>web application J’aime Lire Store</a:t>
          </a:r>
          <a:endParaRPr lang="fr-FR" sz="900"/>
        </a:p>
      </dgm:t>
    </dgm:pt>
    <dgm:pt modelId="{6DCD12B9-A509-4FFD-A152-74340C741A84}" type="parTrans" cxnId="{4E716601-4CF7-41AA-848E-90A0A33E5EB9}">
      <dgm:prSet custT="1"/>
      <dgm:spPr/>
      <dgm:t>
        <a:bodyPr/>
        <a:lstStyle/>
        <a:p>
          <a:endParaRPr lang="fr-FR" sz="700"/>
        </a:p>
      </dgm:t>
    </dgm:pt>
    <dgm:pt modelId="{FFCDFF76-84DD-42E5-9B63-91327210E5EB}" type="sibTrans" cxnId="{4E716601-4CF7-41AA-848E-90A0A33E5EB9}">
      <dgm:prSet/>
      <dgm:spPr/>
      <dgm:t>
        <a:bodyPr/>
        <a:lstStyle/>
        <a:p>
          <a:endParaRPr lang="fr-FR" sz="2400"/>
        </a:p>
      </dgm:t>
    </dgm:pt>
    <dgm:pt modelId="{8E8E42ED-A793-46B1-B234-7B404181E6F6}">
      <dgm:prSet custT="1"/>
      <dgm:spPr>
        <a:solidFill>
          <a:schemeClr val="bg2"/>
        </a:solidFill>
      </dgm:spPr>
      <dgm:t>
        <a:bodyPr/>
        <a:lstStyle/>
        <a:p>
          <a:r>
            <a:rPr lang="fr-FR" sz="900" smtClean="0"/>
            <a:t>web application France Culture Papiers et </a:t>
          </a:r>
          <a:r>
            <a:rPr lang="fr-FR" sz="900" err="1" smtClean="0"/>
            <a:t>Muze</a:t>
          </a:r>
          <a:endParaRPr lang="fr-FR" sz="900"/>
        </a:p>
      </dgm:t>
    </dgm:pt>
    <dgm:pt modelId="{308B461F-BA37-445D-B2A9-6DB15D4BACC6}" type="parTrans" cxnId="{5C9CACBF-1A57-4BDC-94E4-49B7B1194D34}">
      <dgm:prSet custT="1"/>
      <dgm:spPr/>
      <dgm:t>
        <a:bodyPr/>
        <a:lstStyle/>
        <a:p>
          <a:endParaRPr lang="fr-FR" sz="700"/>
        </a:p>
      </dgm:t>
    </dgm:pt>
    <dgm:pt modelId="{F006BE7E-C2C5-48F4-AC9D-A563CCAFAFC3}" type="sibTrans" cxnId="{5C9CACBF-1A57-4BDC-94E4-49B7B1194D34}">
      <dgm:prSet/>
      <dgm:spPr/>
      <dgm:t>
        <a:bodyPr/>
        <a:lstStyle/>
        <a:p>
          <a:endParaRPr lang="fr-FR" sz="2400"/>
        </a:p>
      </dgm:t>
    </dgm:pt>
    <dgm:pt modelId="{FCDFE528-29FB-4DFB-9765-222719CFD61E}" type="pres">
      <dgm:prSet presAssocID="{50759912-F6F1-443B-92E0-E33B4466DEAD}" presName="Name0" presStyleCnt="0">
        <dgm:presLayoutVars>
          <dgm:chMax val="1"/>
          <dgm:dir/>
          <dgm:animLvl val="ctr"/>
          <dgm:resizeHandles val="exact"/>
        </dgm:presLayoutVars>
      </dgm:prSet>
      <dgm:spPr/>
      <dgm:t>
        <a:bodyPr/>
        <a:lstStyle/>
        <a:p>
          <a:endParaRPr lang="fr-FR"/>
        </a:p>
      </dgm:t>
    </dgm:pt>
    <dgm:pt modelId="{DC123E0B-F07C-4005-9105-D6F404D65E0E}" type="pres">
      <dgm:prSet presAssocID="{1A783535-3A3F-4BD2-B61F-EEABD4FC6E37}" presName="centerShape" presStyleLbl="node0" presStyleIdx="0" presStyleCnt="1"/>
      <dgm:spPr/>
      <dgm:t>
        <a:bodyPr/>
        <a:lstStyle/>
        <a:p>
          <a:endParaRPr lang="fr-FR"/>
        </a:p>
      </dgm:t>
    </dgm:pt>
    <dgm:pt modelId="{4EEA76C3-BFA8-4EAC-8AF2-47199E817904}" type="pres">
      <dgm:prSet presAssocID="{5FA9977F-EFAF-4513-B471-17B3CB691388}" presName="parTrans" presStyleLbl="sibTrans2D1" presStyleIdx="0" presStyleCnt="9"/>
      <dgm:spPr/>
      <dgm:t>
        <a:bodyPr/>
        <a:lstStyle/>
        <a:p>
          <a:endParaRPr lang="fr-FR"/>
        </a:p>
      </dgm:t>
    </dgm:pt>
    <dgm:pt modelId="{24B9CD70-8BFC-4832-95B2-291E66011464}" type="pres">
      <dgm:prSet presAssocID="{5FA9977F-EFAF-4513-B471-17B3CB691388}" presName="connectorText" presStyleLbl="sibTrans2D1" presStyleIdx="0" presStyleCnt="9"/>
      <dgm:spPr/>
      <dgm:t>
        <a:bodyPr/>
        <a:lstStyle/>
        <a:p>
          <a:endParaRPr lang="fr-FR"/>
        </a:p>
      </dgm:t>
    </dgm:pt>
    <dgm:pt modelId="{4C516D46-33F1-4FEB-8C6D-6E894B0EE9C4}" type="pres">
      <dgm:prSet presAssocID="{58C58F17-1DFF-4813-9D7F-B93238904EFB}" presName="node" presStyleLbl="node1" presStyleIdx="0" presStyleCnt="9">
        <dgm:presLayoutVars>
          <dgm:bulletEnabled val="1"/>
        </dgm:presLayoutVars>
      </dgm:prSet>
      <dgm:spPr/>
      <dgm:t>
        <a:bodyPr/>
        <a:lstStyle/>
        <a:p>
          <a:endParaRPr lang="fr-FR"/>
        </a:p>
      </dgm:t>
    </dgm:pt>
    <dgm:pt modelId="{4F2CDDE9-64B0-472E-A240-EE74A9B9243D}" type="pres">
      <dgm:prSet presAssocID="{D6DDEE19-A095-4B53-8657-B2B92B9EB1F1}" presName="parTrans" presStyleLbl="sibTrans2D1" presStyleIdx="1" presStyleCnt="9"/>
      <dgm:spPr/>
      <dgm:t>
        <a:bodyPr/>
        <a:lstStyle/>
        <a:p>
          <a:endParaRPr lang="fr-FR"/>
        </a:p>
      </dgm:t>
    </dgm:pt>
    <dgm:pt modelId="{B5CCE87F-628D-428E-9823-A757C34BEB7C}" type="pres">
      <dgm:prSet presAssocID="{D6DDEE19-A095-4B53-8657-B2B92B9EB1F1}" presName="connectorText" presStyleLbl="sibTrans2D1" presStyleIdx="1" presStyleCnt="9"/>
      <dgm:spPr/>
      <dgm:t>
        <a:bodyPr/>
        <a:lstStyle/>
        <a:p>
          <a:endParaRPr lang="fr-FR"/>
        </a:p>
      </dgm:t>
    </dgm:pt>
    <dgm:pt modelId="{0909B757-DEB0-4ECC-8969-17EC05E1FBA2}" type="pres">
      <dgm:prSet presAssocID="{ED5BA25C-9AE5-4A67-8567-489EDFD05BF4}" presName="node" presStyleLbl="node1" presStyleIdx="1" presStyleCnt="9">
        <dgm:presLayoutVars>
          <dgm:bulletEnabled val="1"/>
        </dgm:presLayoutVars>
      </dgm:prSet>
      <dgm:spPr/>
      <dgm:t>
        <a:bodyPr/>
        <a:lstStyle/>
        <a:p>
          <a:endParaRPr lang="fr-FR"/>
        </a:p>
      </dgm:t>
    </dgm:pt>
    <dgm:pt modelId="{8CEAB164-6277-47B3-82FF-F867B68CE5B0}" type="pres">
      <dgm:prSet presAssocID="{446B8F6B-5DC3-4F46-88C6-E933081A7DA8}" presName="parTrans" presStyleLbl="sibTrans2D1" presStyleIdx="2" presStyleCnt="9"/>
      <dgm:spPr/>
      <dgm:t>
        <a:bodyPr/>
        <a:lstStyle/>
        <a:p>
          <a:endParaRPr lang="fr-FR"/>
        </a:p>
      </dgm:t>
    </dgm:pt>
    <dgm:pt modelId="{A5F8B4B2-413E-485F-B76B-9228AA9A1149}" type="pres">
      <dgm:prSet presAssocID="{446B8F6B-5DC3-4F46-88C6-E933081A7DA8}" presName="connectorText" presStyleLbl="sibTrans2D1" presStyleIdx="2" presStyleCnt="9"/>
      <dgm:spPr/>
      <dgm:t>
        <a:bodyPr/>
        <a:lstStyle/>
        <a:p>
          <a:endParaRPr lang="fr-FR"/>
        </a:p>
      </dgm:t>
    </dgm:pt>
    <dgm:pt modelId="{C82BC0B8-7E6D-4B7C-AE41-0FE3A7BD8735}" type="pres">
      <dgm:prSet presAssocID="{ED05470F-391A-41BF-A97D-655EBBF626E1}" presName="node" presStyleLbl="node1" presStyleIdx="2" presStyleCnt="9">
        <dgm:presLayoutVars>
          <dgm:bulletEnabled val="1"/>
        </dgm:presLayoutVars>
      </dgm:prSet>
      <dgm:spPr/>
      <dgm:t>
        <a:bodyPr/>
        <a:lstStyle/>
        <a:p>
          <a:endParaRPr lang="fr-FR"/>
        </a:p>
      </dgm:t>
    </dgm:pt>
    <dgm:pt modelId="{EB330C5A-E464-4B05-8D34-E33BDD72B7AF}" type="pres">
      <dgm:prSet presAssocID="{7CDBD845-D65D-45BD-BC2B-C4EB2630765E}" presName="parTrans" presStyleLbl="sibTrans2D1" presStyleIdx="3" presStyleCnt="9"/>
      <dgm:spPr/>
      <dgm:t>
        <a:bodyPr/>
        <a:lstStyle/>
        <a:p>
          <a:endParaRPr lang="fr-FR"/>
        </a:p>
      </dgm:t>
    </dgm:pt>
    <dgm:pt modelId="{396F5E7D-15C4-4BE1-A665-A916FD360B97}" type="pres">
      <dgm:prSet presAssocID="{7CDBD845-D65D-45BD-BC2B-C4EB2630765E}" presName="connectorText" presStyleLbl="sibTrans2D1" presStyleIdx="3" presStyleCnt="9"/>
      <dgm:spPr/>
      <dgm:t>
        <a:bodyPr/>
        <a:lstStyle/>
        <a:p>
          <a:endParaRPr lang="fr-FR"/>
        </a:p>
      </dgm:t>
    </dgm:pt>
    <dgm:pt modelId="{D5F55293-C872-4093-9CEE-811D77802DA6}" type="pres">
      <dgm:prSet presAssocID="{BA877D03-9F1F-4104-B4A5-4ECBE0B426EF}" presName="node" presStyleLbl="node1" presStyleIdx="3" presStyleCnt="9">
        <dgm:presLayoutVars>
          <dgm:bulletEnabled val="1"/>
        </dgm:presLayoutVars>
      </dgm:prSet>
      <dgm:spPr/>
      <dgm:t>
        <a:bodyPr/>
        <a:lstStyle/>
        <a:p>
          <a:endParaRPr lang="fr-FR"/>
        </a:p>
      </dgm:t>
    </dgm:pt>
    <dgm:pt modelId="{576D8D9F-9F5E-4341-8EB4-B422EA5FE263}" type="pres">
      <dgm:prSet presAssocID="{AB51116A-405C-44E4-93F6-72666031E0C6}" presName="parTrans" presStyleLbl="sibTrans2D1" presStyleIdx="4" presStyleCnt="9"/>
      <dgm:spPr/>
      <dgm:t>
        <a:bodyPr/>
        <a:lstStyle/>
        <a:p>
          <a:endParaRPr lang="fr-FR"/>
        </a:p>
      </dgm:t>
    </dgm:pt>
    <dgm:pt modelId="{85165712-0CF6-4513-9CEB-0F260FB2BCF2}" type="pres">
      <dgm:prSet presAssocID="{AB51116A-405C-44E4-93F6-72666031E0C6}" presName="connectorText" presStyleLbl="sibTrans2D1" presStyleIdx="4" presStyleCnt="9"/>
      <dgm:spPr/>
      <dgm:t>
        <a:bodyPr/>
        <a:lstStyle/>
        <a:p>
          <a:endParaRPr lang="fr-FR"/>
        </a:p>
      </dgm:t>
    </dgm:pt>
    <dgm:pt modelId="{D289C7CC-A61C-4341-AAFE-BD6995EA4273}" type="pres">
      <dgm:prSet presAssocID="{5A21E75C-B1BC-449B-9AFC-D0A9C6CD6657}" presName="node" presStyleLbl="node1" presStyleIdx="4" presStyleCnt="9">
        <dgm:presLayoutVars>
          <dgm:bulletEnabled val="1"/>
        </dgm:presLayoutVars>
      </dgm:prSet>
      <dgm:spPr/>
      <dgm:t>
        <a:bodyPr/>
        <a:lstStyle/>
        <a:p>
          <a:endParaRPr lang="fr-FR"/>
        </a:p>
      </dgm:t>
    </dgm:pt>
    <dgm:pt modelId="{491C2A1A-E606-4E19-A973-D11C4C58EF5F}" type="pres">
      <dgm:prSet presAssocID="{E57890B7-893C-47EC-971B-657892720D4C}" presName="parTrans" presStyleLbl="sibTrans2D1" presStyleIdx="5" presStyleCnt="9"/>
      <dgm:spPr/>
      <dgm:t>
        <a:bodyPr/>
        <a:lstStyle/>
        <a:p>
          <a:endParaRPr lang="fr-FR"/>
        </a:p>
      </dgm:t>
    </dgm:pt>
    <dgm:pt modelId="{6796D9B6-A2D2-4723-9252-0ACA326CB94D}" type="pres">
      <dgm:prSet presAssocID="{E57890B7-893C-47EC-971B-657892720D4C}" presName="connectorText" presStyleLbl="sibTrans2D1" presStyleIdx="5" presStyleCnt="9"/>
      <dgm:spPr/>
      <dgm:t>
        <a:bodyPr/>
        <a:lstStyle/>
        <a:p>
          <a:endParaRPr lang="fr-FR"/>
        </a:p>
      </dgm:t>
    </dgm:pt>
    <dgm:pt modelId="{B194D7F0-5C62-4099-82AE-7219CDEB2056}" type="pres">
      <dgm:prSet presAssocID="{3561DB1D-96D2-4D8E-88F5-25DB17F243FD}" presName="node" presStyleLbl="node1" presStyleIdx="5" presStyleCnt="9">
        <dgm:presLayoutVars>
          <dgm:bulletEnabled val="1"/>
        </dgm:presLayoutVars>
      </dgm:prSet>
      <dgm:spPr/>
      <dgm:t>
        <a:bodyPr/>
        <a:lstStyle/>
        <a:p>
          <a:endParaRPr lang="fr-FR"/>
        </a:p>
      </dgm:t>
    </dgm:pt>
    <dgm:pt modelId="{F23D5774-E388-494A-80AA-34F6627019CB}" type="pres">
      <dgm:prSet presAssocID="{B213B3A5-162C-4CAB-B03F-D25D6409C168}" presName="parTrans" presStyleLbl="sibTrans2D1" presStyleIdx="6" presStyleCnt="9"/>
      <dgm:spPr/>
      <dgm:t>
        <a:bodyPr/>
        <a:lstStyle/>
        <a:p>
          <a:endParaRPr lang="fr-FR"/>
        </a:p>
      </dgm:t>
    </dgm:pt>
    <dgm:pt modelId="{0128D15D-327D-49D4-A323-48341929579E}" type="pres">
      <dgm:prSet presAssocID="{B213B3A5-162C-4CAB-B03F-D25D6409C168}" presName="connectorText" presStyleLbl="sibTrans2D1" presStyleIdx="6" presStyleCnt="9"/>
      <dgm:spPr/>
      <dgm:t>
        <a:bodyPr/>
        <a:lstStyle/>
        <a:p>
          <a:endParaRPr lang="fr-FR"/>
        </a:p>
      </dgm:t>
    </dgm:pt>
    <dgm:pt modelId="{AEDB08EB-7555-40DA-9628-C3F058AC6308}" type="pres">
      <dgm:prSet presAssocID="{B9E9BAB2-DB2C-4C4C-A793-A3A385C12EEC}" presName="node" presStyleLbl="node1" presStyleIdx="6" presStyleCnt="9">
        <dgm:presLayoutVars>
          <dgm:bulletEnabled val="1"/>
        </dgm:presLayoutVars>
      </dgm:prSet>
      <dgm:spPr/>
      <dgm:t>
        <a:bodyPr/>
        <a:lstStyle/>
        <a:p>
          <a:endParaRPr lang="fr-FR"/>
        </a:p>
      </dgm:t>
    </dgm:pt>
    <dgm:pt modelId="{35BEC6B5-6EF0-4F1E-BB60-BF6091AFF216}" type="pres">
      <dgm:prSet presAssocID="{308B461F-BA37-445D-B2A9-6DB15D4BACC6}" presName="parTrans" presStyleLbl="sibTrans2D1" presStyleIdx="7" presStyleCnt="9"/>
      <dgm:spPr/>
      <dgm:t>
        <a:bodyPr/>
        <a:lstStyle/>
        <a:p>
          <a:endParaRPr lang="fr-FR"/>
        </a:p>
      </dgm:t>
    </dgm:pt>
    <dgm:pt modelId="{88B0EFBE-4359-4FF1-8B83-BD66139E3A86}" type="pres">
      <dgm:prSet presAssocID="{308B461F-BA37-445D-B2A9-6DB15D4BACC6}" presName="connectorText" presStyleLbl="sibTrans2D1" presStyleIdx="7" presStyleCnt="9"/>
      <dgm:spPr/>
      <dgm:t>
        <a:bodyPr/>
        <a:lstStyle/>
        <a:p>
          <a:endParaRPr lang="fr-FR"/>
        </a:p>
      </dgm:t>
    </dgm:pt>
    <dgm:pt modelId="{0D541C62-90E7-47F6-8538-AE9504DF1214}" type="pres">
      <dgm:prSet presAssocID="{8E8E42ED-A793-46B1-B234-7B404181E6F6}" presName="node" presStyleLbl="node1" presStyleIdx="7" presStyleCnt="9">
        <dgm:presLayoutVars>
          <dgm:bulletEnabled val="1"/>
        </dgm:presLayoutVars>
      </dgm:prSet>
      <dgm:spPr/>
      <dgm:t>
        <a:bodyPr/>
        <a:lstStyle/>
        <a:p>
          <a:endParaRPr lang="fr-FR"/>
        </a:p>
      </dgm:t>
    </dgm:pt>
    <dgm:pt modelId="{6453C3CF-C1DA-457B-846D-5D8C7232AE8D}" type="pres">
      <dgm:prSet presAssocID="{6DCD12B9-A509-4FFD-A152-74340C741A84}" presName="parTrans" presStyleLbl="sibTrans2D1" presStyleIdx="8" presStyleCnt="9"/>
      <dgm:spPr/>
      <dgm:t>
        <a:bodyPr/>
        <a:lstStyle/>
        <a:p>
          <a:endParaRPr lang="fr-FR"/>
        </a:p>
      </dgm:t>
    </dgm:pt>
    <dgm:pt modelId="{067FDFB3-E604-4F7F-A419-651ADD5058F9}" type="pres">
      <dgm:prSet presAssocID="{6DCD12B9-A509-4FFD-A152-74340C741A84}" presName="connectorText" presStyleLbl="sibTrans2D1" presStyleIdx="8" presStyleCnt="9"/>
      <dgm:spPr/>
      <dgm:t>
        <a:bodyPr/>
        <a:lstStyle/>
        <a:p>
          <a:endParaRPr lang="fr-FR"/>
        </a:p>
      </dgm:t>
    </dgm:pt>
    <dgm:pt modelId="{1327B7DA-55EA-4F4B-96F1-CF1F56CE52B3}" type="pres">
      <dgm:prSet presAssocID="{82D73B97-2A39-4FA0-A4E1-CB682F9C45EC}" presName="node" presStyleLbl="node1" presStyleIdx="8" presStyleCnt="9">
        <dgm:presLayoutVars>
          <dgm:bulletEnabled val="1"/>
        </dgm:presLayoutVars>
      </dgm:prSet>
      <dgm:spPr/>
      <dgm:t>
        <a:bodyPr/>
        <a:lstStyle/>
        <a:p>
          <a:endParaRPr lang="fr-FR"/>
        </a:p>
      </dgm:t>
    </dgm:pt>
  </dgm:ptLst>
  <dgm:cxnLst>
    <dgm:cxn modelId="{4E716601-4CF7-41AA-848E-90A0A33E5EB9}" srcId="{1A783535-3A3F-4BD2-B61F-EEABD4FC6E37}" destId="{82D73B97-2A39-4FA0-A4E1-CB682F9C45EC}" srcOrd="8" destOrd="0" parTransId="{6DCD12B9-A509-4FFD-A152-74340C741A84}" sibTransId="{FFCDFF76-84DD-42E5-9B63-91327210E5EB}"/>
    <dgm:cxn modelId="{5262AB3F-7A44-4B0D-AA59-6BA8FB4C96C6}" type="presOf" srcId="{5A21E75C-B1BC-449B-9AFC-D0A9C6CD6657}" destId="{D289C7CC-A61C-4341-AAFE-BD6995EA4273}" srcOrd="0" destOrd="0" presId="urn:microsoft.com/office/officeart/2005/8/layout/radial5"/>
    <dgm:cxn modelId="{079E934C-2E84-43F1-885A-D6E5B9D4E3DF}" type="presOf" srcId="{E57890B7-893C-47EC-971B-657892720D4C}" destId="{491C2A1A-E606-4E19-A973-D11C4C58EF5F}" srcOrd="0" destOrd="0" presId="urn:microsoft.com/office/officeart/2005/8/layout/radial5"/>
    <dgm:cxn modelId="{14B302DF-EAD4-49FA-8820-38E5B9BCA3FA}" type="presOf" srcId="{58C58F17-1DFF-4813-9D7F-B93238904EFB}" destId="{4C516D46-33F1-4FEB-8C6D-6E894B0EE9C4}" srcOrd="0" destOrd="0" presId="urn:microsoft.com/office/officeart/2005/8/layout/radial5"/>
    <dgm:cxn modelId="{729EFB00-EC16-4D74-ADFC-AA6ECC2346AE}" srcId="{1A783535-3A3F-4BD2-B61F-EEABD4FC6E37}" destId="{5A21E75C-B1BC-449B-9AFC-D0A9C6CD6657}" srcOrd="4" destOrd="0" parTransId="{AB51116A-405C-44E4-93F6-72666031E0C6}" sibTransId="{8618211C-894C-43B6-A31B-D7848139DF38}"/>
    <dgm:cxn modelId="{F872EAD3-777C-4CD7-832D-5E8FE51262DA}" type="presOf" srcId="{82D73B97-2A39-4FA0-A4E1-CB682F9C45EC}" destId="{1327B7DA-55EA-4F4B-96F1-CF1F56CE52B3}" srcOrd="0" destOrd="0" presId="urn:microsoft.com/office/officeart/2005/8/layout/radial5"/>
    <dgm:cxn modelId="{1997F66D-A423-44B4-A64E-60E961A24066}" type="presOf" srcId="{7CDBD845-D65D-45BD-BC2B-C4EB2630765E}" destId="{EB330C5A-E464-4B05-8D34-E33BDD72B7AF}" srcOrd="0" destOrd="0" presId="urn:microsoft.com/office/officeart/2005/8/layout/radial5"/>
    <dgm:cxn modelId="{22D8171E-D90D-4CB9-9A8B-062CC0BC9747}" type="presOf" srcId="{B9E9BAB2-DB2C-4C4C-A793-A3A385C12EEC}" destId="{AEDB08EB-7555-40DA-9628-C3F058AC6308}" srcOrd="0" destOrd="0" presId="urn:microsoft.com/office/officeart/2005/8/layout/radial5"/>
    <dgm:cxn modelId="{3D0CDE82-5BDE-42E1-A165-2F3AD78446DA}" type="presOf" srcId="{446B8F6B-5DC3-4F46-88C6-E933081A7DA8}" destId="{A5F8B4B2-413E-485F-B76B-9228AA9A1149}" srcOrd="1" destOrd="0" presId="urn:microsoft.com/office/officeart/2005/8/layout/radial5"/>
    <dgm:cxn modelId="{158AE90D-2FE2-4670-9F43-3DE7C6D4A28E}" srcId="{50759912-F6F1-443B-92E0-E33B4466DEAD}" destId="{1A783535-3A3F-4BD2-B61F-EEABD4FC6E37}" srcOrd="0" destOrd="0" parTransId="{F9B63DA4-1866-480B-BE5B-77582B91CCB7}" sibTransId="{AF5D0103-77CC-405C-B9E8-48F2A0FBEBD2}"/>
    <dgm:cxn modelId="{1B3A687E-3170-426E-AA67-96527B7F8212}" srcId="{1A783535-3A3F-4BD2-B61F-EEABD4FC6E37}" destId="{ED5BA25C-9AE5-4A67-8567-489EDFD05BF4}" srcOrd="1" destOrd="0" parTransId="{D6DDEE19-A095-4B53-8657-B2B92B9EB1F1}" sibTransId="{A6900306-2A64-46B0-AFC4-0118F936FA68}"/>
    <dgm:cxn modelId="{CE5AD584-5017-4E86-8A24-593F8FB0F4AA}" type="presOf" srcId="{446B8F6B-5DC3-4F46-88C6-E933081A7DA8}" destId="{8CEAB164-6277-47B3-82FF-F867B68CE5B0}" srcOrd="0" destOrd="0" presId="urn:microsoft.com/office/officeart/2005/8/layout/radial5"/>
    <dgm:cxn modelId="{07B3D62D-1829-4D94-B328-15F6E47A2A28}" type="presOf" srcId="{6DCD12B9-A509-4FFD-A152-74340C741A84}" destId="{6453C3CF-C1DA-457B-846D-5D8C7232AE8D}" srcOrd="0" destOrd="0" presId="urn:microsoft.com/office/officeart/2005/8/layout/radial5"/>
    <dgm:cxn modelId="{0F312695-8098-4B90-BA08-DD2B81E5D78A}" srcId="{1A783535-3A3F-4BD2-B61F-EEABD4FC6E37}" destId="{ED05470F-391A-41BF-A97D-655EBBF626E1}" srcOrd="2" destOrd="0" parTransId="{446B8F6B-5DC3-4F46-88C6-E933081A7DA8}" sibTransId="{CCAE63AE-FEA0-4548-A238-91475825AB2B}"/>
    <dgm:cxn modelId="{AD8F3205-8017-4B0D-98A7-2EE432AD9466}" srcId="{1A783535-3A3F-4BD2-B61F-EEABD4FC6E37}" destId="{B9E9BAB2-DB2C-4C4C-A793-A3A385C12EEC}" srcOrd="6" destOrd="0" parTransId="{B213B3A5-162C-4CAB-B03F-D25D6409C168}" sibTransId="{43C1BC10-D15C-43BB-978C-B9AA2DF5EF9A}"/>
    <dgm:cxn modelId="{DEA2970A-1116-4605-8C9D-1051D55664A6}" type="presOf" srcId="{BA877D03-9F1F-4104-B4A5-4ECBE0B426EF}" destId="{D5F55293-C872-4093-9CEE-811D77802DA6}" srcOrd="0" destOrd="0" presId="urn:microsoft.com/office/officeart/2005/8/layout/radial5"/>
    <dgm:cxn modelId="{C2257263-6C31-4F1F-89BC-7A8917841E81}" type="presOf" srcId="{1A783535-3A3F-4BD2-B61F-EEABD4FC6E37}" destId="{DC123E0B-F07C-4005-9105-D6F404D65E0E}" srcOrd="0" destOrd="0" presId="urn:microsoft.com/office/officeart/2005/8/layout/radial5"/>
    <dgm:cxn modelId="{3DC4380E-2357-42ED-B9B7-BE65E4AA84A9}" type="presOf" srcId="{3561DB1D-96D2-4D8E-88F5-25DB17F243FD}" destId="{B194D7F0-5C62-4099-82AE-7219CDEB2056}" srcOrd="0" destOrd="0" presId="urn:microsoft.com/office/officeart/2005/8/layout/radial5"/>
    <dgm:cxn modelId="{5E09C93C-E3D2-42BE-81BE-A9880F27E9BA}" type="presOf" srcId="{D6DDEE19-A095-4B53-8657-B2B92B9EB1F1}" destId="{4F2CDDE9-64B0-472E-A240-EE74A9B9243D}" srcOrd="0" destOrd="0" presId="urn:microsoft.com/office/officeart/2005/8/layout/radial5"/>
    <dgm:cxn modelId="{26DFE03E-1B09-4435-AA7F-2DA5804AB5EE}" type="presOf" srcId="{B213B3A5-162C-4CAB-B03F-D25D6409C168}" destId="{F23D5774-E388-494A-80AA-34F6627019CB}" srcOrd="0" destOrd="0" presId="urn:microsoft.com/office/officeart/2005/8/layout/radial5"/>
    <dgm:cxn modelId="{9F920945-C732-44AE-84BF-3F8B3B31FEF6}" type="presOf" srcId="{E57890B7-893C-47EC-971B-657892720D4C}" destId="{6796D9B6-A2D2-4723-9252-0ACA326CB94D}" srcOrd="1" destOrd="0" presId="urn:microsoft.com/office/officeart/2005/8/layout/radial5"/>
    <dgm:cxn modelId="{6D6A54EE-0F21-48BC-827E-802D14444D0E}" type="presOf" srcId="{308B461F-BA37-445D-B2A9-6DB15D4BACC6}" destId="{88B0EFBE-4359-4FF1-8B83-BD66139E3A86}" srcOrd="1" destOrd="0" presId="urn:microsoft.com/office/officeart/2005/8/layout/radial5"/>
    <dgm:cxn modelId="{72B1F4CD-CE9B-44FC-B0CC-EFFF8BF14018}" type="presOf" srcId="{ED5BA25C-9AE5-4A67-8567-489EDFD05BF4}" destId="{0909B757-DEB0-4ECC-8969-17EC05E1FBA2}" srcOrd="0" destOrd="0" presId="urn:microsoft.com/office/officeart/2005/8/layout/radial5"/>
    <dgm:cxn modelId="{764EC271-84BA-4B6E-AA76-6936BAA66621}" type="presOf" srcId="{6DCD12B9-A509-4FFD-A152-74340C741A84}" destId="{067FDFB3-E604-4F7F-A419-651ADD5058F9}" srcOrd="1" destOrd="0" presId="urn:microsoft.com/office/officeart/2005/8/layout/radial5"/>
    <dgm:cxn modelId="{6E9F7947-21E9-4BEA-9AA4-A5C724BA965A}" type="presOf" srcId="{8E8E42ED-A793-46B1-B234-7B404181E6F6}" destId="{0D541C62-90E7-47F6-8538-AE9504DF1214}" srcOrd="0" destOrd="0" presId="urn:microsoft.com/office/officeart/2005/8/layout/radial5"/>
    <dgm:cxn modelId="{9795435D-9509-4591-AD7F-407FF4F9C9AA}" type="presOf" srcId="{308B461F-BA37-445D-B2A9-6DB15D4BACC6}" destId="{35BEC6B5-6EF0-4F1E-BB60-BF6091AFF216}" srcOrd="0" destOrd="0" presId="urn:microsoft.com/office/officeart/2005/8/layout/radial5"/>
    <dgm:cxn modelId="{60C18BC6-D923-4A2F-82E3-D0BAC63E2409}" type="presOf" srcId="{AB51116A-405C-44E4-93F6-72666031E0C6}" destId="{576D8D9F-9F5E-4341-8EB4-B422EA5FE263}" srcOrd="0" destOrd="0" presId="urn:microsoft.com/office/officeart/2005/8/layout/radial5"/>
    <dgm:cxn modelId="{95753692-66B2-4016-AF0E-365257A8D43F}" type="presOf" srcId="{7CDBD845-D65D-45BD-BC2B-C4EB2630765E}" destId="{396F5E7D-15C4-4BE1-A665-A916FD360B97}" srcOrd="1" destOrd="0" presId="urn:microsoft.com/office/officeart/2005/8/layout/radial5"/>
    <dgm:cxn modelId="{531D437E-D701-4F03-A050-072A5BAEF90A}" type="presOf" srcId="{50759912-F6F1-443B-92E0-E33B4466DEAD}" destId="{FCDFE528-29FB-4DFB-9765-222719CFD61E}" srcOrd="0" destOrd="0" presId="urn:microsoft.com/office/officeart/2005/8/layout/radial5"/>
    <dgm:cxn modelId="{2E2B0DC2-8CE8-4282-B179-25B92D9E300C}" type="presOf" srcId="{5FA9977F-EFAF-4513-B471-17B3CB691388}" destId="{24B9CD70-8BFC-4832-95B2-291E66011464}" srcOrd="1" destOrd="0" presId="urn:microsoft.com/office/officeart/2005/8/layout/radial5"/>
    <dgm:cxn modelId="{7D617F91-32B7-47EE-B27F-DC5BA7F03687}" type="presOf" srcId="{ED05470F-391A-41BF-A97D-655EBBF626E1}" destId="{C82BC0B8-7E6D-4B7C-AE41-0FE3A7BD8735}" srcOrd="0" destOrd="0" presId="urn:microsoft.com/office/officeart/2005/8/layout/radial5"/>
    <dgm:cxn modelId="{266DE662-C43B-4072-8500-B4D360FDD889}" srcId="{1A783535-3A3F-4BD2-B61F-EEABD4FC6E37}" destId="{3561DB1D-96D2-4D8E-88F5-25DB17F243FD}" srcOrd="5" destOrd="0" parTransId="{E57890B7-893C-47EC-971B-657892720D4C}" sibTransId="{6A8D43FA-FF5F-4401-9706-270AF184CDA1}"/>
    <dgm:cxn modelId="{BA261617-9748-4480-B07C-3799B7BCB916}" type="presOf" srcId="{B213B3A5-162C-4CAB-B03F-D25D6409C168}" destId="{0128D15D-327D-49D4-A323-48341929579E}" srcOrd="1" destOrd="0" presId="urn:microsoft.com/office/officeart/2005/8/layout/radial5"/>
    <dgm:cxn modelId="{89C69557-DBC1-4458-A8CE-C75D1140F28F}" type="presOf" srcId="{D6DDEE19-A095-4B53-8657-B2B92B9EB1F1}" destId="{B5CCE87F-628D-428E-9823-A757C34BEB7C}" srcOrd="1" destOrd="0" presId="urn:microsoft.com/office/officeart/2005/8/layout/radial5"/>
    <dgm:cxn modelId="{96BD9206-0F3A-4E41-B1ED-9837F99752C9}" type="presOf" srcId="{5FA9977F-EFAF-4513-B471-17B3CB691388}" destId="{4EEA76C3-BFA8-4EAC-8AF2-47199E817904}" srcOrd="0" destOrd="0" presId="urn:microsoft.com/office/officeart/2005/8/layout/radial5"/>
    <dgm:cxn modelId="{52DED0B1-0BD1-44FB-90A5-2B07BCEB692C}" type="presOf" srcId="{AB51116A-405C-44E4-93F6-72666031E0C6}" destId="{85165712-0CF6-4513-9CEB-0F260FB2BCF2}" srcOrd="1" destOrd="0" presId="urn:microsoft.com/office/officeart/2005/8/layout/radial5"/>
    <dgm:cxn modelId="{7DFB5367-5D86-4B68-B159-C6A24F89D81A}" srcId="{1A783535-3A3F-4BD2-B61F-EEABD4FC6E37}" destId="{BA877D03-9F1F-4104-B4A5-4ECBE0B426EF}" srcOrd="3" destOrd="0" parTransId="{7CDBD845-D65D-45BD-BC2B-C4EB2630765E}" sibTransId="{B43ACE7C-5499-416C-B2B1-783462CA68B2}"/>
    <dgm:cxn modelId="{5C9CACBF-1A57-4BDC-94E4-49B7B1194D34}" srcId="{1A783535-3A3F-4BD2-B61F-EEABD4FC6E37}" destId="{8E8E42ED-A793-46B1-B234-7B404181E6F6}" srcOrd="7" destOrd="0" parTransId="{308B461F-BA37-445D-B2A9-6DB15D4BACC6}" sibTransId="{F006BE7E-C2C5-48F4-AC9D-A563CCAFAFC3}"/>
    <dgm:cxn modelId="{08B50980-68CE-4BB5-9073-3518EA71AC85}" srcId="{1A783535-3A3F-4BD2-B61F-EEABD4FC6E37}" destId="{58C58F17-1DFF-4813-9D7F-B93238904EFB}" srcOrd="0" destOrd="0" parTransId="{5FA9977F-EFAF-4513-B471-17B3CB691388}" sibTransId="{812B641B-EE79-45D7-BE34-3C57C86ABB7D}"/>
    <dgm:cxn modelId="{C85909AA-9357-4DDC-B808-1302EC573629}" type="presParOf" srcId="{FCDFE528-29FB-4DFB-9765-222719CFD61E}" destId="{DC123E0B-F07C-4005-9105-D6F404D65E0E}" srcOrd="0" destOrd="0" presId="urn:microsoft.com/office/officeart/2005/8/layout/radial5"/>
    <dgm:cxn modelId="{8A5C9A0C-56C9-4068-B3E1-921FE983537A}" type="presParOf" srcId="{FCDFE528-29FB-4DFB-9765-222719CFD61E}" destId="{4EEA76C3-BFA8-4EAC-8AF2-47199E817904}" srcOrd="1" destOrd="0" presId="urn:microsoft.com/office/officeart/2005/8/layout/radial5"/>
    <dgm:cxn modelId="{BB6BF5C9-5FF7-496E-A1A3-F8B43E424676}" type="presParOf" srcId="{4EEA76C3-BFA8-4EAC-8AF2-47199E817904}" destId="{24B9CD70-8BFC-4832-95B2-291E66011464}" srcOrd="0" destOrd="0" presId="urn:microsoft.com/office/officeart/2005/8/layout/radial5"/>
    <dgm:cxn modelId="{893063DB-DC30-4A52-A5D9-3896D9CC3830}" type="presParOf" srcId="{FCDFE528-29FB-4DFB-9765-222719CFD61E}" destId="{4C516D46-33F1-4FEB-8C6D-6E894B0EE9C4}" srcOrd="2" destOrd="0" presId="urn:microsoft.com/office/officeart/2005/8/layout/radial5"/>
    <dgm:cxn modelId="{3EC387EB-8232-48A6-925C-FEE437A3D61A}" type="presParOf" srcId="{FCDFE528-29FB-4DFB-9765-222719CFD61E}" destId="{4F2CDDE9-64B0-472E-A240-EE74A9B9243D}" srcOrd="3" destOrd="0" presId="urn:microsoft.com/office/officeart/2005/8/layout/radial5"/>
    <dgm:cxn modelId="{6CC1499E-BB42-42BA-A0C0-196F3147BFE1}" type="presParOf" srcId="{4F2CDDE9-64B0-472E-A240-EE74A9B9243D}" destId="{B5CCE87F-628D-428E-9823-A757C34BEB7C}" srcOrd="0" destOrd="0" presId="urn:microsoft.com/office/officeart/2005/8/layout/radial5"/>
    <dgm:cxn modelId="{54223E0B-6EB6-4ECF-8DE2-DBB105B75DD6}" type="presParOf" srcId="{FCDFE528-29FB-4DFB-9765-222719CFD61E}" destId="{0909B757-DEB0-4ECC-8969-17EC05E1FBA2}" srcOrd="4" destOrd="0" presId="urn:microsoft.com/office/officeart/2005/8/layout/radial5"/>
    <dgm:cxn modelId="{9D8A14FA-468F-428A-9BEC-06FCBF98988C}" type="presParOf" srcId="{FCDFE528-29FB-4DFB-9765-222719CFD61E}" destId="{8CEAB164-6277-47B3-82FF-F867B68CE5B0}" srcOrd="5" destOrd="0" presId="urn:microsoft.com/office/officeart/2005/8/layout/radial5"/>
    <dgm:cxn modelId="{E6A5C663-6E73-425B-80B6-81F63218E3B1}" type="presParOf" srcId="{8CEAB164-6277-47B3-82FF-F867B68CE5B0}" destId="{A5F8B4B2-413E-485F-B76B-9228AA9A1149}" srcOrd="0" destOrd="0" presId="urn:microsoft.com/office/officeart/2005/8/layout/radial5"/>
    <dgm:cxn modelId="{EEB6C9BE-024A-49CD-AB48-5C24C4728E48}" type="presParOf" srcId="{FCDFE528-29FB-4DFB-9765-222719CFD61E}" destId="{C82BC0B8-7E6D-4B7C-AE41-0FE3A7BD8735}" srcOrd="6" destOrd="0" presId="urn:microsoft.com/office/officeart/2005/8/layout/radial5"/>
    <dgm:cxn modelId="{64E78814-2795-4865-9FB8-EEEE576AFBFA}" type="presParOf" srcId="{FCDFE528-29FB-4DFB-9765-222719CFD61E}" destId="{EB330C5A-E464-4B05-8D34-E33BDD72B7AF}" srcOrd="7" destOrd="0" presId="urn:microsoft.com/office/officeart/2005/8/layout/radial5"/>
    <dgm:cxn modelId="{D54963EF-D3C3-4880-BE9A-FFD38D691B81}" type="presParOf" srcId="{EB330C5A-E464-4B05-8D34-E33BDD72B7AF}" destId="{396F5E7D-15C4-4BE1-A665-A916FD360B97}" srcOrd="0" destOrd="0" presId="urn:microsoft.com/office/officeart/2005/8/layout/radial5"/>
    <dgm:cxn modelId="{080A23F9-FA54-4990-9B4B-C7234633D399}" type="presParOf" srcId="{FCDFE528-29FB-4DFB-9765-222719CFD61E}" destId="{D5F55293-C872-4093-9CEE-811D77802DA6}" srcOrd="8" destOrd="0" presId="urn:microsoft.com/office/officeart/2005/8/layout/radial5"/>
    <dgm:cxn modelId="{DCE728B4-974C-4C3A-9468-CAE9EF93DBF0}" type="presParOf" srcId="{FCDFE528-29FB-4DFB-9765-222719CFD61E}" destId="{576D8D9F-9F5E-4341-8EB4-B422EA5FE263}" srcOrd="9" destOrd="0" presId="urn:microsoft.com/office/officeart/2005/8/layout/radial5"/>
    <dgm:cxn modelId="{7851925E-9437-4C85-8FF9-AE1E08984683}" type="presParOf" srcId="{576D8D9F-9F5E-4341-8EB4-B422EA5FE263}" destId="{85165712-0CF6-4513-9CEB-0F260FB2BCF2}" srcOrd="0" destOrd="0" presId="urn:microsoft.com/office/officeart/2005/8/layout/radial5"/>
    <dgm:cxn modelId="{82A10712-C329-4C2B-94A2-899D911DB940}" type="presParOf" srcId="{FCDFE528-29FB-4DFB-9765-222719CFD61E}" destId="{D289C7CC-A61C-4341-AAFE-BD6995EA4273}" srcOrd="10" destOrd="0" presId="urn:microsoft.com/office/officeart/2005/8/layout/radial5"/>
    <dgm:cxn modelId="{6D0E5C20-064C-4B0D-9D91-5DEC8121C0C6}" type="presParOf" srcId="{FCDFE528-29FB-4DFB-9765-222719CFD61E}" destId="{491C2A1A-E606-4E19-A973-D11C4C58EF5F}" srcOrd="11" destOrd="0" presId="urn:microsoft.com/office/officeart/2005/8/layout/radial5"/>
    <dgm:cxn modelId="{A3EC4367-463D-4791-BDAD-57FFB99408FB}" type="presParOf" srcId="{491C2A1A-E606-4E19-A973-D11C4C58EF5F}" destId="{6796D9B6-A2D2-4723-9252-0ACA326CB94D}" srcOrd="0" destOrd="0" presId="urn:microsoft.com/office/officeart/2005/8/layout/radial5"/>
    <dgm:cxn modelId="{B921C0A4-D8BD-46E3-9C78-49B2A198F789}" type="presParOf" srcId="{FCDFE528-29FB-4DFB-9765-222719CFD61E}" destId="{B194D7F0-5C62-4099-82AE-7219CDEB2056}" srcOrd="12" destOrd="0" presId="urn:microsoft.com/office/officeart/2005/8/layout/radial5"/>
    <dgm:cxn modelId="{4AC9EC3D-1290-496C-B501-5064F5A1173B}" type="presParOf" srcId="{FCDFE528-29FB-4DFB-9765-222719CFD61E}" destId="{F23D5774-E388-494A-80AA-34F6627019CB}" srcOrd="13" destOrd="0" presId="urn:microsoft.com/office/officeart/2005/8/layout/radial5"/>
    <dgm:cxn modelId="{62E6F51A-23DC-467E-A401-B37A27595591}" type="presParOf" srcId="{F23D5774-E388-494A-80AA-34F6627019CB}" destId="{0128D15D-327D-49D4-A323-48341929579E}" srcOrd="0" destOrd="0" presId="urn:microsoft.com/office/officeart/2005/8/layout/radial5"/>
    <dgm:cxn modelId="{3398435B-45FA-4B9F-9E06-DDAE4D2E8FEA}" type="presParOf" srcId="{FCDFE528-29FB-4DFB-9765-222719CFD61E}" destId="{AEDB08EB-7555-40DA-9628-C3F058AC6308}" srcOrd="14" destOrd="0" presId="urn:microsoft.com/office/officeart/2005/8/layout/radial5"/>
    <dgm:cxn modelId="{F78FF51C-A9B0-4913-86F3-8AB1AF8F0AD5}" type="presParOf" srcId="{FCDFE528-29FB-4DFB-9765-222719CFD61E}" destId="{35BEC6B5-6EF0-4F1E-BB60-BF6091AFF216}" srcOrd="15" destOrd="0" presId="urn:microsoft.com/office/officeart/2005/8/layout/radial5"/>
    <dgm:cxn modelId="{3314BA64-4130-4FB6-9582-98B19415AC9C}" type="presParOf" srcId="{35BEC6B5-6EF0-4F1E-BB60-BF6091AFF216}" destId="{88B0EFBE-4359-4FF1-8B83-BD66139E3A86}" srcOrd="0" destOrd="0" presId="urn:microsoft.com/office/officeart/2005/8/layout/radial5"/>
    <dgm:cxn modelId="{B3D74C2D-6E9B-4AB8-ACAB-7F4F17D5E60E}" type="presParOf" srcId="{FCDFE528-29FB-4DFB-9765-222719CFD61E}" destId="{0D541C62-90E7-47F6-8538-AE9504DF1214}" srcOrd="16" destOrd="0" presId="urn:microsoft.com/office/officeart/2005/8/layout/radial5"/>
    <dgm:cxn modelId="{A77ADB7E-FDF0-428A-9F78-6AC0A1E5AF08}" type="presParOf" srcId="{FCDFE528-29FB-4DFB-9765-222719CFD61E}" destId="{6453C3CF-C1DA-457B-846D-5D8C7232AE8D}" srcOrd="17" destOrd="0" presId="urn:microsoft.com/office/officeart/2005/8/layout/radial5"/>
    <dgm:cxn modelId="{4BD0710F-0428-4CD1-95BC-1E10931D6210}" type="presParOf" srcId="{6453C3CF-C1DA-457B-846D-5D8C7232AE8D}" destId="{067FDFB3-E604-4F7F-A419-651ADD5058F9}" srcOrd="0" destOrd="0" presId="urn:microsoft.com/office/officeart/2005/8/layout/radial5"/>
    <dgm:cxn modelId="{DA24A705-302A-4C2B-8834-EA36D0012684}" type="presParOf" srcId="{FCDFE528-29FB-4DFB-9765-222719CFD61E}" destId="{1327B7DA-55EA-4F4B-96F1-CF1F56CE52B3}" srcOrd="1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1D69FA-6B3B-479D-9B23-93CB4C3C77C5}"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fr-FR"/>
        </a:p>
      </dgm:t>
    </dgm:pt>
    <dgm:pt modelId="{721577E9-0123-4440-98EA-9D2903591010}">
      <dgm:prSet phldrT="[Texte]" custT="1"/>
      <dgm:spPr/>
      <dgm:t>
        <a:bodyPr/>
        <a:lstStyle/>
        <a:p>
          <a:r>
            <a:rPr lang="fr-FR" sz="1400" smtClean="0"/>
            <a:t>Lot 2</a:t>
          </a:r>
          <a:endParaRPr lang="fr-FR" sz="1400"/>
        </a:p>
      </dgm:t>
    </dgm:pt>
    <dgm:pt modelId="{61FE7D91-D1EF-4BB6-8115-D7C64A164357}" type="parTrans" cxnId="{C36024B8-7875-4195-B785-F6D2A6A8D186}">
      <dgm:prSet/>
      <dgm:spPr/>
      <dgm:t>
        <a:bodyPr/>
        <a:lstStyle/>
        <a:p>
          <a:endParaRPr lang="fr-FR" sz="1200"/>
        </a:p>
      </dgm:t>
    </dgm:pt>
    <dgm:pt modelId="{B142A555-0140-49D3-833B-2C6714ECEDFB}" type="sibTrans" cxnId="{C36024B8-7875-4195-B785-F6D2A6A8D186}">
      <dgm:prSet/>
      <dgm:spPr/>
      <dgm:t>
        <a:bodyPr/>
        <a:lstStyle/>
        <a:p>
          <a:endParaRPr lang="fr-FR" sz="1200"/>
        </a:p>
      </dgm:t>
    </dgm:pt>
    <dgm:pt modelId="{1D1754DC-F7E0-445A-88C8-BB75757CB2A6}">
      <dgm:prSet phldrT="[Texte]" custT="1"/>
      <dgm:spPr/>
      <dgm:t>
        <a:bodyPr/>
        <a:lstStyle/>
        <a:p>
          <a:r>
            <a:rPr lang="fr-FR" sz="1200" smtClean="0"/>
            <a:t>Socle </a:t>
          </a:r>
          <a:r>
            <a:rPr lang="fr-FR" sz="1200" err="1" smtClean="0"/>
            <a:t>Magento</a:t>
          </a:r>
          <a:r>
            <a:rPr lang="fr-FR" sz="1200" smtClean="0"/>
            <a:t> et interfaces</a:t>
          </a:r>
          <a:endParaRPr lang="fr-FR" sz="1200"/>
        </a:p>
      </dgm:t>
    </dgm:pt>
    <dgm:pt modelId="{900BFFD6-B6BC-42D5-B99B-60BC2A5116AD}" type="parTrans" cxnId="{4A249DC8-A0C0-4DA4-891B-D94A0176806A}">
      <dgm:prSet/>
      <dgm:spPr/>
      <dgm:t>
        <a:bodyPr/>
        <a:lstStyle/>
        <a:p>
          <a:endParaRPr lang="fr-FR" sz="1200"/>
        </a:p>
      </dgm:t>
    </dgm:pt>
    <dgm:pt modelId="{77C9984D-6020-4F6E-8626-D54818F37948}" type="sibTrans" cxnId="{4A249DC8-A0C0-4DA4-891B-D94A0176806A}">
      <dgm:prSet/>
      <dgm:spPr/>
      <dgm:t>
        <a:bodyPr/>
        <a:lstStyle/>
        <a:p>
          <a:endParaRPr lang="fr-FR" sz="1200"/>
        </a:p>
      </dgm:t>
    </dgm:pt>
    <dgm:pt modelId="{8C517B9A-E0FB-4763-8B6C-AC1D7C254472}">
      <dgm:prSet phldrT="[Texte]" custT="1"/>
      <dgm:spPr/>
      <dgm:t>
        <a:bodyPr/>
        <a:lstStyle/>
        <a:p>
          <a:r>
            <a:rPr lang="fr-FR" sz="1200" smtClean="0"/>
            <a:t>Site mobile</a:t>
          </a:r>
          <a:endParaRPr lang="fr-FR" sz="1200"/>
        </a:p>
      </dgm:t>
    </dgm:pt>
    <dgm:pt modelId="{DE18138A-A74D-43EC-B65B-321945FCA091}" type="parTrans" cxnId="{7F17CE3B-86DD-49CF-89F8-B1E9E6BDD803}">
      <dgm:prSet/>
      <dgm:spPr/>
      <dgm:t>
        <a:bodyPr/>
        <a:lstStyle/>
        <a:p>
          <a:endParaRPr lang="fr-FR" sz="1200"/>
        </a:p>
      </dgm:t>
    </dgm:pt>
    <dgm:pt modelId="{E84658AE-52C5-4845-8FA8-98973222B5BE}" type="sibTrans" cxnId="{7F17CE3B-86DD-49CF-89F8-B1E9E6BDD803}">
      <dgm:prSet/>
      <dgm:spPr/>
      <dgm:t>
        <a:bodyPr/>
        <a:lstStyle/>
        <a:p>
          <a:endParaRPr lang="fr-FR" sz="1200"/>
        </a:p>
      </dgm:t>
    </dgm:pt>
    <dgm:pt modelId="{6FA459B1-4C8E-496E-88E7-1B06A87E02F9}" type="pres">
      <dgm:prSet presAssocID="{101D69FA-6B3B-479D-9B23-93CB4C3C77C5}" presName="Name0" presStyleCnt="0">
        <dgm:presLayoutVars>
          <dgm:chMax val="7"/>
          <dgm:resizeHandles val="exact"/>
        </dgm:presLayoutVars>
      </dgm:prSet>
      <dgm:spPr/>
      <dgm:t>
        <a:bodyPr/>
        <a:lstStyle/>
        <a:p>
          <a:endParaRPr lang="fr-FR"/>
        </a:p>
      </dgm:t>
    </dgm:pt>
    <dgm:pt modelId="{F98A6BA7-1A82-4847-B804-8EE5ADF99BC6}" type="pres">
      <dgm:prSet presAssocID="{101D69FA-6B3B-479D-9B23-93CB4C3C77C5}" presName="comp1" presStyleCnt="0"/>
      <dgm:spPr/>
    </dgm:pt>
    <dgm:pt modelId="{683F12B7-F94B-4A74-9CA2-06FD8AEA7019}" type="pres">
      <dgm:prSet presAssocID="{101D69FA-6B3B-479D-9B23-93CB4C3C77C5}" presName="circle1" presStyleLbl="node1" presStyleIdx="0" presStyleCnt="3"/>
      <dgm:spPr/>
      <dgm:t>
        <a:bodyPr/>
        <a:lstStyle/>
        <a:p>
          <a:endParaRPr lang="fr-FR"/>
        </a:p>
      </dgm:t>
    </dgm:pt>
    <dgm:pt modelId="{974FCF72-7368-4401-9369-9DA83FD5DC6E}" type="pres">
      <dgm:prSet presAssocID="{101D69FA-6B3B-479D-9B23-93CB4C3C77C5}" presName="c1text" presStyleLbl="node1" presStyleIdx="0" presStyleCnt="3">
        <dgm:presLayoutVars>
          <dgm:bulletEnabled val="1"/>
        </dgm:presLayoutVars>
      </dgm:prSet>
      <dgm:spPr/>
      <dgm:t>
        <a:bodyPr/>
        <a:lstStyle/>
        <a:p>
          <a:endParaRPr lang="fr-FR"/>
        </a:p>
      </dgm:t>
    </dgm:pt>
    <dgm:pt modelId="{FB627FC0-DCEE-445F-89A5-5C71F4F62E71}" type="pres">
      <dgm:prSet presAssocID="{101D69FA-6B3B-479D-9B23-93CB4C3C77C5}" presName="comp2" presStyleCnt="0"/>
      <dgm:spPr/>
    </dgm:pt>
    <dgm:pt modelId="{245B3C3C-2CBC-4334-8216-18ED39FF9DB0}" type="pres">
      <dgm:prSet presAssocID="{101D69FA-6B3B-479D-9B23-93CB4C3C77C5}" presName="circle2" presStyleLbl="node1" presStyleIdx="1" presStyleCnt="3"/>
      <dgm:spPr/>
      <dgm:t>
        <a:bodyPr/>
        <a:lstStyle/>
        <a:p>
          <a:endParaRPr lang="fr-FR"/>
        </a:p>
      </dgm:t>
    </dgm:pt>
    <dgm:pt modelId="{3FC577E2-D811-47A3-97FA-1A948C3E08E9}" type="pres">
      <dgm:prSet presAssocID="{101D69FA-6B3B-479D-9B23-93CB4C3C77C5}" presName="c2text" presStyleLbl="node1" presStyleIdx="1" presStyleCnt="3">
        <dgm:presLayoutVars>
          <dgm:bulletEnabled val="1"/>
        </dgm:presLayoutVars>
      </dgm:prSet>
      <dgm:spPr/>
      <dgm:t>
        <a:bodyPr/>
        <a:lstStyle/>
        <a:p>
          <a:endParaRPr lang="fr-FR"/>
        </a:p>
      </dgm:t>
    </dgm:pt>
    <dgm:pt modelId="{ED45D109-0AC3-4C0F-A00A-81777606BF2A}" type="pres">
      <dgm:prSet presAssocID="{101D69FA-6B3B-479D-9B23-93CB4C3C77C5}" presName="comp3" presStyleCnt="0"/>
      <dgm:spPr/>
    </dgm:pt>
    <dgm:pt modelId="{CBD13326-EB03-4775-961D-7CC1420962F6}" type="pres">
      <dgm:prSet presAssocID="{101D69FA-6B3B-479D-9B23-93CB4C3C77C5}" presName="circle3" presStyleLbl="node1" presStyleIdx="2" presStyleCnt="3"/>
      <dgm:spPr/>
      <dgm:t>
        <a:bodyPr/>
        <a:lstStyle/>
        <a:p>
          <a:endParaRPr lang="fr-FR"/>
        </a:p>
      </dgm:t>
    </dgm:pt>
    <dgm:pt modelId="{0A90F70B-42A8-4064-8F00-FAF124DE9459}" type="pres">
      <dgm:prSet presAssocID="{101D69FA-6B3B-479D-9B23-93CB4C3C77C5}" presName="c3text" presStyleLbl="node1" presStyleIdx="2" presStyleCnt="3">
        <dgm:presLayoutVars>
          <dgm:bulletEnabled val="1"/>
        </dgm:presLayoutVars>
      </dgm:prSet>
      <dgm:spPr/>
      <dgm:t>
        <a:bodyPr/>
        <a:lstStyle/>
        <a:p>
          <a:endParaRPr lang="fr-FR"/>
        </a:p>
      </dgm:t>
    </dgm:pt>
  </dgm:ptLst>
  <dgm:cxnLst>
    <dgm:cxn modelId="{C4EB1CAD-DA9C-4152-92DA-6491B29E961C}" type="presOf" srcId="{8C517B9A-E0FB-4763-8B6C-AC1D7C254472}" destId="{3FC577E2-D811-47A3-97FA-1A948C3E08E9}" srcOrd="1" destOrd="0" presId="urn:microsoft.com/office/officeart/2005/8/layout/venn2"/>
    <dgm:cxn modelId="{22540220-5DB8-4C21-A389-9D5E2EF5E5EC}" type="presOf" srcId="{1D1754DC-F7E0-445A-88C8-BB75757CB2A6}" destId="{CBD13326-EB03-4775-961D-7CC1420962F6}" srcOrd="0" destOrd="0" presId="urn:microsoft.com/office/officeart/2005/8/layout/venn2"/>
    <dgm:cxn modelId="{34389F00-6EE5-49A8-994F-8E33B7ABB6F2}" type="presOf" srcId="{1D1754DC-F7E0-445A-88C8-BB75757CB2A6}" destId="{0A90F70B-42A8-4064-8F00-FAF124DE9459}" srcOrd="1" destOrd="0" presId="urn:microsoft.com/office/officeart/2005/8/layout/venn2"/>
    <dgm:cxn modelId="{BF309057-CD1E-4CDB-9CD0-138A1FC5680B}" type="presOf" srcId="{721577E9-0123-4440-98EA-9D2903591010}" destId="{974FCF72-7368-4401-9369-9DA83FD5DC6E}" srcOrd="1" destOrd="0" presId="urn:microsoft.com/office/officeart/2005/8/layout/venn2"/>
    <dgm:cxn modelId="{C36024B8-7875-4195-B785-F6D2A6A8D186}" srcId="{101D69FA-6B3B-479D-9B23-93CB4C3C77C5}" destId="{721577E9-0123-4440-98EA-9D2903591010}" srcOrd="0" destOrd="0" parTransId="{61FE7D91-D1EF-4BB6-8115-D7C64A164357}" sibTransId="{B142A555-0140-49D3-833B-2C6714ECEDFB}"/>
    <dgm:cxn modelId="{7F17CE3B-86DD-49CF-89F8-B1E9E6BDD803}" srcId="{101D69FA-6B3B-479D-9B23-93CB4C3C77C5}" destId="{8C517B9A-E0FB-4763-8B6C-AC1D7C254472}" srcOrd="1" destOrd="0" parTransId="{DE18138A-A74D-43EC-B65B-321945FCA091}" sibTransId="{E84658AE-52C5-4845-8FA8-98973222B5BE}"/>
    <dgm:cxn modelId="{233E7F06-6327-45C3-9C9D-70DD0CA19AD7}" type="presOf" srcId="{721577E9-0123-4440-98EA-9D2903591010}" destId="{683F12B7-F94B-4A74-9CA2-06FD8AEA7019}" srcOrd="0" destOrd="0" presId="urn:microsoft.com/office/officeart/2005/8/layout/venn2"/>
    <dgm:cxn modelId="{D5F359D7-9884-4131-A184-F4B1FD2D5E69}" type="presOf" srcId="{101D69FA-6B3B-479D-9B23-93CB4C3C77C5}" destId="{6FA459B1-4C8E-496E-88E7-1B06A87E02F9}" srcOrd="0" destOrd="0" presId="urn:microsoft.com/office/officeart/2005/8/layout/venn2"/>
    <dgm:cxn modelId="{4A249DC8-A0C0-4DA4-891B-D94A0176806A}" srcId="{101D69FA-6B3B-479D-9B23-93CB4C3C77C5}" destId="{1D1754DC-F7E0-445A-88C8-BB75757CB2A6}" srcOrd="2" destOrd="0" parTransId="{900BFFD6-B6BC-42D5-B99B-60BC2A5116AD}" sibTransId="{77C9984D-6020-4F6E-8626-D54818F37948}"/>
    <dgm:cxn modelId="{F8C6C34B-F375-499D-8949-19169923774D}" type="presOf" srcId="{8C517B9A-E0FB-4763-8B6C-AC1D7C254472}" destId="{245B3C3C-2CBC-4334-8216-18ED39FF9DB0}" srcOrd="0" destOrd="0" presId="urn:microsoft.com/office/officeart/2005/8/layout/venn2"/>
    <dgm:cxn modelId="{9E2FBC0C-42ED-4C5E-8B28-4ABBBE276374}" type="presParOf" srcId="{6FA459B1-4C8E-496E-88E7-1B06A87E02F9}" destId="{F98A6BA7-1A82-4847-B804-8EE5ADF99BC6}" srcOrd="0" destOrd="0" presId="urn:microsoft.com/office/officeart/2005/8/layout/venn2"/>
    <dgm:cxn modelId="{3C4A9DD8-2802-4DB0-A67B-C88ED28D1716}" type="presParOf" srcId="{F98A6BA7-1A82-4847-B804-8EE5ADF99BC6}" destId="{683F12B7-F94B-4A74-9CA2-06FD8AEA7019}" srcOrd="0" destOrd="0" presId="urn:microsoft.com/office/officeart/2005/8/layout/venn2"/>
    <dgm:cxn modelId="{50E3DD5C-CA05-4FDE-8CF2-EB23A8498D4C}" type="presParOf" srcId="{F98A6BA7-1A82-4847-B804-8EE5ADF99BC6}" destId="{974FCF72-7368-4401-9369-9DA83FD5DC6E}" srcOrd="1" destOrd="0" presId="urn:microsoft.com/office/officeart/2005/8/layout/venn2"/>
    <dgm:cxn modelId="{142638A3-2AD3-4A34-8A93-8056BA7B16B9}" type="presParOf" srcId="{6FA459B1-4C8E-496E-88E7-1B06A87E02F9}" destId="{FB627FC0-DCEE-445F-89A5-5C71F4F62E71}" srcOrd="1" destOrd="0" presId="urn:microsoft.com/office/officeart/2005/8/layout/venn2"/>
    <dgm:cxn modelId="{4FC04E39-F605-48C8-A537-CC8E0DC1F05B}" type="presParOf" srcId="{FB627FC0-DCEE-445F-89A5-5C71F4F62E71}" destId="{245B3C3C-2CBC-4334-8216-18ED39FF9DB0}" srcOrd="0" destOrd="0" presId="urn:microsoft.com/office/officeart/2005/8/layout/venn2"/>
    <dgm:cxn modelId="{945FC5AB-150D-4E4E-97BA-91CA46FCC88D}" type="presParOf" srcId="{FB627FC0-DCEE-445F-89A5-5C71F4F62E71}" destId="{3FC577E2-D811-47A3-97FA-1A948C3E08E9}" srcOrd="1" destOrd="0" presId="urn:microsoft.com/office/officeart/2005/8/layout/venn2"/>
    <dgm:cxn modelId="{E0DDECFF-99D1-4F2C-BBAE-D92FF79D6B19}" type="presParOf" srcId="{6FA459B1-4C8E-496E-88E7-1B06A87E02F9}" destId="{ED45D109-0AC3-4C0F-A00A-81777606BF2A}" srcOrd="2" destOrd="0" presId="urn:microsoft.com/office/officeart/2005/8/layout/venn2"/>
    <dgm:cxn modelId="{4A8A3CB1-9DEA-4723-B67A-3086F0B773DB}" type="presParOf" srcId="{ED45D109-0AC3-4C0F-A00A-81777606BF2A}" destId="{CBD13326-EB03-4775-961D-7CC1420962F6}" srcOrd="0" destOrd="0" presId="urn:microsoft.com/office/officeart/2005/8/layout/venn2"/>
    <dgm:cxn modelId="{BA60CE26-BA4B-44BD-9E9A-958BEFDD5044}" type="presParOf" srcId="{ED45D109-0AC3-4C0F-A00A-81777606BF2A}" destId="{0A90F70B-42A8-4064-8F00-FAF124DE9459}" srcOrd="1" destOrd="0" presId="urn:microsoft.com/office/officeart/2005/8/layout/venn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1D69FA-6B3B-479D-9B23-93CB4C3C77C5}"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fr-FR"/>
        </a:p>
      </dgm:t>
    </dgm:pt>
    <dgm:pt modelId="{FADD6801-37A7-4F2B-A80D-5127B2DDF323}">
      <dgm:prSet phldrT="[Texte]" custT="1"/>
      <dgm:spPr/>
      <dgm:t>
        <a:bodyPr/>
        <a:lstStyle/>
        <a:p>
          <a:r>
            <a:rPr lang="fr-FR" sz="1400" smtClean="0"/>
            <a:t>Lot 2</a:t>
          </a:r>
          <a:endParaRPr lang="fr-FR" sz="1400"/>
        </a:p>
      </dgm:t>
    </dgm:pt>
    <dgm:pt modelId="{D4E252EE-9F9F-41A5-91AA-4F279DB9820A}" type="parTrans" cxnId="{B9A918C9-8825-4B9F-B994-E765F66DF160}">
      <dgm:prSet/>
      <dgm:spPr/>
      <dgm:t>
        <a:bodyPr/>
        <a:lstStyle/>
        <a:p>
          <a:endParaRPr lang="fr-FR" sz="1200"/>
        </a:p>
      </dgm:t>
    </dgm:pt>
    <dgm:pt modelId="{76358F61-19FD-4CB9-95DC-318D06F6F502}" type="sibTrans" cxnId="{B9A918C9-8825-4B9F-B994-E765F66DF160}">
      <dgm:prSet/>
      <dgm:spPr/>
      <dgm:t>
        <a:bodyPr/>
        <a:lstStyle/>
        <a:p>
          <a:endParaRPr lang="fr-FR" sz="1200"/>
        </a:p>
      </dgm:t>
    </dgm:pt>
    <dgm:pt modelId="{1D1754DC-F7E0-445A-88C8-BB75757CB2A6}">
      <dgm:prSet phldrT="[Texte]" custT="1"/>
      <dgm:spPr/>
      <dgm:t>
        <a:bodyPr/>
        <a:lstStyle/>
        <a:p>
          <a:r>
            <a:rPr lang="fr-FR" sz="1200" smtClean="0"/>
            <a:t>Socle </a:t>
          </a:r>
          <a:r>
            <a:rPr lang="fr-FR" sz="1200" err="1" smtClean="0"/>
            <a:t>Magento</a:t>
          </a:r>
          <a:r>
            <a:rPr lang="fr-FR" sz="1200" smtClean="0"/>
            <a:t> et interfaces</a:t>
          </a:r>
          <a:endParaRPr lang="fr-FR" sz="1200"/>
        </a:p>
      </dgm:t>
    </dgm:pt>
    <dgm:pt modelId="{900BFFD6-B6BC-42D5-B99B-60BC2A5116AD}" type="parTrans" cxnId="{4A249DC8-A0C0-4DA4-891B-D94A0176806A}">
      <dgm:prSet/>
      <dgm:spPr/>
      <dgm:t>
        <a:bodyPr/>
        <a:lstStyle/>
        <a:p>
          <a:endParaRPr lang="fr-FR" sz="1200"/>
        </a:p>
      </dgm:t>
    </dgm:pt>
    <dgm:pt modelId="{77C9984D-6020-4F6E-8626-D54818F37948}" type="sibTrans" cxnId="{4A249DC8-A0C0-4DA4-891B-D94A0176806A}">
      <dgm:prSet/>
      <dgm:spPr/>
      <dgm:t>
        <a:bodyPr/>
        <a:lstStyle/>
        <a:p>
          <a:endParaRPr lang="fr-FR" sz="1200"/>
        </a:p>
      </dgm:t>
    </dgm:pt>
    <dgm:pt modelId="{8C517B9A-E0FB-4763-8B6C-AC1D7C254472}">
      <dgm:prSet phldrT="[Texte]" custT="1"/>
      <dgm:spPr/>
      <dgm:t>
        <a:bodyPr/>
        <a:lstStyle/>
        <a:p>
          <a:r>
            <a:rPr lang="fr-FR" sz="1200" smtClean="0"/>
            <a:t>Site mobile</a:t>
          </a:r>
          <a:endParaRPr lang="fr-FR" sz="1200"/>
        </a:p>
      </dgm:t>
    </dgm:pt>
    <dgm:pt modelId="{DE18138A-A74D-43EC-B65B-321945FCA091}" type="parTrans" cxnId="{7F17CE3B-86DD-49CF-89F8-B1E9E6BDD803}">
      <dgm:prSet/>
      <dgm:spPr/>
      <dgm:t>
        <a:bodyPr/>
        <a:lstStyle/>
        <a:p>
          <a:endParaRPr lang="fr-FR" sz="1200"/>
        </a:p>
      </dgm:t>
    </dgm:pt>
    <dgm:pt modelId="{E84658AE-52C5-4845-8FA8-98973222B5BE}" type="sibTrans" cxnId="{7F17CE3B-86DD-49CF-89F8-B1E9E6BDD803}">
      <dgm:prSet/>
      <dgm:spPr/>
      <dgm:t>
        <a:bodyPr/>
        <a:lstStyle/>
        <a:p>
          <a:endParaRPr lang="fr-FR" sz="1200"/>
        </a:p>
      </dgm:t>
    </dgm:pt>
    <dgm:pt modelId="{6FA459B1-4C8E-496E-88E7-1B06A87E02F9}" type="pres">
      <dgm:prSet presAssocID="{101D69FA-6B3B-479D-9B23-93CB4C3C77C5}" presName="Name0" presStyleCnt="0">
        <dgm:presLayoutVars>
          <dgm:chMax val="7"/>
          <dgm:resizeHandles val="exact"/>
        </dgm:presLayoutVars>
      </dgm:prSet>
      <dgm:spPr/>
      <dgm:t>
        <a:bodyPr/>
        <a:lstStyle/>
        <a:p>
          <a:endParaRPr lang="fr-FR"/>
        </a:p>
      </dgm:t>
    </dgm:pt>
    <dgm:pt modelId="{F98A6BA7-1A82-4847-B804-8EE5ADF99BC6}" type="pres">
      <dgm:prSet presAssocID="{101D69FA-6B3B-479D-9B23-93CB4C3C77C5}" presName="comp1" presStyleCnt="0"/>
      <dgm:spPr/>
    </dgm:pt>
    <dgm:pt modelId="{683F12B7-F94B-4A74-9CA2-06FD8AEA7019}" type="pres">
      <dgm:prSet presAssocID="{101D69FA-6B3B-479D-9B23-93CB4C3C77C5}" presName="circle1" presStyleLbl="node1" presStyleIdx="0" presStyleCnt="3"/>
      <dgm:spPr/>
      <dgm:t>
        <a:bodyPr/>
        <a:lstStyle/>
        <a:p>
          <a:endParaRPr lang="fr-FR"/>
        </a:p>
      </dgm:t>
    </dgm:pt>
    <dgm:pt modelId="{974FCF72-7368-4401-9369-9DA83FD5DC6E}" type="pres">
      <dgm:prSet presAssocID="{101D69FA-6B3B-479D-9B23-93CB4C3C77C5}" presName="c1text" presStyleLbl="node1" presStyleIdx="0" presStyleCnt="3">
        <dgm:presLayoutVars>
          <dgm:bulletEnabled val="1"/>
        </dgm:presLayoutVars>
      </dgm:prSet>
      <dgm:spPr/>
      <dgm:t>
        <a:bodyPr/>
        <a:lstStyle/>
        <a:p>
          <a:endParaRPr lang="fr-FR"/>
        </a:p>
      </dgm:t>
    </dgm:pt>
    <dgm:pt modelId="{FB627FC0-DCEE-445F-89A5-5C71F4F62E71}" type="pres">
      <dgm:prSet presAssocID="{101D69FA-6B3B-479D-9B23-93CB4C3C77C5}" presName="comp2" presStyleCnt="0"/>
      <dgm:spPr/>
    </dgm:pt>
    <dgm:pt modelId="{245B3C3C-2CBC-4334-8216-18ED39FF9DB0}" type="pres">
      <dgm:prSet presAssocID="{101D69FA-6B3B-479D-9B23-93CB4C3C77C5}" presName="circle2" presStyleLbl="node1" presStyleIdx="1" presStyleCnt="3"/>
      <dgm:spPr/>
      <dgm:t>
        <a:bodyPr/>
        <a:lstStyle/>
        <a:p>
          <a:endParaRPr lang="fr-FR"/>
        </a:p>
      </dgm:t>
    </dgm:pt>
    <dgm:pt modelId="{3FC577E2-D811-47A3-97FA-1A948C3E08E9}" type="pres">
      <dgm:prSet presAssocID="{101D69FA-6B3B-479D-9B23-93CB4C3C77C5}" presName="c2text" presStyleLbl="node1" presStyleIdx="1" presStyleCnt="3">
        <dgm:presLayoutVars>
          <dgm:bulletEnabled val="1"/>
        </dgm:presLayoutVars>
      </dgm:prSet>
      <dgm:spPr/>
      <dgm:t>
        <a:bodyPr/>
        <a:lstStyle/>
        <a:p>
          <a:endParaRPr lang="fr-FR"/>
        </a:p>
      </dgm:t>
    </dgm:pt>
    <dgm:pt modelId="{ED45D109-0AC3-4C0F-A00A-81777606BF2A}" type="pres">
      <dgm:prSet presAssocID="{101D69FA-6B3B-479D-9B23-93CB4C3C77C5}" presName="comp3" presStyleCnt="0"/>
      <dgm:spPr/>
    </dgm:pt>
    <dgm:pt modelId="{CBD13326-EB03-4775-961D-7CC1420962F6}" type="pres">
      <dgm:prSet presAssocID="{101D69FA-6B3B-479D-9B23-93CB4C3C77C5}" presName="circle3" presStyleLbl="node1" presStyleIdx="2" presStyleCnt="3"/>
      <dgm:spPr/>
      <dgm:t>
        <a:bodyPr/>
        <a:lstStyle/>
        <a:p>
          <a:endParaRPr lang="fr-FR"/>
        </a:p>
      </dgm:t>
    </dgm:pt>
    <dgm:pt modelId="{0A90F70B-42A8-4064-8F00-FAF124DE9459}" type="pres">
      <dgm:prSet presAssocID="{101D69FA-6B3B-479D-9B23-93CB4C3C77C5}" presName="c3text" presStyleLbl="node1" presStyleIdx="2" presStyleCnt="3">
        <dgm:presLayoutVars>
          <dgm:bulletEnabled val="1"/>
        </dgm:presLayoutVars>
      </dgm:prSet>
      <dgm:spPr/>
      <dgm:t>
        <a:bodyPr/>
        <a:lstStyle/>
        <a:p>
          <a:endParaRPr lang="fr-FR"/>
        </a:p>
      </dgm:t>
    </dgm:pt>
  </dgm:ptLst>
  <dgm:cxnLst>
    <dgm:cxn modelId="{2BB5C18A-1039-47B7-9DFA-CB8A4C6DCFFB}" type="presOf" srcId="{1D1754DC-F7E0-445A-88C8-BB75757CB2A6}" destId="{CBD13326-EB03-4775-961D-7CC1420962F6}" srcOrd="0" destOrd="0" presId="urn:microsoft.com/office/officeart/2005/8/layout/venn2"/>
    <dgm:cxn modelId="{7F17CE3B-86DD-49CF-89F8-B1E9E6BDD803}" srcId="{101D69FA-6B3B-479D-9B23-93CB4C3C77C5}" destId="{8C517B9A-E0FB-4763-8B6C-AC1D7C254472}" srcOrd="1" destOrd="0" parTransId="{DE18138A-A74D-43EC-B65B-321945FCA091}" sibTransId="{E84658AE-52C5-4845-8FA8-98973222B5BE}"/>
    <dgm:cxn modelId="{9ACAEDE5-D967-4811-B098-B53CC4E5F487}" type="presOf" srcId="{8C517B9A-E0FB-4763-8B6C-AC1D7C254472}" destId="{245B3C3C-2CBC-4334-8216-18ED39FF9DB0}" srcOrd="0" destOrd="0" presId="urn:microsoft.com/office/officeart/2005/8/layout/venn2"/>
    <dgm:cxn modelId="{718926EF-814F-4305-9EAB-1E979886D5F5}" type="presOf" srcId="{8C517B9A-E0FB-4763-8B6C-AC1D7C254472}" destId="{3FC577E2-D811-47A3-97FA-1A948C3E08E9}" srcOrd="1" destOrd="0" presId="urn:microsoft.com/office/officeart/2005/8/layout/venn2"/>
    <dgm:cxn modelId="{547A3FA2-4B9A-4ADD-9B66-11A8ADA10D51}" type="presOf" srcId="{FADD6801-37A7-4F2B-A80D-5127B2DDF323}" destId="{974FCF72-7368-4401-9369-9DA83FD5DC6E}" srcOrd="1" destOrd="0" presId="urn:microsoft.com/office/officeart/2005/8/layout/venn2"/>
    <dgm:cxn modelId="{052EFEB0-CF4E-4574-924B-40C9D77C746B}" type="presOf" srcId="{101D69FA-6B3B-479D-9B23-93CB4C3C77C5}" destId="{6FA459B1-4C8E-496E-88E7-1B06A87E02F9}" srcOrd="0" destOrd="0" presId="urn:microsoft.com/office/officeart/2005/8/layout/venn2"/>
    <dgm:cxn modelId="{00C0C3FB-D666-4AC5-926F-6929EEDB03C0}" type="presOf" srcId="{1D1754DC-F7E0-445A-88C8-BB75757CB2A6}" destId="{0A90F70B-42A8-4064-8F00-FAF124DE9459}" srcOrd="1" destOrd="0" presId="urn:microsoft.com/office/officeart/2005/8/layout/venn2"/>
    <dgm:cxn modelId="{E200CB63-7675-4877-A620-45AD13143800}" type="presOf" srcId="{FADD6801-37A7-4F2B-A80D-5127B2DDF323}" destId="{683F12B7-F94B-4A74-9CA2-06FD8AEA7019}" srcOrd="0" destOrd="0" presId="urn:microsoft.com/office/officeart/2005/8/layout/venn2"/>
    <dgm:cxn modelId="{B9A918C9-8825-4B9F-B994-E765F66DF160}" srcId="{101D69FA-6B3B-479D-9B23-93CB4C3C77C5}" destId="{FADD6801-37A7-4F2B-A80D-5127B2DDF323}" srcOrd="0" destOrd="0" parTransId="{D4E252EE-9F9F-41A5-91AA-4F279DB9820A}" sibTransId="{76358F61-19FD-4CB9-95DC-318D06F6F502}"/>
    <dgm:cxn modelId="{4A249DC8-A0C0-4DA4-891B-D94A0176806A}" srcId="{101D69FA-6B3B-479D-9B23-93CB4C3C77C5}" destId="{1D1754DC-F7E0-445A-88C8-BB75757CB2A6}" srcOrd="2" destOrd="0" parTransId="{900BFFD6-B6BC-42D5-B99B-60BC2A5116AD}" sibTransId="{77C9984D-6020-4F6E-8626-D54818F37948}"/>
    <dgm:cxn modelId="{08FA0A45-5629-4258-A67C-4D782BD9856B}" type="presParOf" srcId="{6FA459B1-4C8E-496E-88E7-1B06A87E02F9}" destId="{F98A6BA7-1A82-4847-B804-8EE5ADF99BC6}" srcOrd="0" destOrd="0" presId="urn:microsoft.com/office/officeart/2005/8/layout/venn2"/>
    <dgm:cxn modelId="{9E1E4A2F-C367-4CE1-9AD6-57AD3BC9B3EB}" type="presParOf" srcId="{F98A6BA7-1A82-4847-B804-8EE5ADF99BC6}" destId="{683F12B7-F94B-4A74-9CA2-06FD8AEA7019}" srcOrd="0" destOrd="0" presId="urn:microsoft.com/office/officeart/2005/8/layout/venn2"/>
    <dgm:cxn modelId="{27D477E4-62C9-444A-A1AB-3F53C6E4DEEF}" type="presParOf" srcId="{F98A6BA7-1A82-4847-B804-8EE5ADF99BC6}" destId="{974FCF72-7368-4401-9369-9DA83FD5DC6E}" srcOrd="1" destOrd="0" presId="urn:microsoft.com/office/officeart/2005/8/layout/venn2"/>
    <dgm:cxn modelId="{774D074F-CE58-428C-A190-AB5082AD3B03}" type="presParOf" srcId="{6FA459B1-4C8E-496E-88E7-1B06A87E02F9}" destId="{FB627FC0-DCEE-445F-89A5-5C71F4F62E71}" srcOrd="1" destOrd="0" presId="urn:microsoft.com/office/officeart/2005/8/layout/venn2"/>
    <dgm:cxn modelId="{B69E217F-27CD-459C-9E76-51F43FB0189E}" type="presParOf" srcId="{FB627FC0-DCEE-445F-89A5-5C71F4F62E71}" destId="{245B3C3C-2CBC-4334-8216-18ED39FF9DB0}" srcOrd="0" destOrd="0" presId="urn:microsoft.com/office/officeart/2005/8/layout/venn2"/>
    <dgm:cxn modelId="{E79CF29B-9862-475A-88C8-66B03BA8FAB8}" type="presParOf" srcId="{FB627FC0-DCEE-445F-89A5-5C71F4F62E71}" destId="{3FC577E2-D811-47A3-97FA-1A948C3E08E9}" srcOrd="1" destOrd="0" presId="urn:microsoft.com/office/officeart/2005/8/layout/venn2"/>
    <dgm:cxn modelId="{5050175A-A413-4708-8BCA-19B6A68F21F5}" type="presParOf" srcId="{6FA459B1-4C8E-496E-88E7-1B06A87E02F9}" destId="{ED45D109-0AC3-4C0F-A00A-81777606BF2A}" srcOrd="2" destOrd="0" presId="urn:microsoft.com/office/officeart/2005/8/layout/venn2"/>
    <dgm:cxn modelId="{F72FD5D3-2ED1-4751-8A79-A5CB0E035A93}" type="presParOf" srcId="{ED45D109-0AC3-4C0F-A00A-81777606BF2A}" destId="{CBD13326-EB03-4775-961D-7CC1420962F6}" srcOrd="0" destOrd="0" presId="urn:microsoft.com/office/officeart/2005/8/layout/venn2"/>
    <dgm:cxn modelId="{8D2AD0E8-5260-4A06-AA53-799A2A1CB4E1}" type="presParOf" srcId="{ED45D109-0AC3-4C0F-A00A-81777606BF2A}" destId="{0A90F70B-42A8-4064-8F00-FAF124DE9459}" srcOrd="1" destOrd="0" presId="urn:microsoft.com/office/officeart/2005/8/layout/venn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21D0ED-7BDF-4BDF-B584-18056E20F6B5}" type="doc">
      <dgm:prSet loTypeId="urn:microsoft.com/office/officeart/2005/8/layout/hierarchy1" loCatId="hierarchy" qsTypeId="urn:microsoft.com/office/officeart/2005/8/quickstyle/simple4" qsCatId="simple" csTypeId="urn:microsoft.com/office/officeart/2005/8/colors/accent5_1" csCatId="accent5" phldr="1"/>
      <dgm:spPr/>
      <dgm:t>
        <a:bodyPr/>
        <a:lstStyle/>
        <a:p>
          <a:endParaRPr lang="fr-FR"/>
        </a:p>
      </dgm:t>
    </dgm:pt>
    <dgm:pt modelId="{0ACBB900-B3F4-4D73-AAC7-EB99C17DE576}">
      <dgm:prSet phldrT="[Texte]" custT="1"/>
      <dgm:spPr/>
      <dgm:t>
        <a:bodyPr/>
        <a:lstStyle/>
        <a:p>
          <a:r>
            <a:rPr lang="fr-FR" sz="1200" smtClean="0"/>
            <a:t>Nicolas DABILLY</a:t>
          </a:r>
        </a:p>
        <a:p>
          <a:r>
            <a:rPr lang="fr-FR" sz="1000" smtClean="0"/>
            <a:t>DIRECTEUR DE PROJET</a:t>
          </a:r>
          <a:endParaRPr lang="fr-FR" sz="1000"/>
        </a:p>
      </dgm:t>
    </dgm:pt>
    <dgm:pt modelId="{428D12E6-8702-4F66-9396-B9333B1CA609}" type="parTrans" cxnId="{9D670C0E-6511-4C46-BD7F-483B065FC55A}">
      <dgm:prSet/>
      <dgm:spPr/>
      <dgm:t>
        <a:bodyPr/>
        <a:lstStyle/>
        <a:p>
          <a:endParaRPr lang="fr-FR" sz="1200"/>
        </a:p>
      </dgm:t>
    </dgm:pt>
    <dgm:pt modelId="{DB611E4C-1F41-4F4E-9123-96D1F8BD5D06}" type="sibTrans" cxnId="{9D670C0E-6511-4C46-BD7F-483B065FC55A}">
      <dgm:prSet/>
      <dgm:spPr/>
      <dgm:t>
        <a:bodyPr/>
        <a:lstStyle/>
        <a:p>
          <a:endParaRPr lang="fr-FR" sz="1200"/>
        </a:p>
      </dgm:t>
    </dgm:pt>
    <dgm:pt modelId="{1C77F90F-C1BD-4046-8F98-B762EE172B27}">
      <dgm:prSet phldrT="[Texte]" custT="1"/>
      <dgm:spPr/>
      <dgm:t>
        <a:bodyPr/>
        <a:lstStyle/>
        <a:p>
          <a:r>
            <a:rPr lang="fr-FR" sz="1200" smtClean="0"/>
            <a:t>Latifa BAKHALQ</a:t>
          </a:r>
        </a:p>
        <a:p>
          <a:r>
            <a:rPr lang="fr-FR" sz="1000" smtClean="0"/>
            <a:t>CHEF DE PROJET</a:t>
          </a:r>
          <a:endParaRPr lang="fr-FR" sz="1000"/>
        </a:p>
      </dgm:t>
    </dgm:pt>
    <dgm:pt modelId="{1C3801D1-FD46-487B-BC95-16562DAD7691}" type="parTrans" cxnId="{7BF1C586-31E9-4BEE-9BBF-A5D7AFA627B1}">
      <dgm:prSet/>
      <dgm:spPr/>
      <dgm:t>
        <a:bodyPr/>
        <a:lstStyle/>
        <a:p>
          <a:endParaRPr lang="fr-FR" sz="1200"/>
        </a:p>
      </dgm:t>
    </dgm:pt>
    <dgm:pt modelId="{7C531496-FE6C-4BFB-8D2A-1A281F9D3B6B}" type="sibTrans" cxnId="{7BF1C586-31E9-4BEE-9BBF-A5D7AFA627B1}">
      <dgm:prSet/>
      <dgm:spPr/>
      <dgm:t>
        <a:bodyPr/>
        <a:lstStyle/>
        <a:p>
          <a:endParaRPr lang="fr-FR" sz="1200"/>
        </a:p>
      </dgm:t>
    </dgm:pt>
    <dgm:pt modelId="{C3DF4AE4-977D-4CFE-B1DB-51720078CEC5}">
      <dgm:prSet phldrT="[Texte]" custT="1"/>
      <dgm:spPr/>
      <dgm:t>
        <a:bodyPr/>
        <a:lstStyle/>
        <a:p>
          <a:r>
            <a:rPr lang="fr-FR" sz="1200" smtClean="0"/>
            <a:t>Jérôme MALZAC</a:t>
          </a:r>
        </a:p>
        <a:p>
          <a:r>
            <a:rPr lang="fr-FR" sz="1000" smtClean="0"/>
            <a:t>ARCHITECTE SOLUTION </a:t>
          </a:r>
        </a:p>
        <a:p>
          <a:r>
            <a:rPr lang="fr-FR" sz="1000" smtClean="0"/>
            <a:t>E-COMMERCE</a:t>
          </a:r>
          <a:endParaRPr lang="fr-FR" sz="1000"/>
        </a:p>
      </dgm:t>
    </dgm:pt>
    <dgm:pt modelId="{3DFDCCA9-C496-44CF-97BE-9BD1E9DD1923}" type="parTrans" cxnId="{FF912D5A-04CE-4464-B6C0-2B4586EAA4A0}">
      <dgm:prSet/>
      <dgm:spPr/>
      <dgm:t>
        <a:bodyPr/>
        <a:lstStyle/>
        <a:p>
          <a:endParaRPr lang="fr-FR" sz="1200"/>
        </a:p>
      </dgm:t>
    </dgm:pt>
    <dgm:pt modelId="{BB795863-1C12-49B0-8A0C-D73353E3B567}" type="sibTrans" cxnId="{FF912D5A-04CE-4464-B6C0-2B4586EAA4A0}">
      <dgm:prSet/>
      <dgm:spPr/>
      <dgm:t>
        <a:bodyPr/>
        <a:lstStyle/>
        <a:p>
          <a:endParaRPr lang="fr-FR" sz="1200"/>
        </a:p>
      </dgm:t>
    </dgm:pt>
    <dgm:pt modelId="{40F02B9C-B3DC-4340-836E-B9D7CD8EE9F7}">
      <dgm:prSet phldrT="[Texte]" custT="1"/>
      <dgm:spPr/>
      <dgm:t>
        <a:bodyPr/>
        <a:lstStyle/>
        <a:p>
          <a:r>
            <a:rPr lang="fr-FR" sz="1000" smtClean="0"/>
            <a:t>INGENIEURS D’ETUDES ET DEVELOPPEMENT, </a:t>
          </a:r>
        </a:p>
        <a:p>
          <a:r>
            <a:rPr lang="fr-FR" sz="1000" smtClean="0"/>
            <a:t>DIRECTEUR ARTISTIQUE, WEBDESIGNER</a:t>
          </a:r>
          <a:endParaRPr lang="fr-FR" sz="1000"/>
        </a:p>
      </dgm:t>
    </dgm:pt>
    <dgm:pt modelId="{E1CEAE22-EB17-4C27-A3CE-982019A9C85E}" type="parTrans" cxnId="{6A6C62B6-55D5-4127-A2D2-5FC5A9DBC4E6}">
      <dgm:prSet/>
      <dgm:spPr/>
      <dgm:t>
        <a:bodyPr/>
        <a:lstStyle/>
        <a:p>
          <a:endParaRPr lang="fr-FR" sz="1200"/>
        </a:p>
      </dgm:t>
    </dgm:pt>
    <dgm:pt modelId="{83B1BD87-EE56-4214-AD45-F2D6D95D6421}" type="sibTrans" cxnId="{6A6C62B6-55D5-4127-A2D2-5FC5A9DBC4E6}">
      <dgm:prSet/>
      <dgm:spPr/>
      <dgm:t>
        <a:bodyPr/>
        <a:lstStyle/>
        <a:p>
          <a:endParaRPr lang="fr-FR" sz="1200"/>
        </a:p>
      </dgm:t>
    </dgm:pt>
    <dgm:pt modelId="{EBD37957-F6BF-4AEE-8A7E-29BD9B1097D8}" type="pres">
      <dgm:prSet presAssocID="{3021D0ED-7BDF-4BDF-B584-18056E20F6B5}" presName="hierChild1" presStyleCnt="0">
        <dgm:presLayoutVars>
          <dgm:chPref val="1"/>
          <dgm:dir/>
          <dgm:animOne val="branch"/>
          <dgm:animLvl val="lvl"/>
          <dgm:resizeHandles/>
        </dgm:presLayoutVars>
      </dgm:prSet>
      <dgm:spPr/>
      <dgm:t>
        <a:bodyPr/>
        <a:lstStyle/>
        <a:p>
          <a:endParaRPr lang="fr-FR"/>
        </a:p>
      </dgm:t>
    </dgm:pt>
    <dgm:pt modelId="{F6921C87-CC52-48E8-8299-997B6A11CF8C}" type="pres">
      <dgm:prSet presAssocID="{0ACBB900-B3F4-4D73-AAC7-EB99C17DE576}" presName="hierRoot1" presStyleCnt="0"/>
      <dgm:spPr/>
    </dgm:pt>
    <dgm:pt modelId="{A49F19A7-12AF-4797-B350-052FFCBB1411}" type="pres">
      <dgm:prSet presAssocID="{0ACBB900-B3F4-4D73-AAC7-EB99C17DE576}" presName="composite" presStyleCnt="0"/>
      <dgm:spPr/>
    </dgm:pt>
    <dgm:pt modelId="{CFE9EB51-CB69-4774-B2F1-A2848EC28F07}" type="pres">
      <dgm:prSet presAssocID="{0ACBB900-B3F4-4D73-AAC7-EB99C17DE576}" presName="background" presStyleLbl="node0" presStyleIdx="0" presStyleCnt="1"/>
      <dgm:spPr/>
    </dgm:pt>
    <dgm:pt modelId="{B2038036-5D57-4DDD-953E-864FB6F4ABCD}" type="pres">
      <dgm:prSet presAssocID="{0ACBB900-B3F4-4D73-AAC7-EB99C17DE576}" presName="text" presStyleLbl="fgAcc0" presStyleIdx="0" presStyleCnt="1" custScaleX="125879" custScaleY="59734" custLinFactNeighborX="-11137" custLinFactNeighborY="-23069">
        <dgm:presLayoutVars>
          <dgm:chPref val="3"/>
        </dgm:presLayoutVars>
      </dgm:prSet>
      <dgm:spPr/>
      <dgm:t>
        <a:bodyPr/>
        <a:lstStyle/>
        <a:p>
          <a:endParaRPr lang="fr-FR"/>
        </a:p>
      </dgm:t>
    </dgm:pt>
    <dgm:pt modelId="{B3629D09-731A-4CAC-A1CD-326D21152909}" type="pres">
      <dgm:prSet presAssocID="{0ACBB900-B3F4-4D73-AAC7-EB99C17DE576}" presName="hierChild2" presStyleCnt="0"/>
      <dgm:spPr/>
    </dgm:pt>
    <dgm:pt modelId="{EB84340F-BE1E-45FA-8301-018D3FBF63B5}" type="pres">
      <dgm:prSet presAssocID="{1C3801D1-FD46-487B-BC95-16562DAD7691}" presName="Name10" presStyleLbl="parChTrans1D2" presStyleIdx="0" presStyleCnt="1"/>
      <dgm:spPr/>
      <dgm:t>
        <a:bodyPr/>
        <a:lstStyle/>
        <a:p>
          <a:endParaRPr lang="fr-FR"/>
        </a:p>
      </dgm:t>
    </dgm:pt>
    <dgm:pt modelId="{931433C3-72BD-43E7-8639-9FAE0B04A92C}" type="pres">
      <dgm:prSet presAssocID="{1C77F90F-C1BD-4046-8F98-B762EE172B27}" presName="hierRoot2" presStyleCnt="0"/>
      <dgm:spPr/>
    </dgm:pt>
    <dgm:pt modelId="{460C1B31-AF65-4429-8DC2-0ED319272FB6}" type="pres">
      <dgm:prSet presAssocID="{1C77F90F-C1BD-4046-8F98-B762EE172B27}" presName="composite2" presStyleCnt="0"/>
      <dgm:spPr/>
    </dgm:pt>
    <dgm:pt modelId="{BC6933B3-AF81-47B1-BCF9-F4A46618D706}" type="pres">
      <dgm:prSet presAssocID="{1C77F90F-C1BD-4046-8F98-B762EE172B27}" presName="background2" presStyleLbl="node2" presStyleIdx="0" presStyleCnt="1"/>
      <dgm:spPr/>
    </dgm:pt>
    <dgm:pt modelId="{A5D0CBF5-39CD-44F3-AC40-006441ADD4BD}" type="pres">
      <dgm:prSet presAssocID="{1C77F90F-C1BD-4046-8F98-B762EE172B27}" presName="text2" presStyleLbl="fgAcc2" presStyleIdx="0" presStyleCnt="1" custScaleX="127421" custScaleY="60010" custLinFactNeighborX="-11111" custLinFactNeighborY="-8998">
        <dgm:presLayoutVars>
          <dgm:chPref val="3"/>
        </dgm:presLayoutVars>
      </dgm:prSet>
      <dgm:spPr/>
      <dgm:t>
        <a:bodyPr/>
        <a:lstStyle/>
        <a:p>
          <a:endParaRPr lang="fr-FR"/>
        </a:p>
      </dgm:t>
    </dgm:pt>
    <dgm:pt modelId="{665093F6-C29D-40EF-97A5-60F136F8E253}" type="pres">
      <dgm:prSet presAssocID="{1C77F90F-C1BD-4046-8F98-B762EE172B27}" presName="hierChild3" presStyleCnt="0"/>
      <dgm:spPr/>
    </dgm:pt>
    <dgm:pt modelId="{EFC6B4A8-56E4-4C28-B21B-774E1B505258}" type="pres">
      <dgm:prSet presAssocID="{3DFDCCA9-C496-44CF-97BE-9BD1E9DD1923}" presName="Name17" presStyleLbl="parChTrans1D3" presStyleIdx="0" presStyleCnt="2"/>
      <dgm:spPr/>
      <dgm:t>
        <a:bodyPr/>
        <a:lstStyle/>
        <a:p>
          <a:endParaRPr lang="fr-FR"/>
        </a:p>
      </dgm:t>
    </dgm:pt>
    <dgm:pt modelId="{7855D759-B4B8-4AF8-A2C5-5DAD4DDAF483}" type="pres">
      <dgm:prSet presAssocID="{C3DF4AE4-977D-4CFE-B1DB-51720078CEC5}" presName="hierRoot3" presStyleCnt="0"/>
      <dgm:spPr/>
    </dgm:pt>
    <dgm:pt modelId="{C113675B-F8F8-43D8-B1B0-8DFDE9403504}" type="pres">
      <dgm:prSet presAssocID="{C3DF4AE4-977D-4CFE-B1DB-51720078CEC5}" presName="composite3" presStyleCnt="0"/>
      <dgm:spPr/>
    </dgm:pt>
    <dgm:pt modelId="{832E8329-1AE8-425C-9A38-6257BCDF8722}" type="pres">
      <dgm:prSet presAssocID="{C3DF4AE4-977D-4CFE-B1DB-51720078CEC5}" presName="background3" presStyleLbl="node3" presStyleIdx="0" presStyleCnt="2"/>
      <dgm:spPr/>
    </dgm:pt>
    <dgm:pt modelId="{02F4A2E3-F729-4E3B-AF82-3A2A07A841B0}" type="pres">
      <dgm:prSet presAssocID="{C3DF4AE4-977D-4CFE-B1DB-51720078CEC5}" presName="text3" presStyleLbl="fgAcc3" presStyleIdx="0" presStyleCnt="2" custScaleY="98912">
        <dgm:presLayoutVars>
          <dgm:chPref val="3"/>
        </dgm:presLayoutVars>
      </dgm:prSet>
      <dgm:spPr/>
      <dgm:t>
        <a:bodyPr/>
        <a:lstStyle/>
        <a:p>
          <a:endParaRPr lang="fr-FR"/>
        </a:p>
      </dgm:t>
    </dgm:pt>
    <dgm:pt modelId="{ED06DE25-9E3F-4FC4-9DD7-39772DD494A8}" type="pres">
      <dgm:prSet presAssocID="{C3DF4AE4-977D-4CFE-B1DB-51720078CEC5}" presName="hierChild4" presStyleCnt="0"/>
      <dgm:spPr/>
    </dgm:pt>
    <dgm:pt modelId="{6122F8B2-43BD-4F63-AF56-ABC4FA3E9FFF}" type="pres">
      <dgm:prSet presAssocID="{E1CEAE22-EB17-4C27-A3CE-982019A9C85E}" presName="Name17" presStyleLbl="parChTrans1D3" presStyleIdx="1" presStyleCnt="2"/>
      <dgm:spPr/>
      <dgm:t>
        <a:bodyPr/>
        <a:lstStyle/>
        <a:p>
          <a:endParaRPr lang="fr-FR"/>
        </a:p>
      </dgm:t>
    </dgm:pt>
    <dgm:pt modelId="{5067B013-A4C5-4363-ACFA-40E5CF94BEF8}" type="pres">
      <dgm:prSet presAssocID="{40F02B9C-B3DC-4340-836E-B9D7CD8EE9F7}" presName="hierRoot3" presStyleCnt="0"/>
      <dgm:spPr/>
    </dgm:pt>
    <dgm:pt modelId="{7227DBBD-6C25-417B-8DC0-F4B38150C37A}" type="pres">
      <dgm:prSet presAssocID="{40F02B9C-B3DC-4340-836E-B9D7CD8EE9F7}" presName="composite3" presStyleCnt="0"/>
      <dgm:spPr/>
    </dgm:pt>
    <dgm:pt modelId="{7B0325E3-B478-4F80-A1E1-AF50A3A9C8B2}" type="pres">
      <dgm:prSet presAssocID="{40F02B9C-B3DC-4340-836E-B9D7CD8EE9F7}" presName="background3" presStyleLbl="node3" presStyleIdx="1" presStyleCnt="2"/>
      <dgm:spPr/>
    </dgm:pt>
    <dgm:pt modelId="{23D089FC-605F-4B40-817A-72CEF43DEAB5}" type="pres">
      <dgm:prSet presAssocID="{40F02B9C-B3DC-4340-836E-B9D7CD8EE9F7}" presName="text3" presStyleLbl="fgAcc3" presStyleIdx="1" presStyleCnt="2" custScaleX="115439" custScaleY="91499">
        <dgm:presLayoutVars>
          <dgm:chPref val="3"/>
        </dgm:presLayoutVars>
      </dgm:prSet>
      <dgm:spPr/>
      <dgm:t>
        <a:bodyPr/>
        <a:lstStyle/>
        <a:p>
          <a:endParaRPr lang="fr-FR"/>
        </a:p>
      </dgm:t>
    </dgm:pt>
    <dgm:pt modelId="{C67BF8EA-71B0-45A9-AB9A-8CB0CDA1E06B}" type="pres">
      <dgm:prSet presAssocID="{40F02B9C-B3DC-4340-836E-B9D7CD8EE9F7}" presName="hierChild4" presStyleCnt="0"/>
      <dgm:spPr/>
    </dgm:pt>
  </dgm:ptLst>
  <dgm:cxnLst>
    <dgm:cxn modelId="{D6DA12C1-A688-4C8E-9292-32147A898294}" type="presOf" srcId="{0ACBB900-B3F4-4D73-AAC7-EB99C17DE576}" destId="{B2038036-5D57-4DDD-953E-864FB6F4ABCD}" srcOrd="0" destOrd="0" presId="urn:microsoft.com/office/officeart/2005/8/layout/hierarchy1"/>
    <dgm:cxn modelId="{312DEA8E-20A8-4188-A7A7-8D8629314252}" type="presOf" srcId="{40F02B9C-B3DC-4340-836E-B9D7CD8EE9F7}" destId="{23D089FC-605F-4B40-817A-72CEF43DEAB5}" srcOrd="0" destOrd="0" presId="urn:microsoft.com/office/officeart/2005/8/layout/hierarchy1"/>
    <dgm:cxn modelId="{8831BDF5-C11D-452E-9C5B-4E01A4BAF3A3}" type="presOf" srcId="{E1CEAE22-EB17-4C27-A3CE-982019A9C85E}" destId="{6122F8B2-43BD-4F63-AF56-ABC4FA3E9FFF}" srcOrd="0" destOrd="0" presId="urn:microsoft.com/office/officeart/2005/8/layout/hierarchy1"/>
    <dgm:cxn modelId="{FF912D5A-04CE-4464-B6C0-2B4586EAA4A0}" srcId="{1C77F90F-C1BD-4046-8F98-B762EE172B27}" destId="{C3DF4AE4-977D-4CFE-B1DB-51720078CEC5}" srcOrd="0" destOrd="0" parTransId="{3DFDCCA9-C496-44CF-97BE-9BD1E9DD1923}" sibTransId="{BB795863-1C12-49B0-8A0C-D73353E3B567}"/>
    <dgm:cxn modelId="{AAB8D34B-8F6B-4CEA-852F-17486F11DF6A}" type="presOf" srcId="{C3DF4AE4-977D-4CFE-B1DB-51720078CEC5}" destId="{02F4A2E3-F729-4E3B-AF82-3A2A07A841B0}" srcOrd="0" destOrd="0" presId="urn:microsoft.com/office/officeart/2005/8/layout/hierarchy1"/>
    <dgm:cxn modelId="{5C624E59-15EB-4270-98BF-AC8D3216141A}" type="presOf" srcId="{3021D0ED-7BDF-4BDF-B584-18056E20F6B5}" destId="{EBD37957-F6BF-4AEE-8A7E-29BD9B1097D8}" srcOrd="0" destOrd="0" presId="urn:microsoft.com/office/officeart/2005/8/layout/hierarchy1"/>
    <dgm:cxn modelId="{AEA87089-86F1-4762-8D64-D538CCD68896}" type="presOf" srcId="{1C3801D1-FD46-487B-BC95-16562DAD7691}" destId="{EB84340F-BE1E-45FA-8301-018D3FBF63B5}" srcOrd="0" destOrd="0" presId="urn:microsoft.com/office/officeart/2005/8/layout/hierarchy1"/>
    <dgm:cxn modelId="{7BF1C586-31E9-4BEE-9BBF-A5D7AFA627B1}" srcId="{0ACBB900-B3F4-4D73-AAC7-EB99C17DE576}" destId="{1C77F90F-C1BD-4046-8F98-B762EE172B27}" srcOrd="0" destOrd="0" parTransId="{1C3801D1-FD46-487B-BC95-16562DAD7691}" sibTransId="{7C531496-FE6C-4BFB-8D2A-1A281F9D3B6B}"/>
    <dgm:cxn modelId="{6A6C62B6-55D5-4127-A2D2-5FC5A9DBC4E6}" srcId="{1C77F90F-C1BD-4046-8F98-B762EE172B27}" destId="{40F02B9C-B3DC-4340-836E-B9D7CD8EE9F7}" srcOrd="1" destOrd="0" parTransId="{E1CEAE22-EB17-4C27-A3CE-982019A9C85E}" sibTransId="{83B1BD87-EE56-4214-AD45-F2D6D95D6421}"/>
    <dgm:cxn modelId="{8BEA48D6-FC96-466D-B166-82ACA467DBED}" type="presOf" srcId="{1C77F90F-C1BD-4046-8F98-B762EE172B27}" destId="{A5D0CBF5-39CD-44F3-AC40-006441ADD4BD}" srcOrd="0" destOrd="0" presId="urn:microsoft.com/office/officeart/2005/8/layout/hierarchy1"/>
    <dgm:cxn modelId="{307C231B-7F66-4331-8C00-F1848FF331CA}" type="presOf" srcId="{3DFDCCA9-C496-44CF-97BE-9BD1E9DD1923}" destId="{EFC6B4A8-56E4-4C28-B21B-774E1B505258}" srcOrd="0" destOrd="0" presId="urn:microsoft.com/office/officeart/2005/8/layout/hierarchy1"/>
    <dgm:cxn modelId="{9D670C0E-6511-4C46-BD7F-483B065FC55A}" srcId="{3021D0ED-7BDF-4BDF-B584-18056E20F6B5}" destId="{0ACBB900-B3F4-4D73-AAC7-EB99C17DE576}" srcOrd="0" destOrd="0" parTransId="{428D12E6-8702-4F66-9396-B9333B1CA609}" sibTransId="{DB611E4C-1F41-4F4E-9123-96D1F8BD5D06}"/>
    <dgm:cxn modelId="{B3E980F7-781B-4A17-957B-EB3BC791C8A8}" type="presParOf" srcId="{EBD37957-F6BF-4AEE-8A7E-29BD9B1097D8}" destId="{F6921C87-CC52-48E8-8299-997B6A11CF8C}" srcOrd="0" destOrd="0" presId="urn:microsoft.com/office/officeart/2005/8/layout/hierarchy1"/>
    <dgm:cxn modelId="{7435C611-C0C7-4B7B-8325-912DFBB52DC5}" type="presParOf" srcId="{F6921C87-CC52-48E8-8299-997B6A11CF8C}" destId="{A49F19A7-12AF-4797-B350-052FFCBB1411}" srcOrd="0" destOrd="0" presId="urn:microsoft.com/office/officeart/2005/8/layout/hierarchy1"/>
    <dgm:cxn modelId="{6D4738D7-DF44-4D59-8ED7-23774B9F9063}" type="presParOf" srcId="{A49F19A7-12AF-4797-B350-052FFCBB1411}" destId="{CFE9EB51-CB69-4774-B2F1-A2848EC28F07}" srcOrd="0" destOrd="0" presId="urn:microsoft.com/office/officeart/2005/8/layout/hierarchy1"/>
    <dgm:cxn modelId="{CAA0DF59-9775-472A-8FF6-C4309BC5516A}" type="presParOf" srcId="{A49F19A7-12AF-4797-B350-052FFCBB1411}" destId="{B2038036-5D57-4DDD-953E-864FB6F4ABCD}" srcOrd="1" destOrd="0" presId="urn:microsoft.com/office/officeart/2005/8/layout/hierarchy1"/>
    <dgm:cxn modelId="{17E32343-89E8-48B9-838E-0B5EB0CA5E0E}" type="presParOf" srcId="{F6921C87-CC52-48E8-8299-997B6A11CF8C}" destId="{B3629D09-731A-4CAC-A1CD-326D21152909}" srcOrd="1" destOrd="0" presId="urn:microsoft.com/office/officeart/2005/8/layout/hierarchy1"/>
    <dgm:cxn modelId="{269B3948-E5D2-417E-A3E1-C6B666CA0439}" type="presParOf" srcId="{B3629D09-731A-4CAC-A1CD-326D21152909}" destId="{EB84340F-BE1E-45FA-8301-018D3FBF63B5}" srcOrd="0" destOrd="0" presId="urn:microsoft.com/office/officeart/2005/8/layout/hierarchy1"/>
    <dgm:cxn modelId="{79C0BA17-CDF6-4FB0-A294-F1635DEFE03A}" type="presParOf" srcId="{B3629D09-731A-4CAC-A1CD-326D21152909}" destId="{931433C3-72BD-43E7-8639-9FAE0B04A92C}" srcOrd="1" destOrd="0" presId="urn:microsoft.com/office/officeart/2005/8/layout/hierarchy1"/>
    <dgm:cxn modelId="{CBAF5FCC-D371-4AF9-BEAB-9B2F3F5DA77D}" type="presParOf" srcId="{931433C3-72BD-43E7-8639-9FAE0B04A92C}" destId="{460C1B31-AF65-4429-8DC2-0ED319272FB6}" srcOrd="0" destOrd="0" presId="urn:microsoft.com/office/officeart/2005/8/layout/hierarchy1"/>
    <dgm:cxn modelId="{B038197C-6715-43FF-99FE-BCEF242B9237}" type="presParOf" srcId="{460C1B31-AF65-4429-8DC2-0ED319272FB6}" destId="{BC6933B3-AF81-47B1-BCF9-F4A46618D706}" srcOrd="0" destOrd="0" presId="urn:microsoft.com/office/officeart/2005/8/layout/hierarchy1"/>
    <dgm:cxn modelId="{3A50A0FF-67E6-4B36-BB16-CF2B46B4FD12}" type="presParOf" srcId="{460C1B31-AF65-4429-8DC2-0ED319272FB6}" destId="{A5D0CBF5-39CD-44F3-AC40-006441ADD4BD}" srcOrd="1" destOrd="0" presId="urn:microsoft.com/office/officeart/2005/8/layout/hierarchy1"/>
    <dgm:cxn modelId="{3D685EB6-D301-4129-A8D2-05140F104612}" type="presParOf" srcId="{931433C3-72BD-43E7-8639-9FAE0B04A92C}" destId="{665093F6-C29D-40EF-97A5-60F136F8E253}" srcOrd="1" destOrd="0" presId="urn:microsoft.com/office/officeart/2005/8/layout/hierarchy1"/>
    <dgm:cxn modelId="{F5D08E1E-72A0-408F-8FF6-76F976D72276}" type="presParOf" srcId="{665093F6-C29D-40EF-97A5-60F136F8E253}" destId="{EFC6B4A8-56E4-4C28-B21B-774E1B505258}" srcOrd="0" destOrd="0" presId="urn:microsoft.com/office/officeart/2005/8/layout/hierarchy1"/>
    <dgm:cxn modelId="{C6A63656-78FF-4224-8966-378F1335D490}" type="presParOf" srcId="{665093F6-C29D-40EF-97A5-60F136F8E253}" destId="{7855D759-B4B8-4AF8-A2C5-5DAD4DDAF483}" srcOrd="1" destOrd="0" presId="urn:microsoft.com/office/officeart/2005/8/layout/hierarchy1"/>
    <dgm:cxn modelId="{6F0A0004-ED2F-454C-83EF-42AE32B154A9}" type="presParOf" srcId="{7855D759-B4B8-4AF8-A2C5-5DAD4DDAF483}" destId="{C113675B-F8F8-43D8-B1B0-8DFDE9403504}" srcOrd="0" destOrd="0" presId="urn:microsoft.com/office/officeart/2005/8/layout/hierarchy1"/>
    <dgm:cxn modelId="{7E505898-15D4-44AB-99CB-E887AF950529}" type="presParOf" srcId="{C113675B-F8F8-43D8-B1B0-8DFDE9403504}" destId="{832E8329-1AE8-425C-9A38-6257BCDF8722}" srcOrd="0" destOrd="0" presId="urn:microsoft.com/office/officeart/2005/8/layout/hierarchy1"/>
    <dgm:cxn modelId="{4DFB4C6D-CB83-4B1F-953F-D847E94861F5}" type="presParOf" srcId="{C113675B-F8F8-43D8-B1B0-8DFDE9403504}" destId="{02F4A2E3-F729-4E3B-AF82-3A2A07A841B0}" srcOrd="1" destOrd="0" presId="urn:microsoft.com/office/officeart/2005/8/layout/hierarchy1"/>
    <dgm:cxn modelId="{2D847F49-6A0E-4E49-BB1A-2EAD012CDC5D}" type="presParOf" srcId="{7855D759-B4B8-4AF8-A2C5-5DAD4DDAF483}" destId="{ED06DE25-9E3F-4FC4-9DD7-39772DD494A8}" srcOrd="1" destOrd="0" presId="urn:microsoft.com/office/officeart/2005/8/layout/hierarchy1"/>
    <dgm:cxn modelId="{7772F9D0-B205-44AF-A997-6A05583A1410}" type="presParOf" srcId="{665093F6-C29D-40EF-97A5-60F136F8E253}" destId="{6122F8B2-43BD-4F63-AF56-ABC4FA3E9FFF}" srcOrd="2" destOrd="0" presId="urn:microsoft.com/office/officeart/2005/8/layout/hierarchy1"/>
    <dgm:cxn modelId="{D2EFD7E8-64D1-4A98-967F-D6E1AC9FACA2}" type="presParOf" srcId="{665093F6-C29D-40EF-97A5-60F136F8E253}" destId="{5067B013-A4C5-4363-ACFA-40E5CF94BEF8}" srcOrd="3" destOrd="0" presId="urn:microsoft.com/office/officeart/2005/8/layout/hierarchy1"/>
    <dgm:cxn modelId="{74ED34BF-447C-4A63-9850-823C93D05171}" type="presParOf" srcId="{5067B013-A4C5-4363-ACFA-40E5CF94BEF8}" destId="{7227DBBD-6C25-417B-8DC0-F4B38150C37A}" srcOrd="0" destOrd="0" presId="urn:microsoft.com/office/officeart/2005/8/layout/hierarchy1"/>
    <dgm:cxn modelId="{DBAC6486-3C71-48D4-99EE-96B323D7F017}" type="presParOf" srcId="{7227DBBD-6C25-417B-8DC0-F4B38150C37A}" destId="{7B0325E3-B478-4F80-A1E1-AF50A3A9C8B2}" srcOrd="0" destOrd="0" presId="urn:microsoft.com/office/officeart/2005/8/layout/hierarchy1"/>
    <dgm:cxn modelId="{F5F311DE-EFAA-4666-9F13-3A8BECCF2A2D}" type="presParOf" srcId="{7227DBBD-6C25-417B-8DC0-F4B38150C37A}" destId="{23D089FC-605F-4B40-817A-72CEF43DEAB5}" srcOrd="1" destOrd="0" presId="urn:microsoft.com/office/officeart/2005/8/layout/hierarchy1"/>
    <dgm:cxn modelId="{BC71208D-0747-4391-9CEE-F681493B3EC1}" type="presParOf" srcId="{5067B013-A4C5-4363-ACFA-40E5CF94BEF8}" destId="{C67BF8EA-71B0-45A9-AB9A-8CB0CDA1E06B}"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23E0B-F07C-4005-9105-D6F404D65E0E}">
      <dsp:nvSpPr>
        <dsp:cNvPr id="0" name=""/>
        <dsp:cNvSpPr/>
      </dsp:nvSpPr>
      <dsp:spPr>
        <a:xfrm>
          <a:off x="2945651" y="1830367"/>
          <a:ext cx="1286203" cy="128620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fr-FR" sz="900" kern="1200" smtClean="0"/>
            <a:t>Plateforme e-commerce</a:t>
          </a:r>
          <a:endParaRPr lang="fr-FR" sz="900" kern="1200"/>
        </a:p>
      </dsp:txBody>
      <dsp:txXfrm>
        <a:off x="3134011" y="2018727"/>
        <a:ext cx="909483" cy="909483"/>
      </dsp:txXfrm>
    </dsp:sp>
    <dsp:sp modelId="{4EEA76C3-BFA8-4EAC-8AF2-47199E817904}">
      <dsp:nvSpPr>
        <dsp:cNvPr id="0" name=""/>
        <dsp:cNvSpPr/>
      </dsp:nvSpPr>
      <dsp:spPr>
        <a:xfrm rot="16200000">
          <a:off x="3377220" y="1224567"/>
          <a:ext cx="423066" cy="4373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fr-FR" sz="700" kern="1200"/>
        </a:p>
      </dsp:txBody>
      <dsp:txXfrm>
        <a:off x="3440680" y="1375489"/>
        <a:ext cx="296146" cy="262385"/>
      </dsp:txXfrm>
    </dsp:sp>
    <dsp:sp modelId="{4C516D46-33F1-4FEB-8C6D-6E894B0EE9C4}">
      <dsp:nvSpPr>
        <dsp:cNvPr id="0" name=""/>
        <dsp:cNvSpPr/>
      </dsp:nvSpPr>
      <dsp:spPr>
        <a:xfrm>
          <a:off x="3074272" y="3165"/>
          <a:ext cx="1028962" cy="10289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fr-FR" sz="900" kern="1200" smtClean="0"/>
            <a:t>web applications Bayard Jeunesse</a:t>
          </a:r>
          <a:endParaRPr lang="fr-FR" sz="900" kern="1200"/>
        </a:p>
      </dsp:txBody>
      <dsp:txXfrm>
        <a:off x="3224960" y="153853"/>
        <a:ext cx="727586" cy="727586"/>
      </dsp:txXfrm>
    </dsp:sp>
    <dsp:sp modelId="{4F2CDDE9-64B0-472E-A240-EE74A9B9243D}">
      <dsp:nvSpPr>
        <dsp:cNvPr id="0" name=""/>
        <dsp:cNvSpPr/>
      </dsp:nvSpPr>
      <dsp:spPr>
        <a:xfrm rot="18600000">
          <a:off x="4039450" y="1465599"/>
          <a:ext cx="423066" cy="4373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fr-FR" sz="700" kern="1200"/>
        </a:p>
      </dsp:txBody>
      <dsp:txXfrm>
        <a:off x="4062119" y="1601674"/>
        <a:ext cx="296146" cy="262385"/>
      </dsp:txXfrm>
    </dsp:sp>
    <dsp:sp modelId="{0909B757-DEB0-4ECC-8969-17EC05E1FBA2}">
      <dsp:nvSpPr>
        <dsp:cNvPr id="0" name=""/>
        <dsp:cNvSpPr/>
      </dsp:nvSpPr>
      <dsp:spPr>
        <a:xfrm>
          <a:off x="4331450" y="460741"/>
          <a:ext cx="1028962" cy="10289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fr-FR" sz="900" kern="1200" smtClean="0"/>
            <a:t>web applications Milan Jeunesse</a:t>
          </a:r>
          <a:endParaRPr lang="fr-FR" sz="900" kern="1200"/>
        </a:p>
      </dsp:txBody>
      <dsp:txXfrm>
        <a:off x="4482138" y="611429"/>
        <a:ext cx="727586" cy="727586"/>
      </dsp:txXfrm>
    </dsp:sp>
    <dsp:sp modelId="{8CEAB164-6277-47B3-82FF-F867B68CE5B0}">
      <dsp:nvSpPr>
        <dsp:cNvPr id="0" name=""/>
        <dsp:cNvSpPr/>
      </dsp:nvSpPr>
      <dsp:spPr>
        <a:xfrm rot="21000000">
          <a:off x="4391816" y="2075914"/>
          <a:ext cx="423066" cy="4373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fr-FR" sz="700" kern="1200"/>
        </a:p>
      </dsp:txBody>
      <dsp:txXfrm>
        <a:off x="4392780" y="2174396"/>
        <a:ext cx="296146" cy="262385"/>
      </dsp:txXfrm>
    </dsp:sp>
    <dsp:sp modelId="{C82BC0B8-7E6D-4B7C-AE41-0FE3A7BD8735}">
      <dsp:nvSpPr>
        <dsp:cNvPr id="0" name=""/>
        <dsp:cNvSpPr/>
      </dsp:nvSpPr>
      <dsp:spPr>
        <a:xfrm>
          <a:off x="5000380" y="1619362"/>
          <a:ext cx="1028962" cy="10289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fr-FR" sz="900" kern="1200" smtClean="0"/>
            <a:t>web applications Religieux</a:t>
          </a:r>
          <a:endParaRPr lang="fr-FR" sz="900" kern="1200"/>
        </a:p>
      </dsp:txBody>
      <dsp:txXfrm>
        <a:off x="5151068" y="1770050"/>
        <a:ext cx="727586" cy="727586"/>
      </dsp:txXfrm>
    </dsp:sp>
    <dsp:sp modelId="{EB330C5A-E464-4B05-8D34-E33BDD72B7AF}">
      <dsp:nvSpPr>
        <dsp:cNvPr id="0" name=""/>
        <dsp:cNvSpPr/>
      </dsp:nvSpPr>
      <dsp:spPr>
        <a:xfrm rot="1800000">
          <a:off x="4269440" y="2769938"/>
          <a:ext cx="423066" cy="4373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fr-FR" sz="700" kern="1200"/>
        </a:p>
      </dsp:txBody>
      <dsp:txXfrm>
        <a:off x="4277942" y="2825670"/>
        <a:ext cx="296146" cy="262385"/>
      </dsp:txXfrm>
    </dsp:sp>
    <dsp:sp modelId="{D5F55293-C872-4093-9CEE-811D77802DA6}">
      <dsp:nvSpPr>
        <dsp:cNvPr id="0" name=""/>
        <dsp:cNvSpPr/>
      </dsp:nvSpPr>
      <dsp:spPr>
        <a:xfrm>
          <a:off x="4768063" y="2936898"/>
          <a:ext cx="1028962" cy="10289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fr-FR" sz="900" kern="1200" smtClean="0"/>
            <a:t>web applications La Croix</a:t>
          </a:r>
          <a:endParaRPr lang="fr-FR" sz="900" kern="1200"/>
        </a:p>
      </dsp:txBody>
      <dsp:txXfrm>
        <a:off x="4918751" y="3087586"/>
        <a:ext cx="727586" cy="727586"/>
      </dsp:txXfrm>
    </dsp:sp>
    <dsp:sp modelId="{576D8D9F-9F5E-4341-8EB4-B422EA5FE263}">
      <dsp:nvSpPr>
        <dsp:cNvPr id="0" name=""/>
        <dsp:cNvSpPr/>
      </dsp:nvSpPr>
      <dsp:spPr>
        <a:xfrm rot="4200000">
          <a:off x="3729585" y="3222930"/>
          <a:ext cx="423066" cy="4373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fr-FR" sz="700" kern="1200"/>
        </a:p>
      </dsp:txBody>
      <dsp:txXfrm>
        <a:off x="3771340" y="3250759"/>
        <a:ext cx="296146" cy="262385"/>
      </dsp:txXfrm>
    </dsp:sp>
    <dsp:sp modelId="{D289C7CC-A61C-4341-AAFE-BD6995EA4273}">
      <dsp:nvSpPr>
        <dsp:cNvPr id="0" name=""/>
        <dsp:cNvSpPr/>
      </dsp:nvSpPr>
      <dsp:spPr>
        <a:xfrm>
          <a:off x="3743202" y="3796859"/>
          <a:ext cx="1028962" cy="10289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fr-FR" sz="900" kern="1200" smtClean="0"/>
            <a:t>web application Senior (Notre Temps)</a:t>
          </a:r>
          <a:endParaRPr lang="fr-FR" sz="900" kern="1200"/>
        </a:p>
      </dsp:txBody>
      <dsp:txXfrm>
        <a:off x="3893890" y="3947547"/>
        <a:ext cx="727586" cy="727586"/>
      </dsp:txXfrm>
    </dsp:sp>
    <dsp:sp modelId="{491C2A1A-E606-4E19-A973-D11C4C58EF5F}">
      <dsp:nvSpPr>
        <dsp:cNvPr id="0" name=""/>
        <dsp:cNvSpPr/>
      </dsp:nvSpPr>
      <dsp:spPr>
        <a:xfrm rot="6600000">
          <a:off x="3024854" y="3222930"/>
          <a:ext cx="423066" cy="4373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fr-FR" sz="700" kern="1200"/>
        </a:p>
      </dsp:txBody>
      <dsp:txXfrm rot="10800000">
        <a:off x="3110019" y="3250759"/>
        <a:ext cx="296146" cy="262385"/>
      </dsp:txXfrm>
    </dsp:sp>
    <dsp:sp modelId="{B194D7F0-5C62-4099-82AE-7219CDEB2056}">
      <dsp:nvSpPr>
        <dsp:cNvPr id="0" name=""/>
        <dsp:cNvSpPr/>
      </dsp:nvSpPr>
      <dsp:spPr>
        <a:xfrm>
          <a:off x="2405341" y="3796859"/>
          <a:ext cx="1028962" cy="10289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fr-FR" sz="900" kern="1200" smtClean="0"/>
            <a:t>web application Territoires</a:t>
          </a:r>
          <a:endParaRPr lang="fr-FR" sz="900" kern="1200"/>
        </a:p>
      </dsp:txBody>
      <dsp:txXfrm>
        <a:off x="2556029" y="3947547"/>
        <a:ext cx="727586" cy="727586"/>
      </dsp:txXfrm>
    </dsp:sp>
    <dsp:sp modelId="{F23D5774-E388-494A-80AA-34F6627019CB}">
      <dsp:nvSpPr>
        <dsp:cNvPr id="0" name=""/>
        <dsp:cNvSpPr/>
      </dsp:nvSpPr>
      <dsp:spPr>
        <a:xfrm rot="9000000">
          <a:off x="2484999" y="2769938"/>
          <a:ext cx="423066" cy="4373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fr-FR" sz="700" kern="1200"/>
        </a:p>
      </dsp:txBody>
      <dsp:txXfrm rot="10800000">
        <a:off x="2603417" y="2825670"/>
        <a:ext cx="296146" cy="262385"/>
      </dsp:txXfrm>
    </dsp:sp>
    <dsp:sp modelId="{AEDB08EB-7555-40DA-9628-C3F058AC6308}">
      <dsp:nvSpPr>
        <dsp:cNvPr id="0" name=""/>
        <dsp:cNvSpPr/>
      </dsp:nvSpPr>
      <dsp:spPr>
        <a:xfrm>
          <a:off x="1380480" y="2936898"/>
          <a:ext cx="1028962" cy="10289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fr-FR" sz="900" kern="1200" smtClean="0"/>
            <a:t>web application Bayard Education</a:t>
          </a:r>
          <a:endParaRPr lang="fr-FR" sz="900" kern="1200"/>
        </a:p>
      </dsp:txBody>
      <dsp:txXfrm>
        <a:off x="1531168" y="3087586"/>
        <a:ext cx="727586" cy="727586"/>
      </dsp:txXfrm>
    </dsp:sp>
    <dsp:sp modelId="{35BEC6B5-6EF0-4F1E-BB60-BF6091AFF216}">
      <dsp:nvSpPr>
        <dsp:cNvPr id="0" name=""/>
        <dsp:cNvSpPr/>
      </dsp:nvSpPr>
      <dsp:spPr>
        <a:xfrm rot="11400000">
          <a:off x="2362624" y="2075914"/>
          <a:ext cx="423066" cy="4373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fr-FR" sz="700" kern="1200"/>
        </a:p>
      </dsp:txBody>
      <dsp:txXfrm rot="10800000">
        <a:off x="2488580" y="2174396"/>
        <a:ext cx="296146" cy="262385"/>
      </dsp:txXfrm>
    </dsp:sp>
    <dsp:sp modelId="{0D541C62-90E7-47F6-8538-AE9504DF1214}">
      <dsp:nvSpPr>
        <dsp:cNvPr id="0" name=""/>
        <dsp:cNvSpPr/>
      </dsp:nvSpPr>
      <dsp:spPr>
        <a:xfrm>
          <a:off x="1148163" y="1619362"/>
          <a:ext cx="1028962" cy="102896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fr-FR" sz="900" kern="1200" smtClean="0"/>
            <a:t>web application France Culture Papiers et </a:t>
          </a:r>
          <a:r>
            <a:rPr lang="fr-FR" sz="900" kern="1200" err="1" smtClean="0"/>
            <a:t>Muze</a:t>
          </a:r>
          <a:endParaRPr lang="fr-FR" sz="900" kern="1200"/>
        </a:p>
      </dsp:txBody>
      <dsp:txXfrm>
        <a:off x="1298851" y="1770050"/>
        <a:ext cx="727586" cy="727586"/>
      </dsp:txXfrm>
    </dsp:sp>
    <dsp:sp modelId="{6453C3CF-C1DA-457B-846D-5D8C7232AE8D}">
      <dsp:nvSpPr>
        <dsp:cNvPr id="0" name=""/>
        <dsp:cNvSpPr/>
      </dsp:nvSpPr>
      <dsp:spPr>
        <a:xfrm rot="13800000">
          <a:off x="2714989" y="1465599"/>
          <a:ext cx="423066" cy="4373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fr-FR" sz="700" kern="1200"/>
        </a:p>
      </dsp:txBody>
      <dsp:txXfrm rot="10800000">
        <a:off x="2819240" y="1601674"/>
        <a:ext cx="296146" cy="262385"/>
      </dsp:txXfrm>
    </dsp:sp>
    <dsp:sp modelId="{1327B7DA-55EA-4F4B-96F1-CF1F56CE52B3}">
      <dsp:nvSpPr>
        <dsp:cNvPr id="0" name=""/>
        <dsp:cNvSpPr/>
      </dsp:nvSpPr>
      <dsp:spPr>
        <a:xfrm>
          <a:off x="1817093" y="460741"/>
          <a:ext cx="1028962" cy="1028962"/>
        </a:xfrm>
        <a:prstGeom prst="ellipse">
          <a:avLst/>
        </a:prstGeom>
        <a:solidFill>
          <a:schemeClr val="accent1">
            <a:hueOff val="0"/>
            <a:satOff val="0"/>
            <a:lumOff val="0"/>
            <a:alpha val="51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fr-FR" sz="900" kern="1200" smtClean="0"/>
            <a:t>web application J’aime Lire Store</a:t>
          </a:r>
          <a:endParaRPr lang="fr-FR" sz="900" kern="1200"/>
        </a:p>
      </dsp:txBody>
      <dsp:txXfrm>
        <a:off x="1967781" y="611429"/>
        <a:ext cx="727586" cy="727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F12B7-F94B-4A74-9CA2-06FD8AEA7019}">
      <dsp:nvSpPr>
        <dsp:cNvPr id="0" name=""/>
        <dsp:cNvSpPr/>
      </dsp:nvSpPr>
      <dsp:spPr>
        <a:xfrm>
          <a:off x="864712" y="0"/>
          <a:ext cx="3646154" cy="36461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fr-FR" sz="1400" kern="1200" smtClean="0"/>
            <a:t>Lot 2</a:t>
          </a:r>
          <a:endParaRPr lang="fr-FR" sz="1400" kern="1200"/>
        </a:p>
      </dsp:txBody>
      <dsp:txXfrm>
        <a:off x="2050624" y="182307"/>
        <a:ext cx="1274330" cy="546923"/>
      </dsp:txXfrm>
    </dsp:sp>
    <dsp:sp modelId="{245B3C3C-2CBC-4334-8216-18ED39FF9DB0}">
      <dsp:nvSpPr>
        <dsp:cNvPr id="0" name=""/>
        <dsp:cNvSpPr/>
      </dsp:nvSpPr>
      <dsp:spPr>
        <a:xfrm>
          <a:off x="1320482" y="911538"/>
          <a:ext cx="2734615" cy="273461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fr-FR" sz="1200" kern="1200" smtClean="0"/>
            <a:t>Site mobile</a:t>
          </a:r>
          <a:endParaRPr lang="fr-FR" sz="1200" kern="1200"/>
        </a:p>
      </dsp:txBody>
      <dsp:txXfrm>
        <a:off x="2050624" y="1082451"/>
        <a:ext cx="1274330" cy="512740"/>
      </dsp:txXfrm>
    </dsp:sp>
    <dsp:sp modelId="{CBD13326-EB03-4775-961D-7CC1420962F6}">
      <dsp:nvSpPr>
        <dsp:cNvPr id="0" name=""/>
        <dsp:cNvSpPr/>
      </dsp:nvSpPr>
      <dsp:spPr>
        <a:xfrm>
          <a:off x="1776251" y="1823077"/>
          <a:ext cx="1823077" cy="18230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fr-FR" sz="1200" kern="1200" smtClean="0"/>
            <a:t>Socle </a:t>
          </a:r>
          <a:r>
            <a:rPr lang="fr-FR" sz="1200" kern="1200" err="1" smtClean="0"/>
            <a:t>Magento</a:t>
          </a:r>
          <a:r>
            <a:rPr lang="fr-FR" sz="1200" kern="1200" smtClean="0"/>
            <a:t> et interfaces</a:t>
          </a:r>
          <a:endParaRPr lang="fr-FR" sz="1200" kern="1200"/>
        </a:p>
      </dsp:txBody>
      <dsp:txXfrm>
        <a:off x="2043234" y="2278846"/>
        <a:ext cx="1289110" cy="9115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F12B7-F94B-4A74-9CA2-06FD8AEA7019}">
      <dsp:nvSpPr>
        <dsp:cNvPr id="0" name=""/>
        <dsp:cNvSpPr/>
      </dsp:nvSpPr>
      <dsp:spPr>
        <a:xfrm>
          <a:off x="864712" y="0"/>
          <a:ext cx="3646154" cy="36461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fr-FR" sz="1400" kern="1200" smtClean="0"/>
            <a:t>Lot 2</a:t>
          </a:r>
          <a:endParaRPr lang="fr-FR" sz="1400" kern="1200"/>
        </a:p>
      </dsp:txBody>
      <dsp:txXfrm>
        <a:off x="2050624" y="182307"/>
        <a:ext cx="1274330" cy="546923"/>
      </dsp:txXfrm>
    </dsp:sp>
    <dsp:sp modelId="{245B3C3C-2CBC-4334-8216-18ED39FF9DB0}">
      <dsp:nvSpPr>
        <dsp:cNvPr id="0" name=""/>
        <dsp:cNvSpPr/>
      </dsp:nvSpPr>
      <dsp:spPr>
        <a:xfrm>
          <a:off x="1320482" y="911538"/>
          <a:ext cx="2734615" cy="273461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fr-FR" sz="1200" kern="1200" smtClean="0"/>
            <a:t>Site mobile</a:t>
          </a:r>
          <a:endParaRPr lang="fr-FR" sz="1200" kern="1200"/>
        </a:p>
      </dsp:txBody>
      <dsp:txXfrm>
        <a:off x="2050624" y="1082451"/>
        <a:ext cx="1274330" cy="512740"/>
      </dsp:txXfrm>
    </dsp:sp>
    <dsp:sp modelId="{CBD13326-EB03-4775-961D-7CC1420962F6}">
      <dsp:nvSpPr>
        <dsp:cNvPr id="0" name=""/>
        <dsp:cNvSpPr/>
      </dsp:nvSpPr>
      <dsp:spPr>
        <a:xfrm>
          <a:off x="1776251" y="1823077"/>
          <a:ext cx="1823077" cy="18230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fr-FR" sz="1200" kern="1200" smtClean="0"/>
            <a:t>Socle </a:t>
          </a:r>
          <a:r>
            <a:rPr lang="fr-FR" sz="1200" kern="1200" err="1" smtClean="0"/>
            <a:t>Magento</a:t>
          </a:r>
          <a:r>
            <a:rPr lang="fr-FR" sz="1200" kern="1200" smtClean="0"/>
            <a:t> et interfaces</a:t>
          </a:r>
          <a:endParaRPr lang="fr-FR" sz="1200" kern="1200"/>
        </a:p>
      </dsp:txBody>
      <dsp:txXfrm>
        <a:off x="2043234" y="2278846"/>
        <a:ext cx="1289110" cy="9115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773363" cy="434975"/>
          </a:xfrm>
          <a:prstGeom prst="rect">
            <a:avLst/>
          </a:prstGeom>
          <a:noFill/>
          <a:ln w="9525">
            <a:noFill/>
            <a:miter lim="800000"/>
            <a:headEnd/>
            <a:tailEnd/>
          </a:ln>
        </p:spPr>
        <p:txBody>
          <a:bodyPr vert="horz" wrap="square" lIns="83378" tIns="41688" rIns="83378" bIns="41688" numCol="1" anchor="t" anchorCtr="0" compatLnSpc="1">
            <a:prstTxWarp prst="textNoShape">
              <a:avLst/>
            </a:prstTxWarp>
          </a:bodyPr>
          <a:lstStyle>
            <a:lvl1pPr algn="l" eaLnBrk="0" hangingPunct="0">
              <a:defRPr sz="1100">
                <a:ea typeface="ヒラギノ角ゴ Pro W3" pitchFamily="1" charset="-128"/>
                <a:cs typeface="+mn-cs"/>
              </a:defRPr>
            </a:lvl1pPr>
          </a:lstStyle>
          <a:p>
            <a:pPr>
              <a:defRPr/>
            </a:pPr>
            <a:endParaRPr lang="fr-FR"/>
          </a:p>
        </p:txBody>
      </p:sp>
      <p:sp>
        <p:nvSpPr>
          <p:cNvPr id="3075" name="Rectangle 3"/>
          <p:cNvSpPr>
            <a:spLocks noGrp="1" noChangeArrowheads="1"/>
          </p:cNvSpPr>
          <p:nvPr>
            <p:ph type="dt" sz="quarter" idx="1"/>
          </p:nvPr>
        </p:nvSpPr>
        <p:spPr bwMode="auto">
          <a:xfrm>
            <a:off x="3627438" y="0"/>
            <a:ext cx="2773362" cy="434975"/>
          </a:xfrm>
          <a:prstGeom prst="rect">
            <a:avLst/>
          </a:prstGeom>
          <a:noFill/>
          <a:ln w="9525">
            <a:noFill/>
            <a:miter lim="800000"/>
            <a:headEnd/>
            <a:tailEnd/>
          </a:ln>
        </p:spPr>
        <p:txBody>
          <a:bodyPr vert="horz" wrap="square" lIns="83378" tIns="41688" rIns="83378" bIns="41688" numCol="1" anchor="t" anchorCtr="0" compatLnSpc="1">
            <a:prstTxWarp prst="textNoShape">
              <a:avLst/>
            </a:prstTxWarp>
          </a:bodyPr>
          <a:lstStyle>
            <a:lvl1pPr algn="r" eaLnBrk="0" hangingPunct="0">
              <a:defRPr sz="1100">
                <a:ea typeface="ヒラギノ角ゴ Pro W3" pitchFamily="1" charset="-128"/>
                <a:cs typeface="+mn-cs"/>
              </a:defRPr>
            </a:lvl1pPr>
          </a:lstStyle>
          <a:p>
            <a:pPr>
              <a:defRPr/>
            </a:pPr>
            <a:endParaRPr lang="fr-FR"/>
          </a:p>
        </p:txBody>
      </p:sp>
      <p:sp>
        <p:nvSpPr>
          <p:cNvPr id="3076" name="Rectangle 4"/>
          <p:cNvSpPr>
            <a:spLocks noGrp="1" noChangeArrowheads="1"/>
          </p:cNvSpPr>
          <p:nvPr>
            <p:ph type="ftr" sz="quarter" idx="2"/>
          </p:nvPr>
        </p:nvSpPr>
        <p:spPr bwMode="auto">
          <a:xfrm>
            <a:off x="0" y="8251825"/>
            <a:ext cx="2773363" cy="434975"/>
          </a:xfrm>
          <a:prstGeom prst="rect">
            <a:avLst/>
          </a:prstGeom>
          <a:noFill/>
          <a:ln w="9525">
            <a:noFill/>
            <a:miter lim="800000"/>
            <a:headEnd/>
            <a:tailEnd/>
          </a:ln>
        </p:spPr>
        <p:txBody>
          <a:bodyPr vert="horz" wrap="square" lIns="83378" tIns="41688" rIns="83378" bIns="41688" numCol="1" anchor="b" anchorCtr="0" compatLnSpc="1">
            <a:prstTxWarp prst="textNoShape">
              <a:avLst/>
            </a:prstTxWarp>
          </a:bodyPr>
          <a:lstStyle>
            <a:lvl1pPr algn="l" eaLnBrk="0" hangingPunct="0">
              <a:defRPr sz="1100">
                <a:ea typeface="ヒラギノ角ゴ Pro W3" pitchFamily="1" charset="-128"/>
                <a:cs typeface="+mn-cs"/>
              </a:defRPr>
            </a:lvl1pPr>
          </a:lstStyle>
          <a:p>
            <a:pPr>
              <a:defRPr/>
            </a:pPr>
            <a:endParaRPr lang="fr-FR"/>
          </a:p>
        </p:txBody>
      </p:sp>
      <p:sp>
        <p:nvSpPr>
          <p:cNvPr id="3077" name="Rectangle 5"/>
          <p:cNvSpPr>
            <a:spLocks noGrp="1" noChangeArrowheads="1"/>
          </p:cNvSpPr>
          <p:nvPr>
            <p:ph type="sldNum" sz="quarter" idx="3"/>
          </p:nvPr>
        </p:nvSpPr>
        <p:spPr bwMode="auto">
          <a:xfrm>
            <a:off x="3627438" y="8251825"/>
            <a:ext cx="2773362" cy="434975"/>
          </a:xfrm>
          <a:prstGeom prst="rect">
            <a:avLst/>
          </a:prstGeom>
          <a:noFill/>
          <a:ln w="9525">
            <a:noFill/>
            <a:miter lim="800000"/>
            <a:headEnd/>
            <a:tailEnd/>
          </a:ln>
        </p:spPr>
        <p:txBody>
          <a:bodyPr vert="horz" wrap="square" lIns="83378" tIns="41688" rIns="83378" bIns="41688" numCol="1" anchor="b" anchorCtr="0" compatLnSpc="1">
            <a:prstTxWarp prst="textNoShape">
              <a:avLst/>
            </a:prstTxWarp>
          </a:bodyPr>
          <a:lstStyle>
            <a:lvl1pPr algn="r" eaLnBrk="0" hangingPunct="0">
              <a:defRPr sz="1100">
                <a:ea typeface="ヒラギノ角ゴ Pro W3" pitchFamily="1" charset="-128"/>
                <a:cs typeface="+mn-cs"/>
              </a:defRPr>
            </a:lvl1pPr>
          </a:lstStyle>
          <a:p>
            <a:pPr>
              <a:defRPr/>
            </a:pPr>
            <a:fld id="{E983E06D-FD22-4D56-8769-816F0AC5E5C3}" type="slidenum">
              <a:rPr lang="fr-FR"/>
              <a:pPr>
                <a:defRPr/>
              </a:pPr>
              <a:t>‹N°›</a:t>
            </a:fld>
            <a:endParaRPr lang="fr-FR"/>
          </a:p>
        </p:txBody>
      </p:sp>
    </p:spTree>
    <p:extLst>
      <p:ext uri="{BB962C8B-B14F-4D97-AF65-F5344CB8AC3E}">
        <p14:creationId xmlns:p14="http://schemas.microsoft.com/office/powerpoint/2010/main" val="36170803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773363" cy="434975"/>
          </a:xfrm>
          <a:prstGeom prst="rect">
            <a:avLst/>
          </a:prstGeom>
          <a:noFill/>
          <a:ln w="9525">
            <a:noFill/>
            <a:miter lim="800000"/>
            <a:headEnd/>
            <a:tailEnd/>
          </a:ln>
          <a:effectLst/>
        </p:spPr>
        <p:txBody>
          <a:bodyPr vert="horz" wrap="none" lIns="83378" tIns="41688" rIns="83378" bIns="41688" numCol="1" anchor="ctr" anchorCtr="0" compatLnSpc="1">
            <a:prstTxWarp prst="textNoShape">
              <a:avLst/>
            </a:prstTxWarp>
          </a:bodyPr>
          <a:lstStyle>
            <a:lvl1pPr algn="l" eaLnBrk="0" hangingPunct="0">
              <a:defRPr sz="1100">
                <a:ea typeface="ヒラギノ角ゴ Pro W3" pitchFamily="1" charset="-128"/>
                <a:cs typeface="+mn-cs"/>
              </a:defRPr>
            </a:lvl1pPr>
          </a:lstStyle>
          <a:p>
            <a:pPr>
              <a:defRPr/>
            </a:pPr>
            <a:endParaRPr lang="fr-FR"/>
          </a:p>
        </p:txBody>
      </p:sp>
      <p:sp>
        <p:nvSpPr>
          <p:cNvPr id="7171" name="Rectangle 3"/>
          <p:cNvSpPr>
            <a:spLocks noGrp="1" noChangeArrowheads="1"/>
          </p:cNvSpPr>
          <p:nvPr>
            <p:ph type="dt" idx="1"/>
          </p:nvPr>
        </p:nvSpPr>
        <p:spPr bwMode="auto">
          <a:xfrm>
            <a:off x="3627438" y="0"/>
            <a:ext cx="2773362" cy="434975"/>
          </a:xfrm>
          <a:prstGeom prst="rect">
            <a:avLst/>
          </a:prstGeom>
          <a:noFill/>
          <a:ln w="9525">
            <a:noFill/>
            <a:miter lim="800000"/>
            <a:headEnd/>
            <a:tailEnd/>
          </a:ln>
          <a:effectLst/>
        </p:spPr>
        <p:txBody>
          <a:bodyPr vert="horz" wrap="none" lIns="83378" tIns="41688" rIns="83378" bIns="41688" numCol="1" anchor="ctr" anchorCtr="0" compatLnSpc="1">
            <a:prstTxWarp prst="textNoShape">
              <a:avLst/>
            </a:prstTxWarp>
          </a:bodyPr>
          <a:lstStyle>
            <a:lvl1pPr algn="r" eaLnBrk="0" hangingPunct="0">
              <a:defRPr sz="1100">
                <a:ea typeface="ヒラギノ角ゴ Pro W3" pitchFamily="1" charset="-128"/>
                <a:cs typeface="+mn-cs"/>
              </a:defRPr>
            </a:lvl1pPr>
          </a:lstStyle>
          <a:p>
            <a:pPr>
              <a:defRPr/>
            </a:pPr>
            <a:endParaRPr lang="fr-FR"/>
          </a:p>
        </p:txBody>
      </p:sp>
      <p:sp>
        <p:nvSpPr>
          <p:cNvPr id="20484" name="Rectangle 4"/>
          <p:cNvSpPr>
            <a:spLocks noGrp="1" noRot="1" noChangeAspect="1" noChangeArrowheads="1" noTextEdit="1"/>
          </p:cNvSpPr>
          <p:nvPr>
            <p:ph type="sldImg" idx="2"/>
          </p:nvPr>
        </p:nvSpPr>
        <p:spPr bwMode="auto">
          <a:xfrm>
            <a:off x="1031875" y="652463"/>
            <a:ext cx="4340225" cy="3255962"/>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852488" y="4125913"/>
            <a:ext cx="4695825" cy="3908425"/>
          </a:xfrm>
          <a:prstGeom prst="rect">
            <a:avLst/>
          </a:prstGeom>
          <a:noFill/>
          <a:ln w="9525">
            <a:noFill/>
            <a:miter lim="800000"/>
            <a:headEnd/>
            <a:tailEnd/>
          </a:ln>
          <a:effectLst/>
        </p:spPr>
        <p:txBody>
          <a:bodyPr vert="horz" wrap="none" lIns="83378" tIns="41688" rIns="83378" bIns="41688" numCol="1" anchor="ctr"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7174" name="Rectangle 6"/>
          <p:cNvSpPr>
            <a:spLocks noGrp="1" noChangeArrowheads="1"/>
          </p:cNvSpPr>
          <p:nvPr>
            <p:ph type="ftr" sz="quarter" idx="4"/>
          </p:nvPr>
        </p:nvSpPr>
        <p:spPr bwMode="auto">
          <a:xfrm>
            <a:off x="0" y="8251825"/>
            <a:ext cx="2773363" cy="434975"/>
          </a:xfrm>
          <a:prstGeom prst="rect">
            <a:avLst/>
          </a:prstGeom>
          <a:noFill/>
          <a:ln w="9525">
            <a:noFill/>
            <a:miter lim="800000"/>
            <a:headEnd/>
            <a:tailEnd/>
          </a:ln>
          <a:effectLst/>
        </p:spPr>
        <p:txBody>
          <a:bodyPr vert="horz" wrap="none" lIns="83378" tIns="41688" rIns="83378" bIns="41688" numCol="1" anchor="b" anchorCtr="0" compatLnSpc="1">
            <a:prstTxWarp prst="textNoShape">
              <a:avLst/>
            </a:prstTxWarp>
          </a:bodyPr>
          <a:lstStyle>
            <a:lvl1pPr algn="l" eaLnBrk="0" hangingPunct="0">
              <a:defRPr sz="1100">
                <a:ea typeface="ヒラギノ角ゴ Pro W3" pitchFamily="1" charset="-128"/>
                <a:cs typeface="+mn-cs"/>
              </a:defRPr>
            </a:lvl1pPr>
          </a:lstStyle>
          <a:p>
            <a:pPr>
              <a:defRPr/>
            </a:pPr>
            <a:endParaRPr lang="fr-FR"/>
          </a:p>
        </p:txBody>
      </p:sp>
      <p:sp>
        <p:nvSpPr>
          <p:cNvPr id="7175" name="Rectangle 7"/>
          <p:cNvSpPr>
            <a:spLocks noGrp="1" noChangeArrowheads="1"/>
          </p:cNvSpPr>
          <p:nvPr>
            <p:ph type="sldNum" sz="quarter" idx="5"/>
          </p:nvPr>
        </p:nvSpPr>
        <p:spPr bwMode="auto">
          <a:xfrm>
            <a:off x="3627438" y="8251825"/>
            <a:ext cx="2773362" cy="434975"/>
          </a:xfrm>
          <a:prstGeom prst="rect">
            <a:avLst/>
          </a:prstGeom>
          <a:noFill/>
          <a:ln w="9525">
            <a:noFill/>
            <a:miter lim="800000"/>
            <a:headEnd/>
            <a:tailEnd/>
          </a:ln>
          <a:effectLst/>
        </p:spPr>
        <p:txBody>
          <a:bodyPr vert="horz" wrap="none" lIns="83378" tIns="41688" rIns="83378" bIns="41688" numCol="1" anchor="b" anchorCtr="0" compatLnSpc="1">
            <a:prstTxWarp prst="textNoShape">
              <a:avLst/>
            </a:prstTxWarp>
          </a:bodyPr>
          <a:lstStyle>
            <a:lvl1pPr algn="r" eaLnBrk="0" hangingPunct="0">
              <a:defRPr sz="1100">
                <a:ea typeface="ヒラギノ角ゴ Pro W3" pitchFamily="1" charset="-128"/>
                <a:cs typeface="+mn-cs"/>
              </a:defRPr>
            </a:lvl1pPr>
          </a:lstStyle>
          <a:p>
            <a:pPr>
              <a:defRPr/>
            </a:pPr>
            <a:fld id="{0476825B-03E7-4A53-8F7A-F67EED3149F7}" type="slidenum">
              <a:rPr lang="fr-FR"/>
              <a:pPr>
                <a:defRPr/>
              </a:pPr>
              <a:t>‹N°›</a:t>
            </a:fld>
            <a:endParaRPr lang="fr-FR"/>
          </a:p>
        </p:txBody>
      </p:sp>
    </p:spTree>
    <p:extLst>
      <p:ext uri="{BB962C8B-B14F-4D97-AF65-F5344CB8AC3E}">
        <p14:creationId xmlns:p14="http://schemas.microsoft.com/office/powerpoint/2010/main" val="6224376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ヒラギノ角ゴ Pro W3" pitchFamily="1" charset="-128"/>
        <a:cs typeface="ヒラギノ角ゴ Pro W3"/>
      </a:defRPr>
    </a:lvl1pPr>
    <a:lvl2pPr marL="457200" algn="l" rtl="0" eaLnBrk="0" fontAlgn="base" hangingPunct="0">
      <a:spcBef>
        <a:spcPct val="30000"/>
      </a:spcBef>
      <a:spcAft>
        <a:spcPct val="0"/>
      </a:spcAft>
      <a:defRPr sz="1200" kern="1200">
        <a:solidFill>
          <a:schemeClr val="tx1"/>
        </a:solidFill>
        <a:latin typeface="Arial" charset="0"/>
        <a:ea typeface="ヒラギノ角ゴ Pro W3" pitchFamily="1" charset="-128"/>
        <a:cs typeface="ヒラギノ角ゴ Pro W3"/>
      </a:defRPr>
    </a:lvl2pPr>
    <a:lvl3pPr marL="914400" algn="l" rtl="0" eaLnBrk="0" fontAlgn="base" hangingPunct="0">
      <a:spcBef>
        <a:spcPct val="30000"/>
      </a:spcBef>
      <a:spcAft>
        <a:spcPct val="0"/>
      </a:spcAft>
      <a:defRPr sz="1200" kern="1200">
        <a:solidFill>
          <a:schemeClr val="tx1"/>
        </a:solidFill>
        <a:latin typeface="Arial" charset="0"/>
        <a:ea typeface="ヒラギノ角ゴ Pro W3" pitchFamily="1" charset="-128"/>
        <a:cs typeface="ヒラギノ角ゴ Pro W3"/>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pitchFamily="1" charset="-128"/>
        <a:cs typeface="ヒラギノ角ゴ Pro W3"/>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pitchFamily="1" charset="-128"/>
        <a:cs typeface="ヒラギノ角ゴ Pro W3"/>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a:t>
            </a:fld>
            <a:endParaRPr lang="fr-F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solidFill>
                  <a:prstClr val="black"/>
                </a:solidFill>
              </a:rPr>
              <a:pPr>
                <a:defRPr/>
              </a:pPr>
              <a:t>10</a:t>
            </a:fld>
            <a:endParaRPr lang="fr-FR">
              <a:solidFill>
                <a:prstClr val="black"/>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138</a:t>
            </a:fld>
            <a:endParaRPr lang="fr-FR"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139</a:t>
            </a:fld>
            <a:endParaRPr 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solidFill>
                  <a:prstClr val="black"/>
                </a:solidFill>
              </a:rPr>
              <a:pPr>
                <a:defRPr/>
              </a:pPr>
              <a:t>142</a:t>
            </a:fld>
            <a:endParaRPr lang="fr-FR">
              <a:solidFill>
                <a:prstClr val="black"/>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solidFill>
                  <a:prstClr val="black"/>
                </a:solidFill>
              </a:rPr>
              <a:pPr>
                <a:defRPr/>
              </a:pPr>
              <a:t>143</a:t>
            </a:fld>
            <a:endParaRPr lang="fr-FR">
              <a:solidFill>
                <a:prstClr val="black"/>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144</a:t>
            </a:fld>
            <a:endParaRPr lang="fr-F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145</a:t>
            </a:fld>
            <a:endParaRPr lang="fr-F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146</a:t>
            </a:fld>
            <a:endParaRPr 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147</a:t>
            </a:fld>
            <a:endParaRPr lang="fr-F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148</a:t>
            </a:fld>
            <a:endParaRPr lang="fr-F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151</a:t>
            </a:fld>
            <a:endParaRPr lang="fr-FR"/>
          </a:p>
        </p:txBody>
      </p:sp>
    </p:spTree>
    <p:extLst>
      <p:ext uri="{BB962C8B-B14F-4D97-AF65-F5344CB8AC3E}">
        <p14:creationId xmlns:p14="http://schemas.microsoft.com/office/powerpoint/2010/main" val="2537176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solidFill>
                  <a:prstClr val="black"/>
                </a:solidFill>
              </a:rPr>
              <a:pPr>
                <a:defRPr/>
              </a:pPr>
              <a:t>12</a:t>
            </a:fld>
            <a:endParaRPr lang="fr-FR">
              <a:solidFill>
                <a:prstClr val="black"/>
              </a:solidFil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152</a:t>
            </a:fld>
            <a:endParaRPr lang="fr-FR"/>
          </a:p>
        </p:txBody>
      </p:sp>
    </p:spTree>
    <p:extLst>
      <p:ext uri="{BB962C8B-B14F-4D97-AF65-F5344CB8AC3E}">
        <p14:creationId xmlns:p14="http://schemas.microsoft.com/office/powerpoint/2010/main" val="253717608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153</a:t>
            </a:fld>
            <a:endParaRPr lang="fr-FR"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154</a:t>
            </a:fld>
            <a:endParaRPr lang="fr-FR"/>
          </a:p>
        </p:txBody>
      </p:sp>
    </p:spTree>
    <p:extLst>
      <p:ext uri="{BB962C8B-B14F-4D97-AF65-F5344CB8AC3E}">
        <p14:creationId xmlns:p14="http://schemas.microsoft.com/office/powerpoint/2010/main" val="253717608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155</a:t>
            </a:fld>
            <a:endParaRPr lang="fr-FR"/>
          </a:p>
        </p:txBody>
      </p:sp>
    </p:spTree>
    <p:extLst>
      <p:ext uri="{BB962C8B-B14F-4D97-AF65-F5344CB8AC3E}">
        <p14:creationId xmlns:p14="http://schemas.microsoft.com/office/powerpoint/2010/main" val="253717608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158</a:t>
            </a:fld>
            <a:endParaRPr lang="fr-F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159</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solidFill>
                  <a:prstClr val="black"/>
                </a:solidFill>
              </a:rPr>
              <a:pPr>
                <a:defRPr/>
              </a:pPr>
              <a:t>13</a:t>
            </a:fld>
            <a:endParaRPr lang="fr-FR">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14</a:t>
            </a:fld>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15</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16</a:t>
            </a:fld>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solidFill>
                  <a:prstClr val="black"/>
                </a:solidFill>
              </a:rPr>
              <a:pPr>
                <a:defRPr/>
              </a:pPr>
              <a:t>17</a:t>
            </a:fld>
            <a:endParaRPr lang="fr-FR">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solidFill>
                  <a:prstClr val="black"/>
                </a:solidFill>
              </a:rPr>
              <a:pPr>
                <a:defRPr/>
              </a:pPr>
              <a:t>18</a:t>
            </a:fld>
            <a:endParaRPr lang="fr-FR">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19</a:t>
            </a:fld>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20</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2</a:t>
            </a:fld>
            <a:endParaRPr lang="fr-F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21</a:t>
            </a:fld>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22</a:t>
            </a:fld>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23</a:t>
            </a:fld>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24</a:t>
            </a:fld>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32</a:t>
            </a:fld>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33</a:t>
            </a:fld>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34</a:t>
            </a:fld>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35</a:t>
            </a:fld>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36</a:t>
            </a:fld>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lvl="1"/>
            <a:r>
              <a:rPr lang="fr-FR" sz="1200" smtClean="0"/>
              <a:t>Parmi les fonctionnalités du socle on retrouve des fonctionnalités natives, nécessitant du paramétrage, ou du développement spécifique comme par exemple : </a:t>
            </a:r>
          </a:p>
          <a:p>
            <a:pPr lvl="2"/>
            <a:r>
              <a:rPr lang="fr-FR" sz="1050" smtClean="0"/>
              <a:t>Les interfaces avec le SI et les différents types de produit, </a:t>
            </a:r>
          </a:p>
          <a:p>
            <a:pPr lvl="2"/>
            <a:r>
              <a:rPr lang="fr-FR" sz="1050" smtClean="0"/>
              <a:t>La répartition automatique du montant d'une réduction dans le panier,</a:t>
            </a:r>
          </a:p>
          <a:p>
            <a:pPr lvl="2"/>
            <a:r>
              <a:rPr lang="fr-FR" sz="1050" smtClean="0"/>
              <a:t>Le moteur de recherche et le moteur de promotion, …</a:t>
            </a:r>
          </a:p>
          <a:p>
            <a:pPr lvl="1"/>
            <a:endParaRPr lang="fr-FR" sz="1200" smtClean="0"/>
          </a:p>
          <a:p>
            <a:pPr lvl="1"/>
            <a:r>
              <a:rPr lang="fr-FR" sz="1200" smtClean="0"/>
              <a:t>Parmi les fonctionnalités dédiés au mobile, on retrouve par exemple : </a:t>
            </a:r>
          </a:p>
          <a:p>
            <a:pPr lvl="2"/>
            <a:r>
              <a:rPr lang="fr-FR" sz="1050" smtClean="0"/>
              <a:t>Le responsive design, </a:t>
            </a:r>
          </a:p>
          <a:p>
            <a:pPr lvl="2"/>
            <a:r>
              <a:rPr lang="fr-FR" sz="1050" smtClean="0"/>
              <a:t>La gestion des redirections entre web et mobile</a:t>
            </a:r>
          </a:p>
          <a:p>
            <a:pPr lvl="2"/>
            <a:r>
              <a:rPr lang="fr-FR" sz="1050" smtClean="0"/>
              <a:t>La gestion spécifique des pages et du design, …</a:t>
            </a:r>
          </a:p>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37</a:t>
            </a:fld>
            <a:endParaRPr lang="fr-FR"/>
          </a:p>
        </p:txBody>
      </p:sp>
    </p:spTree>
    <p:extLst>
      <p:ext uri="{BB962C8B-B14F-4D97-AF65-F5344CB8AC3E}">
        <p14:creationId xmlns:p14="http://schemas.microsoft.com/office/powerpoint/2010/main" val="347068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3</a:t>
            </a:fld>
            <a:endParaRPr lang="fr-F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38</a:t>
            </a:fld>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39</a:t>
            </a:fld>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mtClean="0"/>
              <a:t>DEMO : Milan magazines-8-15-ans.html</a:t>
            </a:r>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43</a:t>
            </a:fld>
            <a:endParaRPr lang="fr-FR"/>
          </a:p>
        </p:txBody>
      </p:sp>
    </p:spTree>
    <p:extLst>
      <p:ext uri="{BB962C8B-B14F-4D97-AF65-F5344CB8AC3E}">
        <p14:creationId xmlns:p14="http://schemas.microsoft.com/office/powerpoint/2010/main" val="2938324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mtClean="0"/>
              <a:t>Jeunesse</a:t>
            </a:r>
          </a:p>
          <a:p>
            <a:r>
              <a:rPr lang="fr-FR" smtClean="0"/>
              <a:t>Recherche 6 mois =&gt; </a:t>
            </a:r>
            <a:r>
              <a:rPr lang="fr-FR" err="1" smtClean="0"/>
              <a:t>popi</a:t>
            </a:r>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47</a:t>
            </a:fld>
            <a:endParaRPr lang="fr-FR"/>
          </a:p>
        </p:txBody>
      </p:sp>
    </p:spTree>
    <p:extLst>
      <p:ext uri="{BB962C8B-B14F-4D97-AF65-F5344CB8AC3E}">
        <p14:creationId xmlns:p14="http://schemas.microsoft.com/office/powerpoint/2010/main" val="3251141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u="sng" smtClean="0"/>
              <a:t>Solution 1</a:t>
            </a:r>
            <a:r>
              <a:rPr lang="fr-FR" u="sng" baseline="0" smtClean="0"/>
              <a:t> de luxe : </a:t>
            </a:r>
            <a:endParaRPr lang="fr-FR" u="sng" smtClean="0"/>
          </a:p>
          <a:p>
            <a:pPr marL="0" marR="0" indent="0" algn="l" defTabSz="914400" rtl="0" eaLnBrk="0" fontAlgn="base" latinLnBrk="0" hangingPunct="0">
              <a:lnSpc>
                <a:spcPct val="100000"/>
              </a:lnSpc>
              <a:spcBef>
                <a:spcPct val="30000"/>
              </a:spcBef>
              <a:spcAft>
                <a:spcPct val="0"/>
              </a:spcAft>
              <a:buClrTx/>
              <a:buSzTx/>
              <a:buFontTx/>
              <a:buNone/>
              <a:tabLst/>
              <a:defRPr/>
            </a:pPr>
            <a:r>
              <a:rPr lang="fr-FR" sz="1200" smtClean="0">
                <a:solidFill>
                  <a:schemeClr val="tx1"/>
                </a:solidFill>
              </a:rPr>
              <a:t>extension du module bundle de </a:t>
            </a:r>
            <a:r>
              <a:rPr lang="fr-FR" sz="1200" err="1" smtClean="0">
                <a:solidFill>
                  <a:schemeClr val="tx1"/>
                </a:solidFill>
              </a:rPr>
              <a:t>magento</a:t>
            </a:r>
            <a:r>
              <a:rPr lang="fr-FR" sz="1200" smtClean="0">
                <a:solidFill>
                  <a:schemeClr val="tx1"/>
                </a:solidFill>
              </a:rPr>
              <a:t> pour restreindre les possibilités de choix des autres options – voir hypothèses de chiffrage : « prime variable en fonction de l'offre solution luxe »</a:t>
            </a:r>
          </a:p>
          <a:p>
            <a:pPr marL="0" marR="0" indent="0" algn="l" defTabSz="914400" rtl="0" eaLnBrk="0" fontAlgn="base" latinLnBrk="0" hangingPunct="0">
              <a:lnSpc>
                <a:spcPct val="100000"/>
              </a:lnSpc>
              <a:spcBef>
                <a:spcPct val="30000"/>
              </a:spcBef>
              <a:spcAft>
                <a:spcPct val="0"/>
              </a:spcAft>
              <a:buClrTx/>
              <a:buSzTx/>
              <a:buFontTx/>
              <a:buNone/>
              <a:tabLst/>
              <a:defRPr/>
            </a:pPr>
            <a:endParaRPr lang="fr-FR" sz="1600" smtClean="0">
              <a:solidFill>
                <a:schemeClr val="tx1"/>
              </a:solidFill>
            </a:endParaRPr>
          </a:p>
          <a:p>
            <a:endParaRPr lang="fr-FR" smtClean="0"/>
          </a:p>
          <a:p>
            <a:r>
              <a:rPr lang="fr-FR" smtClean="0"/>
              <a:t>Jeunesse </a:t>
            </a:r>
            <a:r>
              <a:rPr lang="fr-FR" err="1" smtClean="0"/>
              <a:t>popi</a:t>
            </a:r>
            <a:r>
              <a:rPr lang="fr-FR" smtClean="0"/>
              <a:t> package</a:t>
            </a:r>
          </a:p>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49</a:t>
            </a:fld>
            <a:endParaRPr lang="fr-FR"/>
          </a:p>
        </p:txBody>
      </p:sp>
    </p:spTree>
    <p:extLst>
      <p:ext uri="{BB962C8B-B14F-4D97-AF65-F5344CB8AC3E}">
        <p14:creationId xmlns:p14="http://schemas.microsoft.com/office/powerpoint/2010/main" val="3155164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FR" sz="1200" smtClean="0">
                <a:solidFill>
                  <a:schemeClr val="tx1"/>
                </a:solidFill>
              </a:rPr>
              <a:t>Chaque interface a été chiffrée et détaillée dans notre grille de réponse.</a:t>
            </a:r>
          </a:p>
          <a:p>
            <a:endParaRPr lang="fr-FR" smtClean="0"/>
          </a:p>
          <a:p>
            <a:pPr lvl="2">
              <a:defRPr/>
            </a:pPr>
            <a:r>
              <a:rPr lang="fr-FR" sz="1200" smtClean="0"/>
              <a:t>D’avoir la liste des abonnements en cours </a:t>
            </a:r>
          </a:p>
          <a:p>
            <a:pPr lvl="2">
              <a:defRPr/>
            </a:pPr>
            <a:r>
              <a:rPr lang="fr-FR" sz="1200" smtClean="0"/>
              <a:t>D’envoyer les commandes passées sur la boutique</a:t>
            </a:r>
          </a:p>
          <a:p>
            <a:pPr lvl="2">
              <a:defRPr/>
            </a:pPr>
            <a:r>
              <a:rPr lang="fr-FR" sz="1200" smtClean="0"/>
              <a:t>De gérer la consommation des BK</a:t>
            </a:r>
          </a:p>
          <a:p>
            <a:pPr lvl="2">
              <a:defRPr/>
            </a:pPr>
            <a:r>
              <a:rPr lang="fr-FR" sz="1200" smtClean="0"/>
              <a:t>De gérer les informations d’adresses, de clients et d’historique de commande</a:t>
            </a:r>
          </a:p>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51</a:t>
            </a:fld>
            <a:endParaRPr lang="fr-FR"/>
          </a:p>
        </p:txBody>
      </p:sp>
    </p:spTree>
    <p:extLst>
      <p:ext uri="{BB962C8B-B14F-4D97-AF65-F5344CB8AC3E}">
        <p14:creationId xmlns:p14="http://schemas.microsoft.com/office/powerpoint/2010/main" val="21355399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fr-FR" sz="1400" smtClean="0"/>
              <a:t>Le besoin de répondre aux enjeux multicanaux et à la cohérence finale pour le client justifie la mise en place de redirections entre les applications web &amp; mobile.</a:t>
            </a:r>
          </a:p>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56</a:t>
            </a:fld>
            <a:endParaRPr lang="fr-FR"/>
          </a:p>
        </p:txBody>
      </p:sp>
    </p:spTree>
    <p:extLst>
      <p:ext uri="{BB962C8B-B14F-4D97-AF65-F5344CB8AC3E}">
        <p14:creationId xmlns:p14="http://schemas.microsoft.com/office/powerpoint/2010/main" val="1736895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lvl="2"/>
            <a:r>
              <a:rPr lang="fr-FR" sz="1050" smtClean="0"/>
              <a:t>Le </a:t>
            </a:r>
            <a:r>
              <a:rPr lang="fr-FR" sz="1050" err="1" smtClean="0"/>
              <a:t>Website</a:t>
            </a:r>
            <a:r>
              <a:rPr lang="fr-FR" sz="1050" smtClean="0"/>
              <a:t> peut contenir un ou plusieurs Store</a:t>
            </a:r>
          </a:p>
          <a:p>
            <a:pPr lvl="2"/>
            <a:r>
              <a:rPr lang="fr-FR" sz="1050" smtClean="0"/>
              <a:t>Le Store  peut contenir une ou plusieurs </a:t>
            </a:r>
            <a:r>
              <a:rPr lang="fr-FR" sz="1050" err="1" smtClean="0"/>
              <a:t>StoreView</a:t>
            </a:r>
            <a:endParaRPr lang="fr-FR" sz="1100" smtClean="0"/>
          </a:p>
          <a:p>
            <a:pPr lvl="3"/>
            <a:r>
              <a:rPr lang="fr-FR" sz="1000" smtClean="0">
                <a:solidFill>
                  <a:schemeClr val="tx1"/>
                </a:solidFill>
              </a:rPr>
              <a:t>Le </a:t>
            </a:r>
            <a:r>
              <a:rPr lang="fr-FR" sz="1000" err="1" smtClean="0">
                <a:solidFill>
                  <a:schemeClr val="tx1"/>
                </a:solidFill>
              </a:rPr>
              <a:t>website</a:t>
            </a:r>
            <a:r>
              <a:rPr lang="fr-FR" sz="1000" smtClean="0">
                <a:solidFill>
                  <a:schemeClr val="tx1"/>
                </a:solidFill>
              </a:rPr>
              <a:t> permet de gérer la devise </a:t>
            </a:r>
            <a:r>
              <a:rPr lang="fr-FR" sz="800" smtClean="0">
                <a:solidFill>
                  <a:schemeClr val="tx1"/>
                </a:solidFill>
              </a:rPr>
              <a:t>(1 produit à 100€ en France est de 110 $ aux USA : il s’agit d’un vrai prix différent et non pas d’une conversion de devise)  ou des comptes client séparés (un client X qui a un compte sur le </a:t>
            </a:r>
            <a:r>
              <a:rPr lang="fr-FR" sz="800" err="1" smtClean="0">
                <a:solidFill>
                  <a:schemeClr val="tx1"/>
                </a:solidFill>
              </a:rPr>
              <a:t>website</a:t>
            </a:r>
            <a:r>
              <a:rPr lang="fr-FR" sz="800" smtClean="0">
                <a:solidFill>
                  <a:schemeClr val="tx1"/>
                </a:solidFill>
              </a:rPr>
              <a:t> 1 doit se </a:t>
            </a:r>
            <a:r>
              <a:rPr lang="fr-FR" sz="800" err="1" smtClean="0">
                <a:solidFill>
                  <a:schemeClr val="tx1"/>
                </a:solidFill>
              </a:rPr>
              <a:t>ré-inscrire</a:t>
            </a:r>
            <a:r>
              <a:rPr lang="fr-FR" sz="800" smtClean="0">
                <a:solidFill>
                  <a:schemeClr val="tx1"/>
                </a:solidFill>
              </a:rPr>
              <a:t> sur le </a:t>
            </a:r>
            <a:r>
              <a:rPr lang="fr-FR" sz="800" err="1" smtClean="0">
                <a:solidFill>
                  <a:schemeClr val="tx1"/>
                </a:solidFill>
              </a:rPr>
              <a:t>website</a:t>
            </a:r>
            <a:r>
              <a:rPr lang="fr-FR" sz="800" smtClean="0">
                <a:solidFill>
                  <a:schemeClr val="tx1"/>
                </a:solidFill>
              </a:rPr>
              <a:t> 2)</a:t>
            </a:r>
          </a:p>
          <a:p>
            <a:pPr lvl="3"/>
            <a:r>
              <a:rPr lang="fr-FR" sz="1000" smtClean="0">
                <a:solidFill>
                  <a:schemeClr val="tx1"/>
                </a:solidFill>
              </a:rPr>
              <a:t>Le store permet de gérer une navigation catalogue différente </a:t>
            </a:r>
            <a:r>
              <a:rPr lang="fr-FR" sz="800" smtClean="0">
                <a:solidFill>
                  <a:schemeClr val="tx1"/>
                </a:solidFill>
              </a:rPr>
              <a:t>(catégorie racine différente par store)</a:t>
            </a:r>
          </a:p>
          <a:p>
            <a:pPr lvl="3"/>
            <a:r>
              <a:rPr lang="fr-FR" sz="1000" smtClean="0">
                <a:solidFill>
                  <a:schemeClr val="tx1"/>
                </a:solidFill>
              </a:rPr>
              <a:t>La </a:t>
            </a:r>
            <a:r>
              <a:rPr lang="fr-FR" sz="1000" err="1" smtClean="0">
                <a:solidFill>
                  <a:schemeClr val="tx1"/>
                </a:solidFill>
              </a:rPr>
              <a:t>storeview</a:t>
            </a:r>
            <a:r>
              <a:rPr lang="fr-FR" sz="1000" smtClean="0">
                <a:solidFill>
                  <a:schemeClr val="tx1"/>
                </a:solidFill>
              </a:rPr>
              <a:t> gère en général différentes langues</a:t>
            </a:r>
          </a:p>
          <a:p>
            <a:endParaRPr lang="fr-FR" smtClean="0"/>
          </a:p>
          <a:p>
            <a:r>
              <a:rPr lang="fr-FR" smtClean="0">
                <a:solidFill>
                  <a:srgbClr val="FF0000"/>
                </a:solidFill>
              </a:rPr>
              <a:t>DEMO : BO + POPI</a:t>
            </a:r>
            <a:r>
              <a:rPr lang="fr-FR" baseline="0" smtClean="0">
                <a:solidFill>
                  <a:srgbClr val="FF0000"/>
                </a:solidFill>
              </a:rPr>
              <a:t> </a:t>
            </a:r>
            <a:r>
              <a:rPr lang="fr-FR" baseline="0" err="1" smtClean="0">
                <a:solidFill>
                  <a:srgbClr val="FF0000"/>
                </a:solidFill>
              </a:rPr>
              <a:t>bayard</a:t>
            </a:r>
            <a:r>
              <a:rPr lang="fr-FR" baseline="0" smtClean="0">
                <a:solidFill>
                  <a:srgbClr val="FF0000"/>
                </a:solidFill>
              </a:rPr>
              <a:t> éducation / POPI jeunesse</a:t>
            </a:r>
            <a:endParaRPr lang="fr-FR">
              <a:solidFill>
                <a:srgbClr val="FF0000"/>
              </a:solidFill>
            </a:endParaRP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61</a:t>
            </a:fld>
            <a:endParaRPr lang="fr-FR"/>
          </a:p>
        </p:txBody>
      </p:sp>
    </p:spTree>
    <p:extLst>
      <p:ext uri="{BB962C8B-B14F-4D97-AF65-F5344CB8AC3E}">
        <p14:creationId xmlns:p14="http://schemas.microsoft.com/office/powerpoint/2010/main" val="29011745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lvl="2"/>
            <a:r>
              <a:rPr lang="fr-FR" sz="1200" err="1" smtClean="0"/>
              <a:t>Turnjs</a:t>
            </a:r>
            <a:endParaRPr lang="fr-FR" sz="1200" smtClean="0"/>
          </a:p>
          <a:p>
            <a:pPr lvl="2"/>
            <a:r>
              <a:rPr lang="fr-FR" sz="1200" err="1" smtClean="0"/>
              <a:t>Jw-player</a:t>
            </a:r>
            <a:endParaRPr lang="fr-FR" sz="1200" smtClean="0"/>
          </a:p>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62</a:t>
            </a:fld>
            <a:endParaRPr lang="fr-FR"/>
          </a:p>
        </p:txBody>
      </p:sp>
    </p:spTree>
    <p:extLst>
      <p:ext uri="{BB962C8B-B14F-4D97-AF65-F5344CB8AC3E}">
        <p14:creationId xmlns:p14="http://schemas.microsoft.com/office/powerpoint/2010/main" val="27779916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fr-FR" sz="1400" smtClean="0"/>
              <a:t>Ces attributs </a:t>
            </a:r>
            <a:r>
              <a:rPr lang="fr-FR" sz="1100" smtClean="0"/>
              <a:t>(</a:t>
            </a:r>
            <a:r>
              <a:rPr lang="fr-FR" sz="1100" err="1" smtClean="0"/>
              <a:t>map</a:t>
            </a:r>
            <a:r>
              <a:rPr lang="fr-FR" sz="1100" smtClean="0"/>
              <a:t> complète de tous les id-produits de titres auxquels il est abonné, chargé en mémoire dans la session lors de la connexion et </a:t>
            </a:r>
            <a:r>
              <a:rPr lang="fr-FR" sz="1100" err="1" smtClean="0"/>
              <a:t>récupé</a:t>
            </a:r>
            <a:r>
              <a:rPr lang="fr-FR" sz="1100" smtClean="0"/>
              <a:t> du SSO ou d’Advantage)</a:t>
            </a:r>
            <a:r>
              <a:rPr lang="fr-FR" sz="1400" smtClean="0"/>
              <a:t> doivent être comparés à l’id-produit de la page produit en cours.</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fr-FR" sz="140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fr-FR" sz="1400" smtClean="0"/>
              <a:t>De plus, il faut s’assurer de la bonne segmentation des informations en mémoire pour ne pas mélanger les informations entre utilisateurs.</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fr-FR" sz="1400" smtClean="0"/>
          </a:p>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64</a:t>
            </a:fld>
            <a:endParaRPr lang="fr-FR"/>
          </a:p>
        </p:txBody>
      </p:sp>
    </p:spTree>
    <p:extLst>
      <p:ext uri="{BB962C8B-B14F-4D97-AF65-F5344CB8AC3E}">
        <p14:creationId xmlns:p14="http://schemas.microsoft.com/office/powerpoint/2010/main" val="2576302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4</a:t>
            </a:fld>
            <a:endParaRPr lang="fr-F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mtClean="0"/>
              <a:t>Recherche avancée </a:t>
            </a:r>
            <a:r>
              <a:rPr lang="fr-FR" err="1" smtClean="0"/>
              <a:t>chretien</a:t>
            </a:r>
            <a:r>
              <a:rPr lang="fr-FR" baseline="0" smtClean="0"/>
              <a:t> VS </a:t>
            </a:r>
            <a:r>
              <a:rPr lang="fr-FR" baseline="0" err="1" smtClean="0"/>
              <a:t>education</a:t>
            </a:r>
            <a:endParaRPr lang="fr-FR" smtClean="0"/>
          </a:p>
          <a:p>
            <a:endParaRPr lang="fr-FR" smtClean="0"/>
          </a:p>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65</a:t>
            </a:fld>
            <a:endParaRPr lang="fr-FR"/>
          </a:p>
        </p:txBody>
      </p:sp>
    </p:spTree>
    <p:extLst>
      <p:ext uri="{BB962C8B-B14F-4D97-AF65-F5344CB8AC3E}">
        <p14:creationId xmlns:p14="http://schemas.microsoft.com/office/powerpoint/2010/main" val="5984297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lvl="1"/>
            <a:r>
              <a:rPr lang="fr-FR" sz="1400" smtClean="0">
                <a:solidFill>
                  <a:schemeClr val="tx1"/>
                </a:solidFill>
              </a:rPr>
              <a:t>Nous préconisons la </a:t>
            </a:r>
            <a:r>
              <a:rPr lang="fr-FR" sz="1400" b="1" smtClean="0">
                <a:solidFill>
                  <a:schemeClr val="bg2"/>
                </a:solidFill>
              </a:rPr>
              <a:t>mise en place d’une architecture redondée dès le lot 1</a:t>
            </a:r>
          </a:p>
          <a:p>
            <a:pPr lvl="1"/>
            <a:r>
              <a:rPr lang="fr-FR" sz="1400" smtClean="0"/>
              <a:t>Un VPN devra être mis en œuvre entre l’hébergeur d’Advantage et SSO et l’hébergeur Magento.</a:t>
            </a:r>
          </a:p>
          <a:p>
            <a:pPr lvl="1"/>
            <a:r>
              <a:rPr lang="fr-FR" sz="1400" smtClean="0"/>
              <a:t>De même, un VPN sera nécessaire entre le ou les réseaux Bayard et Magento</a:t>
            </a:r>
            <a:r>
              <a:rPr lang="fr-FR" sz="1400" b="1" smtClean="0">
                <a:solidFill>
                  <a:schemeClr val="bg2"/>
                </a:solidFill>
              </a:rPr>
              <a:t> </a:t>
            </a:r>
          </a:p>
          <a:p>
            <a:pPr lvl="1"/>
            <a:endParaRPr lang="fr-FR" sz="1400" b="1" smtClean="0">
              <a:solidFill>
                <a:schemeClr val="bg2"/>
              </a:solidFill>
            </a:endParaRP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67</a:t>
            </a:fld>
            <a:endParaRPr lang="fr-FR"/>
          </a:p>
        </p:txBody>
      </p:sp>
    </p:spTree>
    <p:extLst>
      <p:ext uri="{BB962C8B-B14F-4D97-AF65-F5344CB8AC3E}">
        <p14:creationId xmlns:p14="http://schemas.microsoft.com/office/powerpoint/2010/main" val="9380863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71</a:t>
            </a:fld>
            <a:endParaRPr 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72</a:t>
            </a:fld>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73</a:t>
            </a:fld>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74</a:t>
            </a:fld>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75</a:t>
            </a:fld>
            <a:endParaRPr 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76</a:t>
            </a:fld>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77</a:t>
            </a:fld>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78</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5</a:t>
            </a:fld>
            <a:endParaRPr lang="fr-F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79</a:t>
            </a:fld>
            <a:endParaRPr 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80</a:t>
            </a:fld>
            <a:endParaRPr 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81</a:t>
            </a:fld>
            <a:endParaRPr 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82</a:t>
            </a:fld>
            <a:endParaRPr 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83</a:t>
            </a:fld>
            <a:endParaRPr 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84</a:t>
            </a:fld>
            <a:endParaRPr 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85</a:t>
            </a:fld>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86</a:t>
            </a:fld>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87</a:t>
            </a:fld>
            <a:endParaRPr 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88</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6</a:t>
            </a:fld>
            <a:endParaRPr 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89</a:t>
            </a:fld>
            <a:endParaRPr 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90</a:t>
            </a:fld>
            <a:endParaRPr 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91</a:t>
            </a:fld>
            <a:endParaRPr 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92</a:t>
            </a:fld>
            <a:endParaRPr 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93</a:t>
            </a:fld>
            <a:endParaRPr 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94</a:t>
            </a:fld>
            <a:endParaRPr 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95</a:t>
            </a:fld>
            <a:endParaRPr 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96</a:t>
            </a:fld>
            <a:endParaRPr 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97</a:t>
            </a:fld>
            <a:endParaRPr lang="fr-F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98</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7</a:t>
            </a:fld>
            <a:endParaRPr 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99</a:t>
            </a:fld>
            <a:endParaRPr 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100</a:t>
            </a:fld>
            <a:endParaRPr 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101</a:t>
            </a:fld>
            <a:endParaRPr 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102</a:t>
            </a:fld>
            <a:endParaRPr 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103</a:t>
            </a:fld>
            <a:endParaRPr 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104</a:t>
            </a:fld>
            <a:endParaRPr 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105</a:t>
            </a:fld>
            <a:endParaRPr 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106</a:t>
            </a:fld>
            <a:endParaRPr lang="fr-F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107</a:t>
            </a:fld>
            <a:endParaRPr lang="fr-F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108</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8</a:t>
            </a:fld>
            <a:endParaRPr 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109</a:t>
            </a:fld>
            <a:endParaRPr lang="fr-F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110</a:t>
            </a:fld>
            <a:endParaRPr lang="fr-F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111</a:t>
            </a:fld>
            <a:endParaRPr lang="fr-F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112</a:t>
            </a:fld>
            <a:endParaRPr lang="fr-F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113</a:t>
            </a:fld>
            <a:endParaRPr lang="fr-F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114</a:t>
            </a:fld>
            <a:endParaRPr lang="fr-F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115</a:t>
            </a:fld>
            <a:endParaRPr lang="fr-F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116</a:t>
            </a:fld>
            <a:endParaRPr lang="fr-F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117</a:t>
            </a:fld>
            <a:endParaRPr lang="fr-F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118</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solidFill>
                  <a:prstClr val="black"/>
                </a:solidFill>
              </a:rPr>
              <a:pPr>
                <a:defRPr/>
              </a:pPr>
              <a:t>9</a:t>
            </a:fld>
            <a:endParaRPr lang="fr-FR">
              <a:solidFill>
                <a:prstClr val="black"/>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119</a:t>
            </a:fld>
            <a:endParaRPr lang="fr-F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120</a:t>
            </a:fld>
            <a:endParaRPr lang="fr-F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121</a:t>
            </a:fld>
            <a:endParaRPr lang="fr-F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130</a:t>
            </a:fld>
            <a:endParaRPr lang="fr-F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131</a:t>
            </a:fld>
            <a:endParaRPr lang="fr-F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133</a:t>
            </a:fld>
            <a:endParaRPr lang="fr-FR"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134</a:t>
            </a:fld>
            <a:endParaRPr lang="fr-FR"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135</a:t>
            </a:fld>
            <a:endParaRPr lang="fr-FR"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136</a:t>
            </a:fld>
            <a:endParaRPr lang="fr-FR"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0476825B-03E7-4A53-8F7A-F67EED3149F7}" type="slidenum">
              <a:rPr lang="fr-FR" smtClean="0"/>
              <a:pPr>
                <a:defRPr/>
              </a:pPr>
              <a:t>137</a:t>
            </a:fld>
            <a:endParaRPr lang="fr-F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iapositive de titre">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3192463" y="4425951"/>
            <a:ext cx="5632449" cy="641350"/>
          </a:xfrm>
          <a:noFill/>
        </p:spPr>
        <p:txBody>
          <a:bodyPr/>
          <a:lstStyle>
            <a:lvl1pPr algn="r">
              <a:lnSpc>
                <a:spcPct val="80000"/>
              </a:lnSpc>
              <a:defRPr sz="2800" b="1" cap="all" baseline="0">
                <a:latin typeface="+mn-lt"/>
                <a:cs typeface="Arial" pitchFamily="34" charset="0"/>
              </a:defRPr>
            </a:lvl1pPr>
          </a:lstStyle>
          <a:p>
            <a:r>
              <a:rPr lang="fr-FR" dirty="0" smtClean="0"/>
              <a:t>CLIQUEZ ET MODIFIEZ LE TITRE</a:t>
            </a:r>
            <a:endParaRPr lang="fr-FR" dirty="0"/>
          </a:p>
        </p:txBody>
      </p:sp>
      <p:sp>
        <p:nvSpPr>
          <p:cNvPr id="9" name="Sous-titre 2"/>
          <p:cNvSpPr>
            <a:spLocks noGrp="1"/>
          </p:cNvSpPr>
          <p:nvPr>
            <p:ph type="subTitle" idx="1" hasCustomPrompt="1"/>
          </p:nvPr>
        </p:nvSpPr>
        <p:spPr>
          <a:xfrm>
            <a:off x="5942013" y="5654675"/>
            <a:ext cx="2860942" cy="172355"/>
          </a:xfrm>
        </p:spPr>
        <p:txBody>
          <a:bodyPr wrap="square" rIns="0">
            <a:spAutoFit/>
          </a:bodyPr>
          <a:lstStyle>
            <a:lvl1pPr marL="0" indent="0" algn="r">
              <a:buNone/>
              <a:defRPr sz="1400" b="0" cap="all" baseline="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DATE</a:t>
            </a:r>
            <a:endParaRPr lang="fr-CH"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4928" y="4425950"/>
            <a:ext cx="2377244" cy="444971"/>
          </a:xfrm>
          <a:prstGeom prst="rect">
            <a:avLst/>
          </a:prstGeom>
        </p:spPr>
      </p:pic>
      <p:sp>
        <p:nvSpPr>
          <p:cNvPr id="8" name="Espace réservé du texte 7"/>
          <p:cNvSpPr>
            <a:spLocks noGrp="1"/>
          </p:cNvSpPr>
          <p:nvPr>
            <p:ph type="body" sz="quarter" idx="10" hasCustomPrompt="1"/>
          </p:nvPr>
        </p:nvSpPr>
        <p:spPr>
          <a:xfrm>
            <a:off x="3192463" y="5166520"/>
            <a:ext cx="5634000" cy="162319"/>
          </a:xfrm>
        </p:spPr>
        <p:txBody>
          <a:bodyPr/>
          <a:lstStyle>
            <a:lvl1pPr marL="0" indent="0" algn="r">
              <a:buFontTx/>
              <a:buNone/>
              <a:defRPr sz="1600" cap="all" baseline="0">
                <a:latin typeface="+mj-lt"/>
              </a:defRPr>
            </a:lvl1pPr>
          </a:lstStyle>
          <a:p>
            <a:pPr lvl="0"/>
            <a:r>
              <a:rPr lang="fr-FR" dirty="0" smtClean="0"/>
              <a:t>CLIQUEZ POUR MODIFIER LES STYLES DU TEXTE DU MASQUE</a:t>
            </a:r>
            <a:endParaRPr lang="fr-FR" dirty="0"/>
          </a:p>
        </p:txBody>
      </p:sp>
      <p:pic>
        <p:nvPicPr>
          <p:cNvPr id="12" name="Image 11" descr="Micropole-Montgolfière_Optim.jpg"/>
          <p:cNvPicPr>
            <a:picLocks noChangeAspect="1"/>
          </p:cNvPicPr>
          <p:nvPr userDrawn="1"/>
        </p:nvPicPr>
        <p:blipFill>
          <a:blip r:embed="rId3" cstate="print"/>
          <a:stretch>
            <a:fillRect/>
          </a:stretch>
        </p:blipFill>
        <p:spPr>
          <a:xfrm>
            <a:off x="0" y="0"/>
            <a:ext cx="9144000" cy="3742944"/>
          </a:xfrm>
          <a:prstGeom prst="rect">
            <a:avLst/>
          </a:prstGeom>
        </p:spPr>
      </p:pic>
    </p:spTree>
    <p:extLst>
      <p:ext uri="{BB962C8B-B14F-4D97-AF65-F5344CB8AC3E}">
        <p14:creationId xmlns:p14="http://schemas.microsoft.com/office/powerpoint/2010/main" val="3513774794"/>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tertit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238375" y="4272195"/>
            <a:ext cx="6643688" cy="283154"/>
          </a:xfrm>
        </p:spPr>
        <p:txBody>
          <a:bodyPr wrap="square">
            <a:spAutoFit/>
          </a:bodyPr>
          <a:lstStyle>
            <a:lvl1pPr algn="r">
              <a:lnSpc>
                <a:spcPct val="80000"/>
              </a:lnSpc>
              <a:defRPr sz="2300" b="1" cap="all" baseline="0">
                <a:latin typeface="Arial" pitchFamily="34" charset="0"/>
                <a:cs typeface="Arial" pitchFamily="34" charset="0"/>
              </a:defRPr>
            </a:lvl1pPr>
          </a:lstStyle>
          <a:p>
            <a:r>
              <a:rPr lang="fr-FR" dirty="0" smtClean="0"/>
              <a:t>CLIQUEZ POUR MODIFIER LE STYLE DU TITRE</a:t>
            </a:r>
            <a:endParaRPr lang="fr-FR" dirty="0"/>
          </a:p>
        </p:txBody>
      </p:sp>
      <p:sp>
        <p:nvSpPr>
          <p:cNvPr id="5"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lang="fr-FR" smtClean="0"/>
              <a:t>GROUPE BAYARD – Projet Mikado</a:t>
            </a:r>
            <a:endParaRPr lang="fr-FR"/>
          </a:p>
        </p:txBody>
      </p:sp>
      <p:sp>
        <p:nvSpPr>
          <p:cNvPr id="6"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t>Page </a:t>
            </a:r>
            <a:fld id="{8BE978C9-4FDF-4B0A-86DE-559912220C9D}" type="slidenum">
              <a:rPr lang="fr-FR" smtClean="0"/>
              <a:pPr algn="l"/>
              <a:t>‹N°›</a:t>
            </a:fld>
            <a:endParaRPr lang="fr-FR"/>
          </a:p>
        </p:txBody>
      </p:sp>
      <p:sp>
        <p:nvSpPr>
          <p:cNvPr id="12" name="Espace réservé du texte 11"/>
          <p:cNvSpPr>
            <a:spLocks noGrp="1"/>
          </p:cNvSpPr>
          <p:nvPr>
            <p:ph type="body" sz="quarter" idx="10" hasCustomPrompt="1"/>
          </p:nvPr>
        </p:nvSpPr>
        <p:spPr>
          <a:xfrm>
            <a:off x="3367088" y="4689997"/>
            <a:ext cx="5514975" cy="172355"/>
          </a:xfrm>
        </p:spPr>
        <p:txBody>
          <a:bodyPr>
            <a:spAutoFit/>
          </a:bodyPr>
          <a:lstStyle>
            <a:lvl1pPr marL="0" indent="0" algn="r">
              <a:lnSpc>
                <a:spcPct val="80000"/>
              </a:lnSpc>
              <a:spcBef>
                <a:spcPts val="0"/>
              </a:spcBef>
              <a:spcAft>
                <a:spcPts val="0"/>
              </a:spcAft>
              <a:buFontTx/>
              <a:buNone/>
              <a:defRPr sz="1400" b="1" cap="all" baseline="0">
                <a:solidFill>
                  <a:schemeClr val="accent1"/>
                </a:solidFill>
                <a:latin typeface="+mj-lt"/>
              </a:defRPr>
            </a:lvl1pPr>
          </a:lstStyle>
          <a:p>
            <a:pPr lvl="0"/>
            <a:r>
              <a:rPr lang="fr-FR" dirty="0" smtClean="0"/>
              <a:t>CLIQUEZ POUR MODIFIER LES STYLES DU TEXTE DU MASQUE</a:t>
            </a:r>
            <a:endParaRPr lang="fr-FR" dirty="0"/>
          </a:p>
        </p:txBody>
      </p:sp>
      <p:pic>
        <p:nvPicPr>
          <p:cNvPr id="7" name="Picture 2" descr="C:\CROSS_IDENTITY\Iconographie\Flèche Verte Haut-droite.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185" y="4260850"/>
            <a:ext cx="1473750" cy="1473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cap="all" baseline="0"/>
            </a:lvl1pPr>
          </a:lstStyle>
          <a:p>
            <a:endParaRPr lang="fr-FR" dirty="0"/>
          </a:p>
        </p:txBody>
      </p:sp>
      <p:sp>
        <p:nvSpPr>
          <p:cNvPr id="6"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lang="fr-FR" smtClean="0"/>
              <a:t>GROUPE BAYARD – Projet Mikado</a:t>
            </a:r>
            <a:endParaRPr lang="fr-FR"/>
          </a:p>
        </p:txBody>
      </p:sp>
      <p:sp>
        <p:nvSpPr>
          <p:cNvPr id="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t>Page </a:t>
            </a:r>
            <a:fld id="{8BE978C9-4FDF-4B0A-86DE-559912220C9D}" type="slidenum">
              <a:rPr lang="fr-FR" smtClean="0"/>
              <a:pPr algn="l"/>
              <a:t>‹N°›</a:t>
            </a:fld>
            <a:endParaRPr lang="fr-FR"/>
          </a:p>
        </p:txBody>
      </p:sp>
      <p:sp>
        <p:nvSpPr>
          <p:cNvPr id="10" name="Espace réservé du texte 9"/>
          <p:cNvSpPr>
            <a:spLocks noGrp="1"/>
          </p:cNvSpPr>
          <p:nvPr>
            <p:ph type="body" sz="quarter" idx="12" hasCustomPrompt="1"/>
          </p:nvPr>
        </p:nvSpPr>
        <p:spPr>
          <a:xfrm>
            <a:off x="709613" y="1146175"/>
            <a:ext cx="6994525" cy="4680000"/>
          </a:xfrm>
        </p:spPr>
        <p:txBody>
          <a:bodyPr/>
          <a:lstStyle>
            <a:lvl1pPr marL="0" indent="0">
              <a:lnSpc>
                <a:spcPts val="3400"/>
              </a:lnSpc>
              <a:spcBef>
                <a:spcPts val="0"/>
              </a:spcBef>
              <a:spcAft>
                <a:spcPts val="0"/>
              </a:spcAft>
              <a:buFontTx/>
              <a:buNone/>
              <a:defRPr sz="2800" b="0" cap="all" baseline="0">
                <a:latin typeface="+mj-lt"/>
              </a:defRPr>
            </a:lvl1pPr>
            <a:lvl2pPr marL="0" indent="0">
              <a:lnSpc>
                <a:spcPts val="3400"/>
              </a:lnSpc>
              <a:spcBef>
                <a:spcPts val="0"/>
              </a:spcBef>
              <a:spcAft>
                <a:spcPts val="0"/>
              </a:spcAft>
              <a:buFontTx/>
              <a:buNone/>
              <a:defRPr sz="2800" b="0" cap="all" baseline="0">
                <a:solidFill>
                  <a:schemeClr val="accent1"/>
                </a:solidFill>
              </a:defRPr>
            </a:lvl2pPr>
          </a:lstStyle>
          <a:p>
            <a:pPr lvl="0"/>
            <a:r>
              <a:rPr lang="fr-FR" dirty="0" smtClean="0"/>
              <a:t>CLIQUEZ POUR MODIFIER LES STYLES DU TEXTE DU MASQUE</a:t>
            </a:r>
          </a:p>
          <a:p>
            <a:pPr lvl="1"/>
            <a:r>
              <a:rPr lang="fr-FR" dirty="0" smtClean="0"/>
              <a:t>DEUXIÈME NIVEAU</a:t>
            </a:r>
            <a:endParaRPr lang="fr-FR" dirty="0"/>
          </a:p>
        </p:txBody>
      </p:sp>
    </p:spTree>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ommaire de secti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cap="all" baseline="0"/>
            </a:lvl1pPr>
          </a:lstStyle>
          <a:p>
            <a:endParaRPr lang="fr-FR" dirty="0"/>
          </a:p>
        </p:txBody>
      </p:sp>
      <p:sp>
        <p:nvSpPr>
          <p:cNvPr id="6"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lang="fr-FR" smtClean="0"/>
              <a:t>Groupe Bayard – Projet MIKADO</a:t>
            </a:r>
            <a:endParaRPr lang="fr-FR"/>
          </a:p>
        </p:txBody>
      </p:sp>
      <p:sp>
        <p:nvSpPr>
          <p:cNvPr id="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t>Page </a:t>
            </a:r>
            <a:fld id="{8BE978C9-4FDF-4B0A-86DE-559912220C9D}" type="slidenum">
              <a:rPr lang="fr-FR" smtClean="0"/>
              <a:pPr algn="l"/>
              <a:t>‹N°›</a:t>
            </a:fld>
            <a:endParaRPr lang="fr-FR"/>
          </a:p>
        </p:txBody>
      </p:sp>
      <p:sp>
        <p:nvSpPr>
          <p:cNvPr id="10" name="Espace réservé du texte 9"/>
          <p:cNvSpPr>
            <a:spLocks noGrp="1"/>
          </p:cNvSpPr>
          <p:nvPr>
            <p:ph type="body" sz="quarter" idx="12" hasCustomPrompt="1"/>
          </p:nvPr>
        </p:nvSpPr>
        <p:spPr>
          <a:xfrm>
            <a:off x="709613" y="1146175"/>
            <a:ext cx="6994525" cy="4680000"/>
          </a:xfrm>
        </p:spPr>
        <p:txBody>
          <a:bodyPr/>
          <a:lstStyle>
            <a:lvl1pPr marL="936625" indent="0">
              <a:lnSpc>
                <a:spcPts val="3400"/>
              </a:lnSpc>
              <a:spcBef>
                <a:spcPts val="0"/>
              </a:spcBef>
              <a:spcAft>
                <a:spcPts val="0"/>
              </a:spcAft>
              <a:buFontTx/>
              <a:buNone/>
              <a:defRPr sz="2800" b="0" cap="all" baseline="0">
                <a:latin typeface="+mj-lt"/>
              </a:defRPr>
            </a:lvl1pPr>
            <a:lvl2pPr marL="0" indent="0">
              <a:lnSpc>
                <a:spcPts val="3400"/>
              </a:lnSpc>
              <a:spcBef>
                <a:spcPts val="0"/>
              </a:spcBef>
              <a:spcAft>
                <a:spcPts val="0"/>
              </a:spcAft>
              <a:buFontTx/>
              <a:buNone/>
              <a:defRPr sz="2800" b="0" cap="all" baseline="0">
                <a:solidFill>
                  <a:schemeClr val="accent1"/>
                </a:solidFill>
              </a:defRPr>
            </a:lvl2pPr>
          </a:lstStyle>
          <a:p>
            <a:pPr lvl="0"/>
            <a:r>
              <a:rPr lang="fr-FR" dirty="0" smtClean="0"/>
              <a:t>CLIQUEZ POUR MODIFIER LES STYLES DU TEXTE DU MASQUE</a:t>
            </a:r>
          </a:p>
          <a:p>
            <a:pPr lvl="1"/>
            <a:r>
              <a:rPr lang="fr-FR" dirty="0" smtClean="0"/>
              <a:t>DEUXIÈME NIVEAU</a:t>
            </a:r>
            <a:endParaRPr lang="fr-FR" dirty="0"/>
          </a:p>
        </p:txBody>
      </p:sp>
    </p:spTree>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et contenu texte V1">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693420" y="323400"/>
            <a:ext cx="8040688" cy="332399"/>
          </a:xfrm>
        </p:spPr>
        <p:txBody>
          <a:bodyPr>
            <a:spAutoFit/>
          </a:bodyPr>
          <a:lstStyle>
            <a:lvl1pPr>
              <a:defRPr cap="all" baseline="0"/>
            </a:lvl1pPr>
          </a:lstStyle>
          <a:p>
            <a:r>
              <a:rPr lang="fr-FR" dirty="0" smtClean="0"/>
              <a:t>CLIQUEZ POUR MODIFIER LE STYLE DU TITRE</a:t>
            </a:r>
            <a:endParaRPr lang="fr-FR" dirty="0"/>
          </a:p>
        </p:txBody>
      </p:sp>
      <p:sp>
        <p:nvSpPr>
          <p:cNvPr id="6"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lang="fr-FR" smtClean="0"/>
              <a:t>GROUPE BAYARD – Projet Mikado</a:t>
            </a:r>
            <a:endParaRPr lang="fr-FR"/>
          </a:p>
        </p:txBody>
      </p:sp>
      <p:sp>
        <p:nvSpPr>
          <p:cNvPr id="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t>Page </a:t>
            </a:r>
            <a:fld id="{8BE978C9-4FDF-4B0A-86DE-559912220C9D}" type="slidenum">
              <a:rPr lang="fr-FR" smtClean="0"/>
              <a:pPr algn="l"/>
              <a:t>‹N°›</a:t>
            </a:fld>
            <a:endParaRPr lang="fr-FR"/>
          </a:p>
        </p:txBody>
      </p:sp>
      <p:sp>
        <p:nvSpPr>
          <p:cNvPr id="9" name="Espace réservé du texte 8"/>
          <p:cNvSpPr>
            <a:spLocks noGrp="1"/>
          </p:cNvSpPr>
          <p:nvPr>
            <p:ph type="body" sz="quarter" idx="10"/>
          </p:nvPr>
        </p:nvSpPr>
        <p:spPr>
          <a:xfrm>
            <a:off x="709613" y="1216025"/>
            <a:ext cx="7999412" cy="4848225"/>
          </a:xfrm>
          <a:noFill/>
          <a:ln w="9525">
            <a:noFill/>
            <a:miter lim="800000"/>
            <a:headEnd/>
            <a:tailEnd/>
          </a:ln>
        </p:spPr>
        <p:txBody>
          <a:bodyPr vert="horz" wrap="square" lIns="0" tIns="0" rIns="0" bIns="0" numCol="1" anchor="t" anchorCtr="0" compatLnSpc="1">
            <a:prstTxWarp prst="textNoShape">
              <a:avLst/>
            </a:prstTxWarp>
          </a:bodyPr>
          <a:lstStyle>
            <a:lvl1pPr>
              <a:defRPr lang="fr-FR" dirty="0" smtClean="0">
                <a:latin typeface="+mj-lt"/>
              </a:defRPr>
            </a:lvl1pPr>
            <a:lvl2pPr>
              <a:defRPr lang="fr-FR" sz="1800" b="0" dirty="0" smtClean="0">
                <a:solidFill>
                  <a:schemeClr val="tx1">
                    <a:lumMod val="85000"/>
                    <a:lumOff val="15000"/>
                  </a:schemeClr>
                </a:solidFill>
                <a:latin typeface="Arial" pitchFamily="34" charset="0"/>
                <a:cs typeface="Arial" pitchFamily="34" charset="0"/>
              </a:defRPr>
            </a:lvl2pPr>
            <a:lvl3pPr>
              <a:defRPr lang="fr-FR" sz="1600" dirty="0" smtClean="0">
                <a:solidFill>
                  <a:schemeClr val="tx1">
                    <a:lumMod val="75000"/>
                    <a:lumOff val="25000"/>
                  </a:schemeClr>
                </a:solidFill>
                <a:latin typeface="Arial" pitchFamily="34" charset="0"/>
                <a:cs typeface="Arial" pitchFamily="34" charset="0"/>
              </a:defRPr>
            </a:lvl3pPr>
            <a:lvl4pPr>
              <a:defRPr lang="fr-FR" sz="1400" dirty="0" smtClean="0">
                <a:solidFill>
                  <a:schemeClr val="tx1">
                    <a:lumMod val="65000"/>
                    <a:lumOff val="35000"/>
                  </a:schemeClr>
                </a:solidFill>
                <a:latin typeface="Arial" pitchFamily="34" charset="0"/>
                <a:cs typeface="Arial" pitchFamily="34" charset="0"/>
              </a:defRPr>
            </a:lvl4pPr>
            <a:lvl5pPr>
              <a:defRPr lang="fr-FR" sz="1200" dirty="0">
                <a:solidFill>
                  <a:schemeClr val="tx1">
                    <a:lumMod val="50000"/>
                    <a:lumOff val="50000"/>
                  </a:schemeClr>
                </a:solidFill>
              </a:defRPr>
            </a:lvl5pPr>
          </a:lstStyle>
          <a:p>
            <a:pPr lvl="0">
              <a:spcAft>
                <a:spcPts val="500"/>
              </a:spcAft>
            </a:pPr>
            <a:r>
              <a:rPr lang="fr-FR" dirty="0" smtClean="0"/>
              <a:t>Cliquez pour modifier les styles du texte du masque</a:t>
            </a:r>
          </a:p>
          <a:p>
            <a:pPr lvl="1">
              <a:spcBef>
                <a:spcPts val="0"/>
              </a:spcBef>
              <a:spcAft>
                <a:spcPts val="300"/>
              </a:spcAft>
              <a:buClr>
                <a:schemeClr val="tx1">
                  <a:lumMod val="85000"/>
                  <a:lumOff val="15000"/>
                </a:schemeClr>
              </a:buClr>
            </a:pPr>
            <a:r>
              <a:rPr lang="fr-FR" dirty="0" smtClean="0"/>
              <a:t>Deuxième niveau</a:t>
            </a:r>
          </a:p>
          <a:p>
            <a:pPr lvl="2">
              <a:spcBef>
                <a:spcPts val="0"/>
              </a:spcBef>
              <a:spcAft>
                <a:spcPts val="300"/>
              </a:spcAft>
            </a:pPr>
            <a:r>
              <a:rPr lang="fr-FR" dirty="0" smtClean="0"/>
              <a:t>Troisième niveau</a:t>
            </a:r>
          </a:p>
          <a:p>
            <a:pPr lvl="3">
              <a:spcBef>
                <a:spcPts val="0"/>
              </a:spcBef>
              <a:spcAft>
                <a:spcPts val="300"/>
              </a:spcAft>
              <a:buClr>
                <a:schemeClr val="tx1">
                  <a:lumMod val="65000"/>
                  <a:lumOff val="35000"/>
                </a:schemeClr>
              </a:buClr>
              <a:buFontTx/>
            </a:pPr>
            <a:r>
              <a:rPr lang="fr-FR" dirty="0" smtClean="0"/>
              <a:t>Quatrième niveau</a:t>
            </a:r>
          </a:p>
          <a:p>
            <a:pPr lvl="4" indent="-154800">
              <a:spcBef>
                <a:spcPts val="0"/>
              </a:spcBef>
              <a:spcAft>
                <a:spcPts val="300"/>
              </a:spcAft>
              <a:buClrTx/>
              <a:buFontTx/>
            </a:pPr>
            <a:r>
              <a:rPr lang="fr-FR" dirty="0" smtClean="0"/>
              <a:t>Cinquième niveau</a:t>
            </a:r>
            <a:endParaRPr lang="fr-FR" dirty="0"/>
          </a:p>
        </p:txBody>
      </p:sp>
      <p:sp>
        <p:nvSpPr>
          <p:cNvPr id="10" name="Espace réservé du texte 9"/>
          <p:cNvSpPr>
            <a:spLocks noGrp="1"/>
          </p:cNvSpPr>
          <p:nvPr>
            <p:ph type="body" sz="quarter" idx="11" hasCustomPrompt="1"/>
          </p:nvPr>
        </p:nvSpPr>
        <p:spPr>
          <a:xfrm>
            <a:off x="709613" y="712787"/>
            <a:ext cx="7999412" cy="168275"/>
          </a:xfrm>
        </p:spPr>
        <p:txBody>
          <a:bodyPr/>
          <a:lstStyle>
            <a:lvl1pPr marL="0" indent="0">
              <a:buFontTx/>
              <a:buNone/>
              <a:defRPr cap="all" baseline="0">
                <a:solidFill>
                  <a:schemeClr val="tx1">
                    <a:lumMod val="50000"/>
                    <a:lumOff val="50000"/>
                  </a:schemeClr>
                </a:solidFill>
                <a:latin typeface="+mj-lt"/>
              </a:defRPr>
            </a:lvl1pPr>
          </a:lstStyle>
          <a:p>
            <a:pPr lvl="0"/>
            <a:r>
              <a:rPr lang="fr-FR" dirty="0" smtClean="0"/>
              <a:t>CLIQUEZ POUR MODIFIER LES STYLES DU TEXTE DU MASQUE</a:t>
            </a:r>
            <a:endParaRPr lang="fr-FR" dirty="0"/>
          </a:p>
        </p:txBody>
      </p:sp>
    </p:spTree>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et contenu texte V2">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693420" y="323400"/>
            <a:ext cx="8040688" cy="332399"/>
          </a:xfrm>
        </p:spPr>
        <p:txBody>
          <a:bodyPr>
            <a:spAutoFit/>
          </a:bodyPr>
          <a:lstStyle>
            <a:lvl1pPr>
              <a:defRPr cap="all" baseline="0"/>
            </a:lvl1pPr>
          </a:lstStyle>
          <a:p>
            <a:r>
              <a:rPr lang="fr-FR" dirty="0" smtClean="0"/>
              <a:t>CLIQUEZ POUR MODIFIER LE STYLE DU TITRE</a:t>
            </a:r>
            <a:endParaRPr lang="fr-FR" dirty="0"/>
          </a:p>
        </p:txBody>
      </p:sp>
      <p:sp>
        <p:nvSpPr>
          <p:cNvPr id="6"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lang="fr-FR" smtClean="0"/>
              <a:t>GROUPE BAYARD – Projet Mikado</a:t>
            </a:r>
            <a:endParaRPr lang="fr-FR"/>
          </a:p>
        </p:txBody>
      </p:sp>
      <p:sp>
        <p:nvSpPr>
          <p:cNvPr id="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t>Page </a:t>
            </a:r>
            <a:fld id="{8BE978C9-4FDF-4B0A-86DE-559912220C9D}" type="slidenum">
              <a:rPr lang="fr-FR" smtClean="0"/>
              <a:pPr algn="l"/>
              <a:t>‹N°›</a:t>
            </a:fld>
            <a:endParaRPr lang="fr-FR"/>
          </a:p>
        </p:txBody>
      </p:sp>
      <p:sp>
        <p:nvSpPr>
          <p:cNvPr id="9" name="Espace réservé du texte 8"/>
          <p:cNvSpPr>
            <a:spLocks noGrp="1"/>
          </p:cNvSpPr>
          <p:nvPr>
            <p:ph type="body" sz="quarter" idx="10"/>
          </p:nvPr>
        </p:nvSpPr>
        <p:spPr>
          <a:xfrm>
            <a:off x="709613" y="1216025"/>
            <a:ext cx="7999412" cy="4848225"/>
          </a:xfrm>
          <a:noFill/>
          <a:ln w="9525">
            <a:noFill/>
            <a:miter lim="800000"/>
            <a:headEnd/>
            <a:tailEnd/>
          </a:ln>
        </p:spPr>
        <p:txBody>
          <a:bodyPr vert="horz" wrap="square" lIns="0" tIns="0" rIns="0" bIns="0" numCol="1" anchor="t" anchorCtr="0" compatLnSpc="1">
            <a:prstTxWarp prst="textNoShape">
              <a:avLst/>
            </a:prstTxWarp>
          </a:bodyPr>
          <a:lstStyle>
            <a:lvl1pPr>
              <a:defRPr lang="fr-FR" dirty="0" smtClean="0">
                <a:solidFill>
                  <a:srgbClr val="87EB14"/>
                </a:solidFill>
                <a:latin typeface="+mj-lt"/>
              </a:defRPr>
            </a:lvl1pPr>
            <a:lvl2pPr>
              <a:defRPr lang="fr-FR" sz="1800" b="0" dirty="0" smtClean="0">
                <a:solidFill>
                  <a:schemeClr val="tx1"/>
                </a:solidFill>
                <a:latin typeface="Arial" pitchFamily="34" charset="0"/>
                <a:cs typeface="Arial" pitchFamily="34" charset="0"/>
              </a:defRPr>
            </a:lvl2pPr>
            <a:lvl3pPr>
              <a:defRPr lang="fr-FR" sz="1600" dirty="0" smtClean="0">
                <a:latin typeface="Arial" pitchFamily="34" charset="0"/>
                <a:cs typeface="Arial" pitchFamily="34" charset="0"/>
              </a:defRPr>
            </a:lvl3pPr>
            <a:lvl4pPr>
              <a:defRPr lang="fr-FR" sz="1400" dirty="0" smtClean="0">
                <a:solidFill>
                  <a:schemeClr val="tx1">
                    <a:lumMod val="65000"/>
                    <a:lumOff val="35000"/>
                  </a:schemeClr>
                </a:solidFill>
                <a:latin typeface="Arial" pitchFamily="34" charset="0"/>
                <a:cs typeface="Arial" pitchFamily="34" charset="0"/>
              </a:defRPr>
            </a:lvl4pPr>
            <a:lvl5pPr>
              <a:defRPr lang="fr-FR" sz="1200" dirty="0"/>
            </a:lvl5pPr>
          </a:lstStyle>
          <a:p>
            <a:pPr lvl="0">
              <a:spcAft>
                <a:spcPts val="500"/>
              </a:spcAft>
              <a:buClr>
                <a:srgbClr val="97999B"/>
              </a:buClr>
            </a:pPr>
            <a:r>
              <a:rPr lang="fr-FR" dirty="0" smtClean="0"/>
              <a:t>Cliquez pour modifier les styles du texte du masque</a:t>
            </a:r>
          </a:p>
          <a:p>
            <a:pPr lvl="1">
              <a:spcBef>
                <a:spcPts val="0"/>
              </a:spcBef>
              <a:spcAft>
                <a:spcPts val="300"/>
              </a:spcAft>
              <a:buClrTx/>
            </a:pPr>
            <a:r>
              <a:rPr lang="fr-FR" dirty="0" smtClean="0"/>
              <a:t>Deuxième niveau</a:t>
            </a:r>
          </a:p>
          <a:p>
            <a:pPr lvl="2">
              <a:spcBef>
                <a:spcPts val="0"/>
              </a:spcBef>
              <a:spcAft>
                <a:spcPts val="300"/>
              </a:spcAft>
            </a:pPr>
            <a:r>
              <a:rPr lang="fr-FR" dirty="0" smtClean="0"/>
              <a:t>Troisième niveau</a:t>
            </a:r>
          </a:p>
          <a:p>
            <a:pPr lvl="3">
              <a:spcBef>
                <a:spcPts val="0"/>
              </a:spcBef>
              <a:spcAft>
                <a:spcPts val="300"/>
              </a:spcAft>
              <a:buClr>
                <a:schemeClr val="tx1">
                  <a:lumMod val="65000"/>
                  <a:lumOff val="35000"/>
                </a:schemeClr>
              </a:buClr>
              <a:buFontTx/>
            </a:pPr>
            <a:r>
              <a:rPr lang="fr-FR" dirty="0" smtClean="0"/>
              <a:t>Quatrième niveau</a:t>
            </a:r>
          </a:p>
          <a:p>
            <a:pPr lvl="4" indent="-154800">
              <a:spcBef>
                <a:spcPts val="0"/>
              </a:spcBef>
              <a:spcAft>
                <a:spcPts val="300"/>
              </a:spcAft>
              <a:buClrTx/>
              <a:buFontTx/>
            </a:pPr>
            <a:r>
              <a:rPr lang="fr-FR" dirty="0" smtClean="0"/>
              <a:t>Cinquième niveau</a:t>
            </a:r>
            <a:endParaRPr lang="fr-FR" dirty="0"/>
          </a:p>
        </p:txBody>
      </p:sp>
      <p:sp>
        <p:nvSpPr>
          <p:cNvPr id="10" name="Espace réservé du texte 9"/>
          <p:cNvSpPr>
            <a:spLocks noGrp="1"/>
          </p:cNvSpPr>
          <p:nvPr>
            <p:ph type="body" sz="quarter" idx="11" hasCustomPrompt="1"/>
          </p:nvPr>
        </p:nvSpPr>
        <p:spPr>
          <a:xfrm>
            <a:off x="709613" y="712787"/>
            <a:ext cx="7999412" cy="168275"/>
          </a:xfrm>
        </p:spPr>
        <p:txBody>
          <a:bodyPr/>
          <a:lstStyle>
            <a:lvl1pPr marL="0" indent="0">
              <a:buFontTx/>
              <a:buNone/>
              <a:defRPr cap="all" baseline="0">
                <a:solidFill>
                  <a:srgbClr val="97999B"/>
                </a:solidFill>
                <a:latin typeface="+mj-lt"/>
              </a:defRPr>
            </a:lvl1pPr>
          </a:lstStyle>
          <a:p>
            <a:pPr lvl="0"/>
            <a:r>
              <a:rPr lang="fr-FR" dirty="0" smtClean="0"/>
              <a:t>CLIQUEZ POUR MODIFIER LES STYLES DU TEXTE DU MASQUE</a:t>
            </a:r>
            <a:endParaRPr lang="fr-FR" dirty="0"/>
          </a:p>
        </p:txBody>
      </p:sp>
    </p:spTree>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texte et visuel">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693420" y="323400"/>
            <a:ext cx="8040688" cy="332399"/>
          </a:xfrm>
        </p:spPr>
        <p:txBody>
          <a:bodyPr>
            <a:spAutoFit/>
          </a:bodyPr>
          <a:lstStyle>
            <a:lvl1pPr>
              <a:defRPr cap="all" baseline="0"/>
            </a:lvl1pPr>
          </a:lstStyle>
          <a:p>
            <a:r>
              <a:rPr lang="fr-FR" dirty="0" smtClean="0"/>
              <a:t>CLIQUEZ POUR MODIFIER LE STYLE DU TITRE</a:t>
            </a:r>
            <a:endParaRPr lang="fr-FR" dirty="0"/>
          </a:p>
        </p:txBody>
      </p:sp>
      <p:sp>
        <p:nvSpPr>
          <p:cNvPr id="6"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lang="fr-FR" smtClean="0"/>
              <a:t>GROUPE BAYARD – Projet Mikado</a:t>
            </a:r>
            <a:endParaRPr lang="fr-FR"/>
          </a:p>
        </p:txBody>
      </p:sp>
      <p:sp>
        <p:nvSpPr>
          <p:cNvPr id="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t>Page </a:t>
            </a:r>
            <a:fld id="{8BE978C9-4FDF-4B0A-86DE-559912220C9D}" type="slidenum">
              <a:rPr lang="fr-FR" smtClean="0"/>
              <a:pPr algn="l"/>
              <a:t>‹N°›</a:t>
            </a:fld>
            <a:endParaRPr lang="fr-FR"/>
          </a:p>
        </p:txBody>
      </p:sp>
      <p:sp>
        <p:nvSpPr>
          <p:cNvPr id="9" name="Espace réservé du texte 8"/>
          <p:cNvSpPr>
            <a:spLocks noGrp="1"/>
          </p:cNvSpPr>
          <p:nvPr>
            <p:ph type="body" sz="quarter" idx="10"/>
          </p:nvPr>
        </p:nvSpPr>
        <p:spPr>
          <a:xfrm>
            <a:off x="709613" y="1216026"/>
            <a:ext cx="3694747" cy="4965700"/>
          </a:xfrm>
          <a:noFill/>
          <a:ln w="9525">
            <a:noFill/>
            <a:miter lim="800000"/>
            <a:headEnd/>
            <a:tailEnd/>
          </a:ln>
        </p:spPr>
        <p:txBody>
          <a:bodyPr vert="horz" wrap="square" lIns="0" tIns="0" rIns="0" bIns="0" numCol="1" anchor="t" anchorCtr="0" compatLnSpc="1">
            <a:prstTxWarp prst="textNoShape">
              <a:avLst/>
            </a:prstTxWarp>
          </a:bodyPr>
          <a:lstStyle>
            <a:lvl1pPr>
              <a:defRPr lang="fr-FR" dirty="0" smtClean="0">
                <a:latin typeface="+mj-lt"/>
              </a:defRPr>
            </a:lvl1pPr>
            <a:lvl2pPr>
              <a:defRPr lang="fr-FR" sz="1800" b="0" dirty="0" smtClean="0">
                <a:solidFill>
                  <a:schemeClr val="tx1">
                    <a:lumMod val="85000"/>
                    <a:lumOff val="15000"/>
                  </a:schemeClr>
                </a:solidFill>
                <a:latin typeface="Arial" pitchFamily="34" charset="0"/>
                <a:cs typeface="Arial" pitchFamily="34" charset="0"/>
              </a:defRPr>
            </a:lvl2pPr>
            <a:lvl3pPr>
              <a:defRPr lang="fr-FR" sz="1600" dirty="0" smtClean="0">
                <a:solidFill>
                  <a:schemeClr val="tx1">
                    <a:lumMod val="75000"/>
                    <a:lumOff val="25000"/>
                  </a:schemeClr>
                </a:solidFill>
                <a:latin typeface="Arial" pitchFamily="34" charset="0"/>
                <a:cs typeface="Arial" pitchFamily="34" charset="0"/>
              </a:defRPr>
            </a:lvl3pPr>
            <a:lvl4pPr>
              <a:defRPr lang="fr-FR" sz="1400" dirty="0" smtClean="0">
                <a:solidFill>
                  <a:schemeClr val="tx1">
                    <a:lumMod val="65000"/>
                    <a:lumOff val="35000"/>
                  </a:schemeClr>
                </a:solidFill>
                <a:latin typeface="Arial" pitchFamily="34" charset="0"/>
                <a:cs typeface="Arial" pitchFamily="34" charset="0"/>
              </a:defRPr>
            </a:lvl4pPr>
            <a:lvl5pPr>
              <a:defRPr lang="fr-FR" sz="1200" dirty="0">
                <a:solidFill>
                  <a:schemeClr val="tx1">
                    <a:lumMod val="50000"/>
                    <a:lumOff val="50000"/>
                  </a:schemeClr>
                </a:solidFill>
              </a:defRPr>
            </a:lvl5pPr>
          </a:lstStyle>
          <a:p>
            <a:pPr lvl="0">
              <a:spcAft>
                <a:spcPts val="500"/>
              </a:spcAft>
            </a:pPr>
            <a:r>
              <a:rPr lang="fr-FR" dirty="0" smtClean="0"/>
              <a:t>Cliquez pour modifier les styles du texte du masque</a:t>
            </a:r>
          </a:p>
          <a:p>
            <a:pPr lvl="1">
              <a:spcBef>
                <a:spcPts val="0"/>
              </a:spcBef>
              <a:spcAft>
                <a:spcPts val="300"/>
              </a:spcAft>
              <a:buClr>
                <a:schemeClr val="tx1">
                  <a:lumMod val="85000"/>
                  <a:lumOff val="15000"/>
                </a:schemeClr>
              </a:buClr>
            </a:pPr>
            <a:r>
              <a:rPr lang="fr-FR" dirty="0" smtClean="0"/>
              <a:t>Deuxième niveau</a:t>
            </a:r>
          </a:p>
          <a:p>
            <a:pPr lvl="2">
              <a:spcBef>
                <a:spcPts val="0"/>
              </a:spcBef>
              <a:spcAft>
                <a:spcPts val="300"/>
              </a:spcAft>
            </a:pPr>
            <a:r>
              <a:rPr lang="fr-FR" dirty="0" smtClean="0"/>
              <a:t>Troisième niveau</a:t>
            </a:r>
          </a:p>
          <a:p>
            <a:pPr lvl="3">
              <a:spcBef>
                <a:spcPts val="0"/>
              </a:spcBef>
              <a:spcAft>
                <a:spcPts val="300"/>
              </a:spcAft>
              <a:buClr>
                <a:schemeClr val="tx1">
                  <a:lumMod val="65000"/>
                  <a:lumOff val="35000"/>
                </a:schemeClr>
              </a:buClr>
              <a:buFontTx/>
            </a:pPr>
            <a:r>
              <a:rPr lang="fr-FR" dirty="0" smtClean="0"/>
              <a:t>Quatrième niveau</a:t>
            </a:r>
          </a:p>
          <a:p>
            <a:pPr lvl="4" indent="-154800">
              <a:spcBef>
                <a:spcPts val="0"/>
              </a:spcBef>
              <a:spcAft>
                <a:spcPts val="300"/>
              </a:spcAft>
              <a:buClrTx/>
              <a:buFontTx/>
            </a:pPr>
            <a:r>
              <a:rPr lang="fr-FR" dirty="0" smtClean="0"/>
              <a:t>Cinquième niveau</a:t>
            </a:r>
            <a:endParaRPr lang="fr-FR" dirty="0"/>
          </a:p>
        </p:txBody>
      </p:sp>
      <p:sp>
        <p:nvSpPr>
          <p:cNvPr id="14" name="Espace réservé pour une image  13"/>
          <p:cNvSpPr>
            <a:spLocks noGrp="1"/>
          </p:cNvSpPr>
          <p:nvPr>
            <p:ph type="pic" sz="quarter" idx="12"/>
          </p:nvPr>
        </p:nvSpPr>
        <p:spPr>
          <a:xfrm>
            <a:off x="4770438" y="1216025"/>
            <a:ext cx="3938587" cy="4965699"/>
          </a:xfrm>
        </p:spPr>
        <p:txBody>
          <a:bodyPr/>
          <a:lstStyle>
            <a:lvl1pPr>
              <a:defRPr b="0">
                <a:latin typeface="+mj-lt"/>
              </a:defRPr>
            </a:lvl1pPr>
          </a:lstStyle>
          <a:p>
            <a:r>
              <a:rPr lang="fr-FR" smtClean="0"/>
              <a:t>Cliquez sur l'icône pour ajouter une image</a:t>
            </a:r>
            <a:endParaRPr lang="fr-FR"/>
          </a:p>
        </p:txBody>
      </p:sp>
      <p:sp>
        <p:nvSpPr>
          <p:cNvPr id="10" name="Espace réservé du texte 9"/>
          <p:cNvSpPr>
            <a:spLocks noGrp="1"/>
          </p:cNvSpPr>
          <p:nvPr>
            <p:ph type="body" sz="quarter" idx="13" hasCustomPrompt="1"/>
          </p:nvPr>
        </p:nvSpPr>
        <p:spPr>
          <a:xfrm>
            <a:off x="709613" y="712800"/>
            <a:ext cx="7999412" cy="246221"/>
          </a:xfrm>
        </p:spPr>
        <p:txBody>
          <a:bodyPr>
            <a:spAutoFit/>
          </a:bodyPr>
          <a:lstStyle>
            <a:lvl1pPr marL="0" indent="0">
              <a:buFontTx/>
              <a:buNone/>
              <a:defRPr cap="all" baseline="0">
                <a:solidFill>
                  <a:schemeClr val="tx1">
                    <a:lumMod val="50000"/>
                    <a:lumOff val="50000"/>
                  </a:schemeClr>
                </a:solidFill>
                <a:latin typeface="+mj-lt"/>
              </a:defRPr>
            </a:lvl1pPr>
          </a:lstStyle>
          <a:p>
            <a:pPr lvl="0"/>
            <a:r>
              <a:rPr lang="fr-FR" dirty="0" smtClean="0"/>
              <a:t>CLIQUEZ POUR MODIFIER LES STYLES DU TEXTE DU MASQUE</a:t>
            </a:r>
            <a:endParaRPr lang="fr-FR" dirty="0"/>
          </a:p>
        </p:txBody>
      </p:sp>
    </p:spTree>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re et contenu Schéma">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cap="all" baseline="0"/>
            </a:lvl1pPr>
          </a:lstStyle>
          <a:p>
            <a:r>
              <a:rPr lang="fr-FR" dirty="0" smtClean="0"/>
              <a:t>CLIQUEZ POUR MODIFIER LE STYLE DU TITRE</a:t>
            </a:r>
            <a:endParaRPr lang="fr-FR" dirty="0"/>
          </a:p>
        </p:txBody>
      </p:sp>
      <p:sp>
        <p:nvSpPr>
          <p:cNvPr id="3" name="Espace réservé du contenu 2"/>
          <p:cNvSpPr>
            <a:spLocks noGrp="1"/>
          </p:cNvSpPr>
          <p:nvPr>
            <p:ph idx="1" hasCustomPrompt="1"/>
          </p:nvPr>
        </p:nvSpPr>
        <p:spPr>
          <a:xfrm>
            <a:off x="685800" y="1216025"/>
            <a:ext cx="8040688" cy="4956175"/>
          </a:xfrm>
        </p:spPr>
        <p:txBody>
          <a:bodyPr/>
          <a:lstStyle>
            <a:lvl1pPr marL="0" indent="0">
              <a:spcBef>
                <a:spcPts val="1000"/>
              </a:spcBef>
              <a:spcAft>
                <a:spcPts val="1000"/>
              </a:spcAft>
              <a:buFontTx/>
              <a:buNone/>
              <a:defRPr sz="1800">
                <a:latin typeface="+mn-lt"/>
              </a:defRPr>
            </a:lvl1pPr>
            <a:lvl2pPr marL="0" indent="0">
              <a:buFontTx/>
              <a:buNone/>
              <a:defRPr sz="1600" b="0"/>
            </a:lvl2pPr>
            <a:lvl3pPr marL="285750" indent="-285750">
              <a:buFont typeface="Wingdings" pitchFamily="2" charset="2"/>
              <a:buChar char=""/>
              <a:defRPr sz="1400" b="0"/>
            </a:lvl3pPr>
            <a:lvl4pPr marL="90487" indent="0">
              <a:buClrTx/>
              <a:buFont typeface="Arial" pitchFamily="34" charset="0"/>
              <a:buNone/>
              <a:defRPr sz="1200" b="0"/>
            </a:lvl4pPr>
            <a:lvl5pPr marL="180975" indent="-90488">
              <a:defRPr sz="1200" b="0"/>
            </a:lvl5pPr>
            <a:lvl6pPr marL="911225" indent="-153988">
              <a:buClr>
                <a:schemeClr val="accent1"/>
              </a:buClr>
              <a:buFont typeface="Courier New" pitchFamily="49" charset="0"/>
              <a:buChar char="o"/>
              <a:defRPr/>
            </a:lvl6pPr>
            <a:lvl7pPr marL="1385887" indent="-171450">
              <a:buClr>
                <a:schemeClr val="accent1"/>
              </a:buClr>
              <a:buFont typeface="Arial" pitchFamily="34" charset="0"/>
              <a:buChar char="•"/>
              <a:defRPr baseline="0"/>
            </a:lvl7pPr>
          </a:lstStyle>
          <a:p>
            <a:pPr lvl="0"/>
            <a:r>
              <a:rPr lang="fr-FR" dirty="0" smtClean="0"/>
              <a:t>INSÉRER SCHÉMA</a:t>
            </a:r>
          </a:p>
        </p:txBody>
      </p:sp>
      <p:sp>
        <p:nvSpPr>
          <p:cNvPr id="6"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lang="fr-FR" smtClean="0"/>
              <a:t>GROUPE BAYARD – Projet Mikado</a:t>
            </a:r>
            <a:endParaRPr lang="fr-FR"/>
          </a:p>
        </p:txBody>
      </p:sp>
      <p:sp>
        <p:nvSpPr>
          <p:cNvPr id="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t>Page </a:t>
            </a:r>
            <a:fld id="{8BE978C9-4FDF-4B0A-86DE-559912220C9D}" type="slidenum">
              <a:rPr lang="fr-FR" smtClean="0"/>
              <a:pPr algn="l"/>
              <a:t>‹N°›</a:t>
            </a:fld>
            <a:endParaRPr lang="fr-FR"/>
          </a:p>
        </p:txBody>
      </p:sp>
    </p:spTree>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cap="all" baseline="0"/>
            </a:lvl1pPr>
          </a:lstStyle>
          <a:p>
            <a:r>
              <a:rPr lang="fr-FR" dirty="0" smtClean="0"/>
              <a:t>CLIQUEZ POUR MODIFIER LE STYLE DU TITRE</a:t>
            </a:r>
            <a:endParaRPr lang="fr-FR" dirty="0"/>
          </a:p>
        </p:txBody>
      </p:sp>
      <p:sp>
        <p:nvSpPr>
          <p:cNvPr id="6"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lang="fr-FR" smtClean="0"/>
              <a:t>GROUPE BAYARD – Projet Mikado</a:t>
            </a:r>
            <a:endParaRPr lang="fr-FR"/>
          </a:p>
        </p:txBody>
      </p:sp>
      <p:sp>
        <p:nvSpPr>
          <p:cNvPr id="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t>Page </a:t>
            </a:r>
            <a:fld id="{8BE978C9-4FDF-4B0A-86DE-559912220C9D}" type="slidenum">
              <a:rPr lang="fr-FR" smtClean="0"/>
              <a:pPr algn="l"/>
              <a:t>‹N°›</a:t>
            </a:fld>
            <a:endParaRPr lang="fr-FR"/>
          </a:p>
        </p:txBody>
      </p:sp>
    </p:spTree>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cap="all" baseline="0"/>
            </a:lvl1pPr>
          </a:lstStyle>
          <a:p>
            <a:r>
              <a:rPr lang="fr-FR" dirty="0" smtClean="0"/>
              <a:t>CLIQUEZ POUR MODIFIER LE STYLE DU TITRE</a:t>
            </a:r>
            <a:endParaRPr lang="fr-FR" dirty="0"/>
          </a:p>
        </p:txBody>
      </p:sp>
      <p:sp>
        <p:nvSpPr>
          <p:cNvPr id="6" name="Espace réservé du texte 5"/>
          <p:cNvSpPr>
            <a:spLocks noGrp="1"/>
          </p:cNvSpPr>
          <p:nvPr>
            <p:ph type="body" sz="quarter" idx="12"/>
          </p:nvPr>
        </p:nvSpPr>
        <p:spPr>
          <a:xfrm>
            <a:off x="701560" y="1216026"/>
            <a:ext cx="2520000" cy="3613150"/>
          </a:xfrm>
        </p:spPr>
        <p:txBody>
          <a:bodyPr/>
          <a:lstStyle>
            <a:lvl1pPr marL="0" indent="0">
              <a:spcAft>
                <a:spcPts val="1200"/>
              </a:spcAft>
              <a:buNone/>
              <a:defRPr sz="1800" cap="all" baseline="0">
                <a:latin typeface="+mn-lt"/>
              </a:defRPr>
            </a:lvl1pPr>
            <a:lvl2pPr marL="0" indent="0">
              <a:spcBef>
                <a:spcPts val="600"/>
              </a:spcBef>
              <a:buNone/>
              <a:defRPr sz="1000" b="0">
                <a:solidFill>
                  <a:schemeClr val="tx1"/>
                </a:solidFill>
                <a:latin typeface="+mj-lt"/>
              </a:defRPr>
            </a:lvl2pPr>
            <a:lvl3pPr marL="0" indent="0">
              <a:buNone/>
              <a:defRPr sz="1000" b="0">
                <a:solidFill>
                  <a:schemeClr val="tx1"/>
                </a:solidFill>
              </a:defRPr>
            </a:lvl3pPr>
            <a:lvl4pPr marL="176213" indent="-82550">
              <a:buClrTx/>
              <a:buFont typeface="Arial" pitchFamily="34" charset="0"/>
              <a:buChar char="&gt;"/>
              <a:tabLst/>
              <a:defRPr sz="1000" b="0">
                <a:solidFill>
                  <a:schemeClr val="tx1"/>
                </a:solidFill>
              </a:defRPr>
            </a:lvl4pPr>
            <a:lvl5pPr marL="180975" indent="-95250">
              <a:defRPr sz="1000" b="0">
                <a:solidFill>
                  <a:schemeClr val="tx1"/>
                </a:solidFill>
              </a:defRPr>
            </a:lvl5pPr>
          </a:lstStyle>
          <a:p>
            <a:pPr lvl="0"/>
            <a:r>
              <a:rPr lang="fr-FR" dirty="0" smtClean="0"/>
              <a:t>Cliquez pour modifier les styles du texte du masque</a:t>
            </a:r>
          </a:p>
          <a:p>
            <a:pPr lvl="1"/>
            <a:r>
              <a:rPr lang="fr-FR" dirty="0" smtClean="0"/>
              <a:t>Deuxième niveau</a:t>
            </a:r>
          </a:p>
        </p:txBody>
      </p:sp>
      <p:sp>
        <p:nvSpPr>
          <p:cNvPr id="10" name="Espace réservé du texte 9"/>
          <p:cNvSpPr>
            <a:spLocks noGrp="1"/>
          </p:cNvSpPr>
          <p:nvPr>
            <p:ph type="body" sz="quarter" idx="14"/>
          </p:nvPr>
        </p:nvSpPr>
        <p:spPr>
          <a:xfrm>
            <a:off x="6288760" y="1216026"/>
            <a:ext cx="2520000" cy="3613150"/>
          </a:xfrm>
        </p:spPr>
        <p:txBody>
          <a:bodyPr/>
          <a:lstStyle>
            <a:lvl1pPr marL="0" indent="0">
              <a:spcAft>
                <a:spcPts val="1200"/>
              </a:spcAft>
              <a:buNone/>
              <a:defRPr lang="fr-FR" sz="1800" b="0" cap="all" baseline="0" dirty="0" smtClean="0">
                <a:solidFill>
                  <a:schemeClr val="tx1"/>
                </a:solidFill>
                <a:latin typeface="+mn-lt"/>
                <a:ea typeface="+mn-ea"/>
                <a:cs typeface="+mn-cs"/>
              </a:defRPr>
            </a:lvl1pPr>
            <a:lvl2pPr marL="0" indent="0">
              <a:spcAft>
                <a:spcPts val="600"/>
              </a:spcAft>
              <a:buNone/>
              <a:defRPr lang="fr-FR" sz="1000" b="0" dirty="0" smtClean="0">
                <a:solidFill>
                  <a:schemeClr val="tx1"/>
                </a:solidFill>
                <a:latin typeface="+mj-lt"/>
                <a:ea typeface="+mn-ea"/>
              </a:defRPr>
            </a:lvl2pPr>
            <a:lvl3pPr marL="4763" indent="0">
              <a:buFontTx/>
              <a:buNone/>
              <a:defRPr lang="fr-FR" sz="1200" b="0" dirty="0" smtClean="0">
                <a:solidFill>
                  <a:schemeClr val="tx1"/>
                </a:solidFill>
                <a:latin typeface="+mj-lt"/>
                <a:ea typeface="+mn-ea"/>
              </a:defRPr>
            </a:lvl3pPr>
            <a:lvl4pPr marL="176213" indent="-82550">
              <a:buClrTx/>
              <a:buFont typeface="Arial" pitchFamily="34" charset="0"/>
              <a:buChar char="&gt;"/>
              <a:tabLst/>
              <a:defRPr lang="fr-FR" sz="1200" b="0" dirty="0" smtClean="0">
                <a:solidFill>
                  <a:schemeClr val="tx1"/>
                </a:solidFill>
                <a:latin typeface="+mj-lt"/>
                <a:ea typeface="+mn-ea"/>
              </a:defRPr>
            </a:lvl4pPr>
            <a:lvl5pPr marL="176213" indent="-82550">
              <a:defRPr lang="fr-FR" sz="1200" b="0" dirty="0" smtClean="0">
                <a:solidFill>
                  <a:schemeClr val="tx1"/>
                </a:solidFill>
                <a:latin typeface="+mj-lt"/>
                <a:ea typeface="+mn-ea"/>
              </a:defRPr>
            </a:lvl5pPr>
          </a:lstStyle>
          <a:p>
            <a:pPr lvl="0"/>
            <a:r>
              <a:rPr lang="fr-FR" dirty="0" smtClean="0"/>
              <a:t>Cliquez pour modifier les styles du texte du masque</a:t>
            </a:r>
          </a:p>
          <a:p>
            <a:pPr lvl="1"/>
            <a:r>
              <a:rPr lang="fr-FR" dirty="0" smtClean="0"/>
              <a:t>Deuxième niveau</a:t>
            </a:r>
          </a:p>
        </p:txBody>
      </p:sp>
      <p:sp>
        <p:nvSpPr>
          <p:cNvPr id="14" name="Espace réservé du texte 13"/>
          <p:cNvSpPr>
            <a:spLocks noGrp="1"/>
          </p:cNvSpPr>
          <p:nvPr>
            <p:ph type="body" sz="quarter" idx="16"/>
          </p:nvPr>
        </p:nvSpPr>
        <p:spPr>
          <a:xfrm>
            <a:off x="3495160" y="1216026"/>
            <a:ext cx="2520000" cy="3613150"/>
          </a:xfrm>
        </p:spPr>
        <p:txBody>
          <a:bodyPr/>
          <a:lstStyle>
            <a:lvl1pPr marL="0" indent="0">
              <a:spcAft>
                <a:spcPts val="1200"/>
              </a:spcAft>
              <a:buNone/>
              <a:defRPr lang="fr-FR" sz="1800" b="0" cap="all" baseline="0" dirty="0" smtClean="0">
                <a:solidFill>
                  <a:schemeClr val="tx1"/>
                </a:solidFill>
                <a:latin typeface="+mn-lt"/>
                <a:ea typeface="+mn-ea"/>
                <a:cs typeface="+mn-cs"/>
              </a:defRPr>
            </a:lvl1pPr>
            <a:lvl2pPr marL="0" indent="0">
              <a:spcBef>
                <a:spcPts val="600"/>
              </a:spcBef>
              <a:buNone/>
              <a:defRPr lang="fr-FR" sz="1000" b="0" dirty="0" smtClean="0">
                <a:solidFill>
                  <a:schemeClr val="tx1"/>
                </a:solidFill>
                <a:latin typeface="+mj-lt"/>
                <a:ea typeface="+mn-ea"/>
              </a:defRPr>
            </a:lvl2pPr>
            <a:lvl3pPr marL="4763" indent="0">
              <a:buFontTx/>
              <a:buNone/>
              <a:defRPr lang="fr-FR" sz="1000" b="0" dirty="0" smtClean="0">
                <a:solidFill>
                  <a:schemeClr val="tx1"/>
                </a:solidFill>
                <a:latin typeface="+mj-lt"/>
                <a:ea typeface="+mn-ea"/>
              </a:defRPr>
            </a:lvl3pPr>
            <a:lvl4pPr marL="176213" indent="-82550">
              <a:buClrTx/>
              <a:buFont typeface="Arial" pitchFamily="34" charset="0"/>
              <a:buChar char="&gt;"/>
              <a:tabLst/>
              <a:defRPr lang="fr-FR" sz="1000" b="0" dirty="0" smtClean="0">
                <a:solidFill>
                  <a:schemeClr val="tx1"/>
                </a:solidFill>
                <a:latin typeface="+mj-lt"/>
                <a:ea typeface="+mn-ea"/>
              </a:defRPr>
            </a:lvl4pPr>
            <a:lvl5pPr marL="176213" indent="-82550">
              <a:defRPr lang="fr-FR" sz="1000" b="0" dirty="0" smtClean="0">
                <a:solidFill>
                  <a:schemeClr val="tx1"/>
                </a:solidFill>
                <a:latin typeface="+mj-lt"/>
                <a:ea typeface="+mn-ea"/>
              </a:defRPr>
            </a:lvl5pPr>
          </a:lstStyle>
          <a:p>
            <a:pPr lvl="0"/>
            <a:r>
              <a:rPr lang="fr-FR" dirty="0" smtClean="0"/>
              <a:t>Cliquez pour modifier les styles du texte du masque</a:t>
            </a:r>
          </a:p>
          <a:p>
            <a:pPr lvl="1"/>
            <a:r>
              <a:rPr lang="fr-FR" dirty="0" smtClean="0"/>
              <a:t>Deuxième niveau</a:t>
            </a:r>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lang="fr-FR" smtClean="0"/>
              <a:t>GROUPE BAYARD – Projet Mikado</a:t>
            </a:r>
            <a:endParaRPr lang="fr-FR"/>
          </a:p>
        </p:txBody>
      </p:sp>
      <p:sp>
        <p:nvSpPr>
          <p:cNvPr id="11"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t>Page </a:t>
            </a:r>
            <a:fld id="{8BE978C9-4FDF-4B0A-86DE-559912220C9D}" type="slidenum">
              <a:rPr lang="fr-FR" smtClean="0"/>
              <a:pPr algn="l"/>
              <a:t>‹N°›</a:t>
            </a:fld>
            <a:endParaRPr lang="fr-FR"/>
          </a:p>
        </p:txBody>
      </p:sp>
    </p:spTree>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lonne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cap="all" baseline="0"/>
            </a:lvl1pPr>
          </a:lstStyle>
          <a:p>
            <a:r>
              <a:rPr lang="fr-FR" dirty="0" smtClean="0"/>
              <a:t>CLIQUEZ POUR MODIFIER LE STYLE DU TITRE</a:t>
            </a:r>
            <a:endParaRPr lang="fr-FR" dirty="0"/>
          </a:p>
        </p:txBody>
      </p:sp>
      <p:sp>
        <p:nvSpPr>
          <p:cNvPr id="6" name="Espace réservé du texte 5"/>
          <p:cNvSpPr>
            <a:spLocks noGrp="1"/>
          </p:cNvSpPr>
          <p:nvPr>
            <p:ph type="body" sz="quarter" idx="12"/>
          </p:nvPr>
        </p:nvSpPr>
        <p:spPr>
          <a:xfrm>
            <a:off x="709613" y="1216025"/>
            <a:ext cx="1872000" cy="3717925"/>
          </a:xfrm>
        </p:spPr>
        <p:txBody>
          <a:bodyPr/>
          <a:lstStyle>
            <a:lvl1pPr marL="0" indent="0">
              <a:spcBef>
                <a:spcPts val="0"/>
              </a:spcBef>
              <a:spcAft>
                <a:spcPts val="1800"/>
              </a:spcAft>
              <a:buNone/>
              <a:defRPr sz="1200" b="1" cap="all" baseline="0">
                <a:solidFill>
                  <a:schemeClr val="tx1"/>
                </a:solidFill>
                <a:latin typeface="+mn-lt"/>
              </a:defRPr>
            </a:lvl1pPr>
            <a:lvl2pPr marL="0" indent="0">
              <a:spcBef>
                <a:spcPts val="600"/>
              </a:spcBef>
              <a:buNone/>
              <a:defRPr sz="1000" b="0">
                <a:solidFill>
                  <a:schemeClr val="tx1"/>
                </a:solidFill>
                <a:latin typeface="+mj-lt"/>
              </a:defRPr>
            </a:lvl2pPr>
            <a:lvl3pPr marL="0" indent="0">
              <a:spcBef>
                <a:spcPts val="0"/>
              </a:spcBef>
              <a:buNone/>
              <a:defRPr sz="1000"/>
            </a:lvl3pPr>
            <a:lvl4pPr marL="85725" indent="-85725">
              <a:tabLst/>
              <a:defRPr sz="1200"/>
            </a:lvl4pPr>
            <a:lvl5pPr marL="180975" indent="-95250">
              <a:defRPr/>
            </a:lvl5pPr>
          </a:lstStyle>
          <a:p>
            <a:pPr lvl="0"/>
            <a:r>
              <a:rPr lang="fr-FR" dirty="0" smtClean="0"/>
              <a:t>Cliquez pour modifier les styles du texte du masque</a:t>
            </a:r>
          </a:p>
          <a:p>
            <a:pPr lvl="1"/>
            <a:r>
              <a:rPr lang="fr-FR" dirty="0" smtClean="0"/>
              <a:t>Deuxième niveau</a:t>
            </a:r>
          </a:p>
        </p:txBody>
      </p:sp>
      <p:sp>
        <p:nvSpPr>
          <p:cNvPr id="10" name="Espace réservé du texte 9"/>
          <p:cNvSpPr>
            <a:spLocks noGrp="1"/>
          </p:cNvSpPr>
          <p:nvPr>
            <p:ph type="body" sz="quarter" idx="14"/>
          </p:nvPr>
        </p:nvSpPr>
        <p:spPr>
          <a:xfrm>
            <a:off x="4891088" y="1216025"/>
            <a:ext cx="1872000" cy="3717925"/>
          </a:xfrm>
        </p:spPr>
        <p:txBody>
          <a:bodyPr/>
          <a:lstStyle>
            <a:lvl1pPr marL="0" indent="0">
              <a:spcBef>
                <a:spcPts val="0"/>
              </a:spcBef>
              <a:spcAft>
                <a:spcPts val="1800"/>
              </a:spcAft>
              <a:buNone/>
              <a:defRPr lang="fr-FR" sz="1200" b="1" cap="all" baseline="0" dirty="0" smtClean="0">
                <a:solidFill>
                  <a:schemeClr val="tx1"/>
                </a:solidFill>
                <a:latin typeface="+mn-lt"/>
                <a:ea typeface="+mn-ea"/>
                <a:cs typeface="+mn-cs"/>
              </a:defRPr>
            </a:lvl1pPr>
            <a:lvl2pPr marL="0" indent="0">
              <a:spcBef>
                <a:spcPts val="600"/>
              </a:spcBef>
              <a:buNone/>
              <a:defRPr lang="fr-FR" sz="1000" b="0" dirty="0" smtClean="0">
                <a:solidFill>
                  <a:schemeClr val="tx1"/>
                </a:solidFill>
                <a:latin typeface="+mj-lt"/>
                <a:ea typeface="+mn-ea"/>
              </a:defRPr>
            </a:lvl2pPr>
            <a:lvl3pPr marL="0" indent="0">
              <a:spcBef>
                <a:spcPts val="0"/>
              </a:spcBef>
              <a:buNone/>
              <a:defRPr lang="fr-FR" sz="1000" dirty="0" smtClean="0">
                <a:solidFill>
                  <a:schemeClr val="tx1"/>
                </a:solidFill>
                <a:latin typeface="+mj-lt"/>
                <a:ea typeface="+mn-ea"/>
              </a:defRPr>
            </a:lvl3pPr>
            <a:lvl4pPr marL="85725" indent="-85725">
              <a:tabLst/>
              <a:defRPr lang="fr-FR" sz="1200" dirty="0" smtClean="0">
                <a:solidFill>
                  <a:schemeClr val="tx1"/>
                </a:solidFill>
                <a:latin typeface="+mj-lt"/>
                <a:ea typeface="+mn-ea"/>
              </a:defRPr>
            </a:lvl4pPr>
            <a:lvl5pPr marL="182563" indent="-90488">
              <a:defRPr lang="fr-FR" sz="1200" dirty="0" smtClean="0">
                <a:solidFill>
                  <a:schemeClr val="tx1"/>
                </a:solidFill>
                <a:latin typeface="+mj-lt"/>
                <a:ea typeface="+mn-ea"/>
              </a:defRPr>
            </a:lvl5pPr>
          </a:lstStyle>
          <a:p>
            <a:pPr lvl="0"/>
            <a:r>
              <a:rPr lang="fr-FR" smtClean="0"/>
              <a:t>Cliquez pour modifier les styles du texte du masque</a:t>
            </a:r>
          </a:p>
          <a:p>
            <a:pPr lvl="1"/>
            <a:r>
              <a:rPr lang="fr-FR" smtClean="0"/>
              <a:t>Deuxième niveau</a:t>
            </a:r>
          </a:p>
        </p:txBody>
      </p:sp>
      <p:sp>
        <p:nvSpPr>
          <p:cNvPr id="12" name="Espace réservé du texte 11"/>
          <p:cNvSpPr>
            <a:spLocks noGrp="1"/>
          </p:cNvSpPr>
          <p:nvPr>
            <p:ph type="body" sz="quarter" idx="15"/>
          </p:nvPr>
        </p:nvSpPr>
        <p:spPr>
          <a:xfrm>
            <a:off x="6972300" y="1216025"/>
            <a:ext cx="1872000" cy="3717925"/>
          </a:xfrm>
        </p:spPr>
        <p:txBody>
          <a:bodyPr/>
          <a:lstStyle>
            <a:lvl1pPr marL="0" indent="0">
              <a:spcBef>
                <a:spcPts val="0"/>
              </a:spcBef>
              <a:spcAft>
                <a:spcPts val="1800"/>
              </a:spcAft>
              <a:buNone/>
              <a:defRPr lang="fr-FR" sz="1200" b="1" cap="all" baseline="0" dirty="0" smtClean="0">
                <a:solidFill>
                  <a:schemeClr val="tx1"/>
                </a:solidFill>
                <a:latin typeface="+mn-lt"/>
                <a:ea typeface="+mn-ea"/>
                <a:cs typeface="+mn-cs"/>
              </a:defRPr>
            </a:lvl1pPr>
            <a:lvl2pPr marL="0" indent="0">
              <a:spcBef>
                <a:spcPts val="600"/>
              </a:spcBef>
              <a:buNone/>
              <a:defRPr lang="fr-FR" sz="1000" b="0" dirty="0" smtClean="0">
                <a:solidFill>
                  <a:schemeClr val="tx1"/>
                </a:solidFill>
                <a:latin typeface="+mj-lt"/>
                <a:ea typeface="+mn-ea"/>
              </a:defRPr>
            </a:lvl2pPr>
            <a:lvl3pPr marL="0" indent="0">
              <a:spcBef>
                <a:spcPts val="0"/>
              </a:spcBef>
              <a:buNone/>
              <a:defRPr lang="fr-FR" sz="1000" dirty="0" smtClean="0">
                <a:solidFill>
                  <a:schemeClr val="tx1"/>
                </a:solidFill>
                <a:latin typeface="+mj-lt"/>
                <a:ea typeface="+mn-ea"/>
              </a:defRPr>
            </a:lvl3pPr>
            <a:lvl4pPr marL="85725" indent="-85725">
              <a:tabLst/>
              <a:defRPr lang="fr-FR" sz="1200" dirty="0" smtClean="0">
                <a:solidFill>
                  <a:schemeClr val="tx1"/>
                </a:solidFill>
                <a:latin typeface="+mj-lt"/>
                <a:ea typeface="+mn-ea"/>
              </a:defRPr>
            </a:lvl4pPr>
            <a:lvl5pPr marL="182563" indent="-90488">
              <a:defRPr lang="fr-FR" sz="1200" dirty="0" smtClean="0">
                <a:solidFill>
                  <a:schemeClr val="tx1"/>
                </a:solidFill>
                <a:latin typeface="+mj-lt"/>
                <a:ea typeface="+mn-ea"/>
              </a:defRPr>
            </a:lvl5pPr>
          </a:lstStyle>
          <a:p>
            <a:pPr lvl="0"/>
            <a:r>
              <a:rPr lang="fr-FR" dirty="0" smtClean="0"/>
              <a:t>Cliquez pour modifier les styles du texte du masque</a:t>
            </a:r>
          </a:p>
          <a:p>
            <a:pPr lvl="1"/>
            <a:r>
              <a:rPr lang="fr-FR" dirty="0" smtClean="0"/>
              <a:t>Deuxième niveau</a:t>
            </a:r>
          </a:p>
        </p:txBody>
      </p:sp>
      <p:sp>
        <p:nvSpPr>
          <p:cNvPr id="14" name="Espace réservé du texte 13"/>
          <p:cNvSpPr>
            <a:spLocks noGrp="1"/>
          </p:cNvSpPr>
          <p:nvPr>
            <p:ph type="body" sz="quarter" idx="16"/>
          </p:nvPr>
        </p:nvSpPr>
        <p:spPr>
          <a:xfrm>
            <a:off x="2803525" y="1216025"/>
            <a:ext cx="1872000" cy="3717925"/>
          </a:xfrm>
        </p:spPr>
        <p:txBody>
          <a:bodyPr/>
          <a:lstStyle>
            <a:lvl1pPr marL="0" indent="0">
              <a:spcBef>
                <a:spcPts val="0"/>
              </a:spcBef>
              <a:spcAft>
                <a:spcPts val="1800"/>
              </a:spcAft>
              <a:buNone/>
              <a:defRPr lang="fr-FR" sz="1200" b="1" cap="all" baseline="0" dirty="0" smtClean="0">
                <a:solidFill>
                  <a:schemeClr val="tx1"/>
                </a:solidFill>
                <a:latin typeface="+mn-lt"/>
                <a:ea typeface="+mn-ea"/>
                <a:cs typeface="+mn-cs"/>
              </a:defRPr>
            </a:lvl1pPr>
            <a:lvl2pPr marL="0" indent="0">
              <a:spcBef>
                <a:spcPts val="600"/>
              </a:spcBef>
              <a:buNone/>
              <a:defRPr lang="fr-FR" sz="1000" b="0" dirty="0" smtClean="0">
                <a:solidFill>
                  <a:schemeClr val="tx1"/>
                </a:solidFill>
                <a:latin typeface="+mj-lt"/>
                <a:ea typeface="+mn-ea"/>
              </a:defRPr>
            </a:lvl2pPr>
            <a:lvl3pPr marL="0" indent="0">
              <a:spcBef>
                <a:spcPts val="0"/>
              </a:spcBef>
              <a:buNone/>
              <a:defRPr lang="fr-FR" sz="1000" dirty="0" smtClean="0">
                <a:solidFill>
                  <a:schemeClr val="tx1"/>
                </a:solidFill>
                <a:latin typeface="+mj-lt"/>
                <a:ea typeface="+mn-ea"/>
              </a:defRPr>
            </a:lvl3pPr>
            <a:lvl4pPr marL="85725" indent="-85725">
              <a:tabLst/>
              <a:defRPr lang="fr-FR" sz="1200" dirty="0" smtClean="0">
                <a:solidFill>
                  <a:schemeClr val="tx1"/>
                </a:solidFill>
                <a:latin typeface="+mj-lt"/>
                <a:ea typeface="+mn-ea"/>
              </a:defRPr>
            </a:lvl4pPr>
            <a:lvl5pPr marL="182563" indent="-90488">
              <a:defRPr lang="fr-FR" sz="1200" dirty="0" smtClean="0">
                <a:solidFill>
                  <a:schemeClr val="tx1"/>
                </a:solidFill>
                <a:latin typeface="+mj-lt"/>
                <a:ea typeface="+mn-ea"/>
              </a:defRPr>
            </a:lvl5pPr>
          </a:lstStyle>
          <a:p>
            <a:pPr lvl="0"/>
            <a:r>
              <a:rPr lang="fr-FR" smtClean="0"/>
              <a:t>Cliquez pour modifier les styles du texte du masque</a:t>
            </a:r>
          </a:p>
          <a:p>
            <a:pPr lvl="1"/>
            <a:r>
              <a:rPr lang="fr-FR" smtClean="0"/>
              <a:t>Deuxième niveau</a:t>
            </a:r>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lang="fr-FR" smtClean="0"/>
              <a:t>GROUPE BAYARD – Projet Mikado</a:t>
            </a:r>
            <a:endParaRPr lang="fr-FR"/>
          </a:p>
        </p:txBody>
      </p:sp>
      <p:sp>
        <p:nvSpPr>
          <p:cNvPr id="11"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t>Page </a:t>
            </a:r>
            <a:fld id="{8BE978C9-4FDF-4B0A-86DE-559912220C9D}" type="slidenum">
              <a:rPr lang="fr-FR" smtClean="0"/>
              <a:pPr algn="l"/>
              <a:t>‹N°›</a:t>
            </a:fld>
            <a:endParaRPr lang="fr-FR"/>
          </a:p>
        </p:txBody>
      </p:sp>
    </p:spTree>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Diapositive de titre NB">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3192463" y="4425951"/>
            <a:ext cx="5632449" cy="641350"/>
          </a:xfrm>
          <a:noFill/>
        </p:spPr>
        <p:txBody>
          <a:bodyPr/>
          <a:lstStyle>
            <a:lvl1pPr algn="r">
              <a:lnSpc>
                <a:spcPct val="80000"/>
              </a:lnSpc>
              <a:defRPr sz="2800" b="1" cap="all" baseline="0">
                <a:latin typeface="+mn-lt"/>
                <a:cs typeface="Arial" pitchFamily="34" charset="0"/>
              </a:defRPr>
            </a:lvl1pPr>
          </a:lstStyle>
          <a:p>
            <a:r>
              <a:rPr lang="fr-FR" dirty="0" smtClean="0"/>
              <a:t>CLIQUEZ ET MODIFIEZ LE TITRE</a:t>
            </a:r>
            <a:endParaRPr lang="fr-FR" dirty="0"/>
          </a:p>
        </p:txBody>
      </p:sp>
      <p:sp>
        <p:nvSpPr>
          <p:cNvPr id="9" name="Sous-titre 2"/>
          <p:cNvSpPr>
            <a:spLocks noGrp="1"/>
          </p:cNvSpPr>
          <p:nvPr>
            <p:ph type="subTitle" idx="1" hasCustomPrompt="1"/>
          </p:nvPr>
        </p:nvSpPr>
        <p:spPr>
          <a:xfrm>
            <a:off x="5942013" y="5654675"/>
            <a:ext cx="2860942" cy="172355"/>
          </a:xfrm>
        </p:spPr>
        <p:txBody>
          <a:bodyPr wrap="square" rIns="0">
            <a:spAutoFit/>
          </a:bodyPr>
          <a:lstStyle>
            <a:lvl1pPr marL="0" indent="0" algn="r">
              <a:buNone/>
              <a:defRPr sz="1400" b="0" cap="all" baseline="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DATE</a:t>
            </a:r>
            <a:endParaRPr lang="fr-CH" dirty="0"/>
          </a:p>
        </p:txBody>
      </p:sp>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928" y="4425950"/>
            <a:ext cx="2377244" cy="444971"/>
          </a:xfrm>
          <a:prstGeom prst="rect">
            <a:avLst/>
          </a:prstGeom>
        </p:spPr>
      </p:pic>
      <p:sp>
        <p:nvSpPr>
          <p:cNvPr id="8" name="Espace réservé du texte 7"/>
          <p:cNvSpPr>
            <a:spLocks noGrp="1"/>
          </p:cNvSpPr>
          <p:nvPr>
            <p:ph type="body" sz="quarter" idx="10" hasCustomPrompt="1"/>
          </p:nvPr>
        </p:nvSpPr>
        <p:spPr>
          <a:xfrm>
            <a:off x="3192463" y="5166520"/>
            <a:ext cx="5634000" cy="162319"/>
          </a:xfrm>
        </p:spPr>
        <p:txBody>
          <a:bodyPr/>
          <a:lstStyle>
            <a:lvl1pPr marL="0" indent="0" algn="r">
              <a:buFontTx/>
              <a:buNone/>
              <a:defRPr sz="1600" cap="all" baseline="0">
                <a:latin typeface="+mj-lt"/>
              </a:defRPr>
            </a:lvl1pPr>
          </a:lstStyle>
          <a:p>
            <a:pPr lvl="0"/>
            <a:r>
              <a:rPr lang="fr-FR" dirty="0" smtClean="0"/>
              <a:t>CLIQUEZ POUR MODIFIER LES STYLES DU TEXTE DU MASQUE</a:t>
            </a:r>
            <a:endParaRPr lang="fr-FR" dirty="0"/>
          </a:p>
        </p:txBody>
      </p:sp>
      <p:pic>
        <p:nvPicPr>
          <p:cNvPr id="12" name="Image 11" descr="Micropole-Montgolfière_NB.bmp"/>
          <p:cNvPicPr>
            <a:picLocks noChangeAspect="1"/>
          </p:cNvPicPr>
          <p:nvPr userDrawn="1"/>
        </p:nvPicPr>
        <p:blipFill>
          <a:blip r:embed="rId3" cstate="print"/>
          <a:stretch>
            <a:fillRect/>
          </a:stretch>
        </p:blipFill>
        <p:spPr>
          <a:xfrm>
            <a:off x="0" y="0"/>
            <a:ext cx="9144000" cy="3742944"/>
          </a:xfrm>
          <a:prstGeom prst="rect">
            <a:avLst/>
          </a:prstGeom>
        </p:spPr>
      </p:pic>
      <p:sp>
        <p:nvSpPr>
          <p:cNvPr id="13" name="Rectangle 12"/>
          <p:cNvSpPr/>
          <p:nvPr userDrawn="1"/>
        </p:nvSpPr>
        <p:spPr bwMode="auto">
          <a:xfrm>
            <a:off x="3185160" y="1356360"/>
            <a:ext cx="1013460" cy="1005840"/>
          </a:xfrm>
          <a:prstGeom prst="rect">
            <a:avLst/>
          </a:prstGeom>
          <a:noFill/>
          <a:ln w="57150" cap="sq"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Tree>
    <p:extLst>
      <p:ext uri="{BB962C8B-B14F-4D97-AF65-F5344CB8AC3E}">
        <p14:creationId xmlns:p14="http://schemas.microsoft.com/office/powerpoint/2010/main" val="3513774794"/>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rojet">
    <p:spTree>
      <p:nvGrpSpPr>
        <p:cNvPr id="1" name=""/>
        <p:cNvGrpSpPr/>
        <p:nvPr/>
      </p:nvGrpSpPr>
      <p:grpSpPr>
        <a:xfrm>
          <a:off x="0" y="0"/>
          <a:ext cx="0" cy="0"/>
          <a:chOff x="0" y="0"/>
          <a:chExt cx="0" cy="0"/>
        </a:xfrm>
      </p:grpSpPr>
      <p:sp>
        <p:nvSpPr>
          <p:cNvPr id="14" name="Rectangle 13"/>
          <p:cNvSpPr/>
          <p:nvPr/>
        </p:nvSpPr>
        <p:spPr bwMode="auto">
          <a:xfrm>
            <a:off x="4893470" y="5574507"/>
            <a:ext cx="1320800" cy="178594"/>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
        <p:nvSpPr>
          <p:cNvPr id="18" name="Rectangle 17"/>
          <p:cNvSpPr/>
          <p:nvPr/>
        </p:nvSpPr>
        <p:spPr bwMode="auto">
          <a:xfrm>
            <a:off x="4894264" y="5791201"/>
            <a:ext cx="1320800" cy="178594"/>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
        <p:nvSpPr>
          <p:cNvPr id="19" name="Rectangle 18"/>
          <p:cNvSpPr/>
          <p:nvPr/>
        </p:nvSpPr>
        <p:spPr bwMode="auto">
          <a:xfrm>
            <a:off x="4894264" y="6003131"/>
            <a:ext cx="1320800" cy="178594"/>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
        <p:nvSpPr>
          <p:cNvPr id="2" name="Titre 1"/>
          <p:cNvSpPr>
            <a:spLocks noGrp="1"/>
          </p:cNvSpPr>
          <p:nvPr>
            <p:ph type="title" hasCustomPrompt="1"/>
          </p:nvPr>
        </p:nvSpPr>
        <p:spPr>
          <a:xfrm>
            <a:off x="694800" y="323999"/>
            <a:ext cx="8040688" cy="263375"/>
          </a:xfrm>
        </p:spPr>
        <p:txBody>
          <a:bodyPr/>
          <a:lstStyle>
            <a:lvl1pPr>
              <a:defRPr cap="all" baseline="0"/>
            </a:lvl1pPr>
          </a:lstStyle>
          <a:p>
            <a:r>
              <a:rPr lang="fr-FR" dirty="0" smtClean="0"/>
              <a:t>CLIQUEZ POUR MODIFIER LE STYLE DU TITRE</a:t>
            </a:r>
            <a:endParaRPr lang="fr-FR" dirty="0"/>
          </a:p>
        </p:txBody>
      </p:sp>
      <p:sp>
        <p:nvSpPr>
          <p:cNvPr id="3" name="Espace réservé du pied de page 2"/>
          <p:cNvSpPr>
            <a:spLocks noGrp="1"/>
          </p:cNvSpPr>
          <p:nvPr>
            <p:ph type="ftr" sz="quarter" idx="10"/>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11"/>
          </p:nvPr>
        </p:nvSpPr>
        <p:spPr/>
        <p:txBody>
          <a:bodyPr/>
          <a:lstStyle/>
          <a:p>
            <a:pPr algn="l"/>
            <a:r>
              <a:rPr lang="fr-FR" smtClean="0"/>
              <a:t>Page </a:t>
            </a:r>
            <a:fld id="{8BE978C9-4FDF-4B0A-86DE-559912220C9D}" type="slidenum">
              <a:rPr lang="fr-FR" smtClean="0"/>
              <a:pPr algn="l"/>
              <a:t>‹N°›</a:t>
            </a:fld>
            <a:endParaRPr lang="fr-FR"/>
          </a:p>
        </p:txBody>
      </p:sp>
      <p:sp>
        <p:nvSpPr>
          <p:cNvPr id="6" name="Espace réservé du texte 5"/>
          <p:cNvSpPr>
            <a:spLocks noGrp="1"/>
          </p:cNvSpPr>
          <p:nvPr>
            <p:ph type="body" sz="quarter" idx="12" hasCustomPrompt="1"/>
          </p:nvPr>
        </p:nvSpPr>
        <p:spPr>
          <a:xfrm>
            <a:off x="709613" y="685800"/>
            <a:ext cx="8030527" cy="228600"/>
          </a:xfrm>
        </p:spPr>
        <p:txBody>
          <a:bodyPr/>
          <a:lstStyle>
            <a:lvl1pPr>
              <a:buFontTx/>
              <a:buNone/>
              <a:defRPr sz="2000" b="0" cap="all" baseline="0">
                <a:solidFill>
                  <a:schemeClr val="tx1">
                    <a:lumMod val="50000"/>
                    <a:lumOff val="50000"/>
                  </a:schemeClr>
                </a:solidFill>
                <a:latin typeface="Arial" pitchFamily="34" charset="0"/>
                <a:cs typeface="Arial" pitchFamily="34" charset="0"/>
              </a:defRPr>
            </a:lvl1pPr>
          </a:lstStyle>
          <a:p>
            <a:pPr lvl="0"/>
            <a:r>
              <a:rPr lang="fr-FR" dirty="0" smtClean="0"/>
              <a:t>CLIQUEZ POUR MODIFIER LES STYLES DU TEXTE DU MASQUE</a:t>
            </a:r>
          </a:p>
        </p:txBody>
      </p:sp>
      <p:sp>
        <p:nvSpPr>
          <p:cNvPr id="11" name="Espace réservé du contenu 10"/>
          <p:cNvSpPr>
            <a:spLocks noGrp="1"/>
          </p:cNvSpPr>
          <p:nvPr>
            <p:ph sz="quarter" idx="14" hasCustomPrompt="1"/>
          </p:nvPr>
        </p:nvSpPr>
        <p:spPr>
          <a:xfrm>
            <a:off x="4894263" y="1211262"/>
            <a:ext cx="3987800" cy="4180039"/>
          </a:xfrm>
          <a:ln w="6350">
            <a:solidFill>
              <a:schemeClr val="tx1">
                <a:lumMod val="50000"/>
                <a:lumOff val="50000"/>
              </a:schemeClr>
            </a:solidFill>
          </a:ln>
        </p:spPr>
        <p:txBody>
          <a:bodyPr/>
          <a:lstStyle>
            <a:lvl1pPr>
              <a:buNone/>
              <a:defRPr b="1">
                <a:latin typeface="+mj-lt"/>
              </a:defRPr>
            </a:lvl1pPr>
          </a:lstStyle>
          <a:p>
            <a:pPr lvl="0"/>
            <a:r>
              <a:rPr lang="fr-FR" dirty="0" smtClean="0"/>
              <a:t>Insérer schéma ou tableau</a:t>
            </a:r>
            <a:endParaRPr lang="fr-FR" dirty="0"/>
          </a:p>
        </p:txBody>
      </p:sp>
      <p:sp>
        <p:nvSpPr>
          <p:cNvPr id="13" name="Espace réservé du texte 12"/>
          <p:cNvSpPr>
            <a:spLocks noGrp="1"/>
          </p:cNvSpPr>
          <p:nvPr>
            <p:ph type="body" sz="quarter" idx="15"/>
          </p:nvPr>
        </p:nvSpPr>
        <p:spPr>
          <a:xfrm>
            <a:off x="6297613" y="5619752"/>
            <a:ext cx="2584450" cy="144626"/>
          </a:xfrm>
        </p:spPr>
        <p:txBody>
          <a:bodyPr/>
          <a:lstStyle>
            <a:lvl1pPr marL="0" indent="0">
              <a:spcBef>
                <a:spcPts val="0"/>
              </a:spcBef>
              <a:spcAft>
                <a:spcPts val="700"/>
              </a:spcAft>
              <a:buFontTx/>
              <a:buNone/>
              <a:defRPr sz="1000" b="0">
                <a:latin typeface="Arial" pitchFamily="34" charset="0"/>
                <a:cs typeface="Arial" pitchFamily="34" charset="0"/>
              </a:defRPr>
            </a:lvl1pPr>
          </a:lstStyle>
          <a:p>
            <a:pPr lvl="0"/>
            <a:r>
              <a:rPr lang="fr-FR" smtClean="0"/>
              <a:t>Cliquez pour modifier les styles du texte du masque</a:t>
            </a:r>
          </a:p>
        </p:txBody>
      </p:sp>
      <p:sp>
        <p:nvSpPr>
          <p:cNvPr id="25" name="Espace réservé du texte 24"/>
          <p:cNvSpPr>
            <a:spLocks noGrp="1"/>
          </p:cNvSpPr>
          <p:nvPr>
            <p:ph type="body" sz="quarter" idx="19"/>
          </p:nvPr>
        </p:nvSpPr>
        <p:spPr>
          <a:xfrm>
            <a:off x="709613" y="1211262"/>
            <a:ext cx="3924300" cy="1080000"/>
          </a:xfrm>
        </p:spPr>
        <p:txBody>
          <a:bodyPr/>
          <a:lstStyle>
            <a:lvl1pPr marL="0" indent="0">
              <a:spcAft>
                <a:spcPts val="400"/>
              </a:spcAft>
              <a:buFontTx/>
              <a:buNone/>
              <a:defRPr sz="1400" b="1">
                <a:solidFill>
                  <a:schemeClr val="accent1"/>
                </a:solidFill>
                <a:latin typeface="Arial" pitchFamily="34" charset="0"/>
                <a:cs typeface="Arial" pitchFamily="34" charset="0"/>
              </a:defRPr>
            </a:lvl1pPr>
            <a:lvl2pPr marL="0" indent="0">
              <a:spcBef>
                <a:spcPts val="100"/>
              </a:spcBef>
              <a:spcAft>
                <a:spcPts val="0"/>
              </a:spcAft>
              <a:buFontTx/>
              <a:buNone/>
              <a:defRPr sz="900" b="0">
                <a:solidFill>
                  <a:schemeClr val="tx1"/>
                </a:solidFill>
                <a:latin typeface="Arial" pitchFamily="34" charset="0"/>
                <a:cs typeface="Arial" pitchFamily="34" charset="0"/>
              </a:defRPr>
            </a:lvl2pPr>
            <a:lvl3pPr marL="144000" indent="-144000">
              <a:spcBef>
                <a:spcPts val="400"/>
              </a:spcBef>
              <a:spcAft>
                <a:spcPts val="0"/>
              </a:spcAft>
              <a:buClr>
                <a:schemeClr val="tx1">
                  <a:lumMod val="65000"/>
                  <a:lumOff val="35000"/>
                </a:schemeClr>
              </a:buClr>
              <a:buFont typeface="Courier New" pitchFamily="49" charset="0"/>
              <a:buChar char="o"/>
              <a:defRPr sz="900">
                <a:solidFill>
                  <a:schemeClr val="tx1">
                    <a:lumMod val="65000"/>
                    <a:lumOff val="35000"/>
                  </a:schemeClr>
                </a:solidFill>
                <a:latin typeface="Arial" pitchFamily="34" charset="0"/>
                <a:cs typeface="Arial" pitchFamily="34" charset="0"/>
              </a:defRPr>
            </a:lvl3pPr>
            <a:lvl4pPr marL="144000" indent="-144000">
              <a:spcBef>
                <a:spcPts val="400"/>
              </a:spcBef>
              <a:spcAft>
                <a:spcPts val="0"/>
              </a:spcAft>
              <a:buClrTx/>
              <a:buFont typeface="Courier New" pitchFamily="49" charset="0"/>
              <a:buChar char="o"/>
              <a:tabLst/>
              <a:defRPr sz="900">
                <a:solidFill>
                  <a:schemeClr val="tx1">
                    <a:lumMod val="50000"/>
                    <a:lumOff val="50000"/>
                  </a:schemeClr>
                </a:solidFill>
                <a:latin typeface="Arial" pitchFamily="34" charset="0"/>
                <a:cs typeface="Arial" pitchFamily="34" charset="0"/>
              </a:defRPr>
            </a:lvl4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27" name="Espace réservé du texte 26"/>
          <p:cNvSpPr>
            <a:spLocks noGrp="1"/>
          </p:cNvSpPr>
          <p:nvPr>
            <p:ph type="body" sz="quarter" idx="20"/>
          </p:nvPr>
        </p:nvSpPr>
        <p:spPr>
          <a:xfrm>
            <a:off x="709613" y="2503217"/>
            <a:ext cx="3924300" cy="1080000"/>
          </a:xfrm>
        </p:spPr>
        <p:txBody>
          <a:bodyPr/>
          <a:lstStyle>
            <a:lvl1pPr marL="0" indent="0">
              <a:spcAft>
                <a:spcPts val="400"/>
              </a:spcAft>
              <a:buFontTx/>
              <a:buNone/>
              <a:defRPr sz="1400" b="1">
                <a:solidFill>
                  <a:schemeClr val="accent1"/>
                </a:solidFill>
                <a:latin typeface="Arial" pitchFamily="34" charset="0"/>
                <a:cs typeface="Arial" pitchFamily="34" charset="0"/>
              </a:defRPr>
            </a:lvl1pPr>
            <a:lvl2pPr marL="0" indent="0">
              <a:spcBef>
                <a:spcPts val="100"/>
              </a:spcBef>
              <a:spcAft>
                <a:spcPts val="0"/>
              </a:spcAft>
              <a:buFontTx/>
              <a:buNone/>
              <a:defRPr sz="900" b="0">
                <a:solidFill>
                  <a:schemeClr val="tx1"/>
                </a:solidFill>
                <a:latin typeface="Arial" pitchFamily="34" charset="0"/>
                <a:cs typeface="Arial" pitchFamily="34" charset="0"/>
              </a:defRPr>
            </a:lvl2pPr>
            <a:lvl3pPr marL="144000" indent="-144000">
              <a:spcBef>
                <a:spcPts val="400"/>
              </a:spcBef>
              <a:spcAft>
                <a:spcPts val="0"/>
              </a:spcAft>
              <a:buClr>
                <a:schemeClr val="tx1">
                  <a:lumMod val="65000"/>
                  <a:lumOff val="35000"/>
                </a:schemeClr>
              </a:buClr>
              <a:buFont typeface="Courier New" pitchFamily="49" charset="0"/>
              <a:buChar char="o"/>
              <a:defRPr sz="900">
                <a:solidFill>
                  <a:schemeClr val="tx1">
                    <a:lumMod val="65000"/>
                    <a:lumOff val="35000"/>
                  </a:schemeClr>
                </a:solidFill>
                <a:latin typeface="Arial" pitchFamily="34" charset="0"/>
                <a:cs typeface="Arial" pitchFamily="34" charset="0"/>
              </a:defRPr>
            </a:lvl3pPr>
            <a:lvl4pPr marL="144000" indent="-144000">
              <a:spcBef>
                <a:spcPts val="400"/>
              </a:spcBef>
              <a:spcAft>
                <a:spcPts val="0"/>
              </a:spcAft>
              <a:buClrTx/>
              <a:buFont typeface="Courier New" pitchFamily="49" charset="0"/>
              <a:buChar char="o"/>
              <a:defRPr sz="900">
                <a:solidFill>
                  <a:schemeClr val="tx1">
                    <a:lumMod val="50000"/>
                    <a:lumOff val="50000"/>
                  </a:schemeClr>
                </a:solidFill>
                <a:latin typeface="Arial" pitchFamily="34" charset="0"/>
                <a:cs typeface="Arial" pitchFamily="34" charset="0"/>
              </a:defRPr>
            </a:lvl4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29" name="Espace réservé du texte 28"/>
          <p:cNvSpPr>
            <a:spLocks noGrp="1"/>
          </p:cNvSpPr>
          <p:nvPr>
            <p:ph type="body" sz="quarter" idx="21"/>
          </p:nvPr>
        </p:nvSpPr>
        <p:spPr>
          <a:xfrm>
            <a:off x="709613" y="3795172"/>
            <a:ext cx="3924300" cy="1080000"/>
          </a:xfrm>
        </p:spPr>
        <p:txBody>
          <a:bodyPr/>
          <a:lstStyle>
            <a:lvl1pPr marL="0" indent="0">
              <a:spcAft>
                <a:spcPts val="400"/>
              </a:spcAft>
              <a:buFontTx/>
              <a:buNone/>
              <a:defRPr sz="1400" b="1">
                <a:solidFill>
                  <a:schemeClr val="accent1"/>
                </a:solidFill>
                <a:latin typeface="Arial" pitchFamily="34" charset="0"/>
                <a:cs typeface="Arial" pitchFamily="34" charset="0"/>
              </a:defRPr>
            </a:lvl1pPr>
            <a:lvl2pPr marL="0" indent="0">
              <a:spcBef>
                <a:spcPts val="100"/>
              </a:spcBef>
              <a:spcAft>
                <a:spcPts val="0"/>
              </a:spcAft>
              <a:buFontTx/>
              <a:buNone/>
              <a:defRPr sz="900" b="0">
                <a:solidFill>
                  <a:schemeClr val="tx1"/>
                </a:solidFill>
                <a:latin typeface="Arial" pitchFamily="34" charset="0"/>
                <a:cs typeface="Arial" pitchFamily="34" charset="0"/>
              </a:defRPr>
            </a:lvl2pPr>
            <a:lvl3pPr marL="144000" indent="-144000">
              <a:spcBef>
                <a:spcPts val="400"/>
              </a:spcBef>
              <a:spcAft>
                <a:spcPts val="0"/>
              </a:spcAft>
              <a:buClr>
                <a:schemeClr val="tx1">
                  <a:lumMod val="65000"/>
                  <a:lumOff val="35000"/>
                </a:schemeClr>
              </a:buClr>
              <a:buFont typeface="Courier New" pitchFamily="49" charset="0"/>
              <a:buChar char="o"/>
              <a:defRPr sz="900">
                <a:solidFill>
                  <a:schemeClr val="tx1">
                    <a:lumMod val="65000"/>
                    <a:lumOff val="35000"/>
                  </a:schemeClr>
                </a:solidFill>
                <a:latin typeface="Arial" pitchFamily="34" charset="0"/>
                <a:cs typeface="Arial" pitchFamily="34" charset="0"/>
              </a:defRPr>
            </a:lvl3pPr>
            <a:lvl4pPr marL="144000" indent="-144000">
              <a:spcBef>
                <a:spcPts val="400"/>
              </a:spcBef>
              <a:spcAft>
                <a:spcPts val="0"/>
              </a:spcAft>
              <a:buClrTx/>
              <a:buFont typeface="Courier New" pitchFamily="49" charset="0"/>
              <a:buChar char="o"/>
              <a:defRPr sz="900">
                <a:solidFill>
                  <a:schemeClr val="tx1">
                    <a:lumMod val="50000"/>
                    <a:lumOff val="50000"/>
                  </a:schemeClr>
                </a:solidFill>
                <a:latin typeface="Arial" pitchFamily="34" charset="0"/>
                <a:cs typeface="Arial" pitchFamily="34" charset="0"/>
              </a:defRPr>
            </a:lvl4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31" name="Espace réservé du texte 30"/>
          <p:cNvSpPr>
            <a:spLocks noGrp="1"/>
          </p:cNvSpPr>
          <p:nvPr>
            <p:ph type="body" sz="quarter" idx="22"/>
          </p:nvPr>
        </p:nvSpPr>
        <p:spPr>
          <a:xfrm>
            <a:off x="709613" y="5087128"/>
            <a:ext cx="3924300" cy="1080000"/>
          </a:xfrm>
        </p:spPr>
        <p:txBody>
          <a:bodyPr/>
          <a:lstStyle>
            <a:lvl1pPr marL="0" indent="0">
              <a:spcAft>
                <a:spcPts val="400"/>
              </a:spcAft>
              <a:buFontTx/>
              <a:buNone/>
              <a:defRPr sz="1400" b="1">
                <a:solidFill>
                  <a:schemeClr val="accent1"/>
                </a:solidFill>
                <a:latin typeface="Arial" pitchFamily="34" charset="0"/>
                <a:cs typeface="Arial" pitchFamily="34" charset="0"/>
              </a:defRPr>
            </a:lvl1pPr>
            <a:lvl2pPr marL="0" indent="0">
              <a:spcBef>
                <a:spcPts val="100"/>
              </a:spcBef>
              <a:spcAft>
                <a:spcPts val="0"/>
              </a:spcAft>
              <a:buFontTx/>
              <a:buNone/>
              <a:defRPr sz="900" b="0">
                <a:solidFill>
                  <a:schemeClr val="tx1"/>
                </a:solidFill>
                <a:latin typeface="Arial" pitchFamily="34" charset="0"/>
                <a:cs typeface="Arial" pitchFamily="34" charset="0"/>
              </a:defRPr>
            </a:lvl2pPr>
            <a:lvl3pPr marL="144000" indent="-144000">
              <a:spcBef>
                <a:spcPts val="400"/>
              </a:spcBef>
              <a:spcAft>
                <a:spcPts val="0"/>
              </a:spcAft>
              <a:buClr>
                <a:schemeClr val="tx1">
                  <a:lumMod val="65000"/>
                  <a:lumOff val="35000"/>
                </a:schemeClr>
              </a:buClr>
              <a:buFont typeface="Courier New" pitchFamily="49" charset="0"/>
              <a:buChar char="o"/>
              <a:defRPr sz="900">
                <a:solidFill>
                  <a:schemeClr val="tx1">
                    <a:lumMod val="65000"/>
                    <a:lumOff val="35000"/>
                  </a:schemeClr>
                </a:solidFill>
                <a:latin typeface="Arial" pitchFamily="34" charset="0"/>
                <a:cs typeface="Arial" pitchFamily="34" charset="0"/>
              </a:defRPr>
            </a:lvl3pPr>
            <a:lvl4pPr marL="144000" indent="-144000">
              <a:spcBef>
                <a:spcPts val="400"/>
              </a:spcBef>
              <a:spcAft>
                <a:spcPts val="0"/>
              </a:spcAft>
              <a:buClrTx/>
              <a:buFont typeface="Courier New" pitchFamily="49" charset="0"/>
              <a:buChar char="o"/>
              <a:defRPr sz="900">
                <a:solidFill>
                  <a:schemeClr val="tx1">
                    <a:lumMod val="50000"/>
                    <a:lumOff val="50000"/>
                  </a:schemeClr>
                </a:solidFill>
                <a:latin typeface="Arial" pitchFamily="34" charset="0"/>
                <a:cs typeface="Arial" pitchFamily="34" charset="0"/>
              </a:defRPr>
            </a:lvl4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20" name="ZoneTexte 19"/>
          <p:cNvSpPr txBox="1"/>
          <p:nvPr/>
        </p:nvSpPr>
        <p:spPr>
          <a:xfrm>
            <a:off x="4950619" y="5585619"/>
            <a:ext cx="1346994" cy="153888"/>
          </a:xfrm>
          <a:prstGeom prst="rect">
            <a:avLst/>
          </a:prstGeom>
          <a:noFill/>
        </p:spPr>
        <p:txBody>
          <a:bodyPr wrap="square" lIns="0" tIns="0" rIns="0" bIns="0" rtlCol="0">
            <a:spAutoFit/>
          </a:bodyPr>
          <a:lstStyle/>
          <a:p>
            <a:r>
              <a:rPr lang="fr-FR" sz="1000" b="1" smtClean="0"/>
              <a:t>Fonctionnel</a:t>
            </a:r>
            <a:endParaRPr lang="fr-FR" sz="1000" b="1"/>
          </a:p>
        </p:txBody>
      </p:sp>
      <p:sp>
        <p:nvSpPr>
          <p:cNvPr id="21" name="ZoneTexte 20"/>
          <p:cNvSpPr txBox="1"/>
          <p:nvPr/>
        </p:nvSpPr>
        <p:spPr>
          <a:xfrm>
            <a:off x="4950619" y="5800725"/>
            <a:ext cx="1346994" cy="153888"/>
          </a:xfrm>
          <a:prstGeom prst="rect">
            <a:avLst/>
          </a:prstGeom>
          <a:noFill/>
        </p:spPr>
        <p:txBody>
          <a:bodyPr wrap="square" lIns="0" tIns="0" rIns="0" bIns="0" rtlCol="0">
            <a:spAutoFit/>
          </a:bodyPr>
          <a:lstStyle/>
          <a:p>
            <a:r>
              <a:rPr lang="fr-FR" sz="1000" b="1" smtClean="0"/>
              <a:t>Technologie</a:t>
            </a:r>
            <a:endParaRPr lang="fr-FR" sz="1000" b="1"/>
          </a:p>
        </p:txBody>
      </p:sp>
      <p:sp>
        <p:nvSpPr>
          <p:cNvPr id="22" name="ZoneTexte 21"/>
          <p:cNvSpPr txBox="1"/>
          <p:nvPr/>
        </p:nvSpPr>
        <p:spPr>
          <a:xfrm>
            <a:off x="4950619" y="6013551"/>
            <a:ext cx="1346994" cy="153888"/>
          </a:xfrm>
          <a:prstGeom prst="rect">
            <a:avLst/>
          </a:prstGeom>
          <a:noFill/>
        </p:spPr>
        <p:txBody>
          <a:bodyPr wrap="square" lIns="0" tIns="0" rIns="0" bIns="0" rtlCol="0">
            <a:spAutoFit/>
          </a:bodyPr>
          <a:lstStyle/>
          <a:p>
            <a:r>
              <a:rPr lang="fr-FR" sz="1000" b="1" smtClean="0"/>
              <a:t>Partenaires</a:t>
            </a:r>
            <a:endParaRPr lang="fr-FR" sz="1000" b="1"/>
          </a:p>
        </p:txBody>
      </p:sp>
      <p:sp>
        <p:nvSpPr>
          <p:cNvPr id="24" name="Espace réservé du texte 23"/>
          <p:cNvSpPr>
            <a:spLocks noGrp="1"/>
          </p:cNvSpPr>
          <p:nvPr>
            <p:ph type="body" sz="quarter" idx="23"/>
          </p:nvPr>
        </p:nvSpPr>
        <p:spPr>
          <a:xfrm>
            <a:off x="6300787" y="5834854"/>
            <a:ext cx="2579687" cy="160337"/>
          </a:xfrm>
        </p:spPr>
        <p:txBody>
          <a:bodyPr/>
          <a:lstStyle>
            <a:lvl1pPr marL="0" indent="0">
              <a:buFontTx/>
              <a:buNone/>
              <a:defRPr sz="1000" b="0">
                <a:latin typeface="+mj-lt"/>
              </a:defRPr>
            </a:lvl1pPr>
          </a:lstStyle>
          <a:p>
            <a:pPr lvl="0"/>
            <a:r>
              <a:rPr lang="fr-FR" smtClean="0"/>
              <a:t>Cliquez pour modifier les styles du texte du masque</a:t>
            </a:r>
          </a:p>
        </p:txBody>
      </p:sp>
      <p:sp>
        <p:nvSpPr>
          <p:cNvPr id="28" name="Espace réservé du texte 27"/>
          <p:cNvSpPr>
            <a:spLocks noGrp="1"/>
          </p:cNvSpPr>
          <p:nvPr>
            <p:ph type="body" sz="quarter" idx="24"/>
          </p:nvPr>
        </p:nvSpPr>
        <p:spPr>
          <a:xfrm>
            <a:off x="6300787" y="6043610"/>
            <a:ext cx="2581275" cy="168275"/>
          </a:xfrm>
        </p:spPr>
        <p:txBody>
          <a:bodyPr/>
          <a:lstStyle>
            <a:lvl1pPr marL="0" indent="0">
              <a:buFontTx/>
              <a:buNone/>
              <a:defRPr sz="1000" b="0">
                <a:latin typeface="+mj-lt"/>
              </a:defRPr>
            </a:lvl1pPr>
          </a:lstStyle>
          <a:p>
            <a:pPr lvl="0"/>
            <a:r>
              <a:rPr lang="fr-FR" dirty="0" smtClean="0"/>
              <a:t>Cliquez pour modifier les styles du texte du masque</a:t>
            </a:r>
          </a:p>
        </p:txBody>
      </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de fin">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0" y="331316"/>
            <a:ext cx="9144000" cy="366713"/>
          </a:xfrm>
          <a:prstGeom prst="rect">
            <a:avLst/>
          </a:prstGeom>
          <a:noFill/>
          <a:ln w="9525">
            <a:noFill/>
            <a:miter lim="800000"/>
            <a:headEnd/>
            <a:tailEnd/>
          </a:ln>
          <a:effectLst/>
        </p:spPr>
        <p:txBody>
          <a:bodyPr>
            <a:spAutoFit/>
          </a:bodyPr>
          <a:lstStyle/>
          <a:p>
            <a:pPr algn="ctr" eaLnBrk="0" hangingPunct="0">
              <a:spcBef>
                <a:spcPct val="50000"/>
              </a:spcBef>
              <a:defRPr/>
            </a:pPr>
            <a:r>
              <a:rPr lang="en-GB" sz="1800" b="1">
                <a:latin typeface="Arial" pitchFamily="34" charset="0"/>
                <a:ea typeface="ヒラギノ角ゴ Pro W3" pitchFamily="1" charset="-128"/>
                <a:cs typeface="Arial" pitchFamily="34" charset="0"/>
              </a:rPr>
              <a:t>MERCI DE VOTRE ATTENTION</a:t>
            </a:r>
          </a:p>
        </p:txBody>
      </p:sp>
      <p:sp>
        <p:nvSpPr>
          <p:cNvPr id="5" name="Rectangle 10"/>
          <p:cNvSpPr/>
          <p:nvPr/>
        </p:nvSpPr>
        <p:spPr bwMode="auto">
          <a:xfrm>
            <a:off x="0" y="285750"/>
            <a:ext cx="638175" cy="381000"/>
          </a:xfrm>
          <a:prstGeom prst="rect">
            <a:avLst/>
          </a:prstGeom>
          <a:solidFill>
            <a:schemeClr val="bg1"/>
          </a:solidFill>
          <a:ln w="9525" cap="flat" cmpd="sng" algn="ctr">
            <a:noFill/>
            <a:prstDash val="solid"/>
            <a:round/>
            <a:headEnd type="none" w="med" len="med"/>
            <a:tailEnd type="none" w="med" len="med"/>
          </a:ln>
          <a:effectLst/>
        </p:spPr>
        <p:txBody>
          <a:bodyPr wrap="none" anchor="ctr"/>
          <a:lstStyle/>
          <a:p>
            <a:pPr algn="ctr" eaLnBrk="0" hangingPunct="0">
              <a:defRPr/>
            </a:pPr>
            <a:endParaRPr lang="fr-FR">
              <a:ea typeface="ヒラギノ角ゴ Pro W3" pitchFamily="1" charset="-128"/>
              <a:cs typeface="+mn-cs"/>
            </a:endParaRPr>
          </a:p>
        </p:txBody>
      </p:sp>
      <p:sp>
        <p:nvSpPr>
          <p:cNvPr id="13" name="Espace réservé du texte 12"/>
          <p:cNvSpPr>
            <a:spLocks noGrp="1"/>
          </p:cNvSpPr>
          <p:nvPr>
            <p:ph type="body" sz="quarter" idx="12"/>
          </p:nvPr>
        </p:nvSpPr>
        <p:spPr>
          <a:xfrm>
            <a:off x="2724150" y="4295775"/>
            <a:ext cx="1541462" cy="800100"/>
          </a:xfrm>
        </p:spPr>
        <p:txBody>
          <a:bodyPr/>
          <a:lstStyle>
            <a:lvl1pPr marL="0" indent="0">
              <a:lnSpc>
                <a:spcPct val="100000"/>
              </a:lnSpc>
              <a:spcBef>
                <a:spcPts val="600"/>
              </a:spcBef>
              <a:spcAft>
                <a:spcPts val="0"/>
              </a:spcAft>
              <a:buNone/>
              <a:defRPr lang="fr-FR" sz="1000" kern="1200" dirty="0" smtClean="0">
                <a:solidFill>
                  <a:schemeClr val="tx1"/>
                </a:solidFill>
                <a:latin typeface="Arial Black" pitchFamily="34" charset="0"/>
                <a:ea typeface="ヒラギノ角ゴ Pro W3" pitchFamily="1" charset="-128"/>
                <a:cs typeface="+mn-cs"/>
              </a:defRPr>
            </a:lvl1pPr>
            <a:lvl2pPr marL="0" indent="0">
              <a:spcBef>
                <a:spcPts val="0"/>
              </a:spcBef>
              <a:spcAft>
                <a:spcPts val="0"/>
              </a:spcAft>
              <a:buNone/>
              <a:defRPr lang="fr-FR" sz="1000" b="0" kern="1200" dirty="0" smtClean="0">
                <a:solidFill>
                  <a:schemeClr val="tx1"/>
                </a:solidFill>
                <a:latin typeface="Arial" charset="0"/>
                <a:ea typeface="ヒラギノ角ゴ Pro W3" pitchFamily="1" charset="-128"/>
                <a:cs typeface="+mn-cs"/>
              </a:defRPr>
            </a:lvl2pPr>
            <a:lvl3pPr marL="133350" indent="-133350">
              <a:spcBef>
                <a:spcPts val="0"/>
              </a:spcBef>
              <a:spcAft>
                <a:spcPts val="0"/>
              </a:spcAft>
              <a:defRPr lang="fr-FR" sz="1000" kern="1200" dirty="0" smtClean="0">
                <a:solidFill>
                  <a:schemeClr val="tx1"/>
                </a:solidFill>
                <a:latin typeface="Arial" charset="0"/>
                <a:ea typeface="ヒラギノ角ゴ Pro W3" pitchFamily="1" charset="-128"/>
                <a:cs typeface="+mn-cs"/>
              </a:defRPr>
            </a:lvl3pPr>
            <a:lvl4pPr marL="266700" indent="-152400">
              <a:spcBef>
                <a:spcPts val="0"/>
              </a:spcBef>
              <a:spcAft>
                <a:spcPts val="0"/>
              </a:spcAft>
              <a:defRPr lang="fr-FR" sz="1000" kern="1200" dirty="0" smtClean="0">
                <a:solidFill>
                  <a:schemeClr val="tx1"/>
                </a:solidFill>
                <a:latin typeface="Arial" charset="0"/>
                <a:ea typeface="ヒラギノ角ゴ Pro W3" pitchFamily="1" charset="-128"/>
                <a:cs typeface="+mn-cs"/>
              </a:defRPr>
            </a:lvl4pPr>
            <a:lvl5pPr>
              <a:spcBef>
                <a:spcPts val="0"/>
              </a:spcBef>
              <a:spcAft>
                <a:spcPts val="0"/>
              </a:spcAft>
              <a:defRPr lang="fr-FR" sz="1000" kern="1200" dirty="0">
                <a:solidFill>
                  <a:schemeClr val="tx1"/>
                </a:solidFill>
                <a:latin typeface="Arial" charset="0"/>
                <a:ea typeface="ヒラギノ角ゴ Pro W3" pitchFamily="1" charset="-128"/>
                <a:cs typeface="+mn-cs"/>
              </a:defRPr>
            </a:lvl5pPr>
          </a:lstStyle>
          <a:p>
            <a:pPr lvl="0"/>
            <a:r>
              <a:rPr lang="fr-FR" smtClean="0"/>
              <a:t>Cliquez pour modifier les styles du texte du masque</a:t>
            </a:r>
          </a:p>
          <a:p>
            <a:pPr lvl="1"/>
            <a:r>
              <a:rPr lang="fr-FR" smtClean="0"/>
              <a:t>Deuxième niveau</a:t>
            </a:r>
          </a:p>
          <a:p>
            <a:pPr lvl="2"/>
            <a:r>
              <a:rPr lang="fr-FR" smtClean="0"/>
              <a:t>Troisième niveau</a:t>
            </a:r>
          </a:p>
        </p:txBody>
      </p:sp>
      <p:sp>
        <p:nvSpPr>
          <p:cNvPr id="8"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lang="fr-FR" smtClean="0"/>
              <a:t>GROUPE BAYARD – Projet Mikado</a:t>
            </a:r>
            <a:endParaRPr lang="fr-FR"/>
          </a:p>
        </p:txBody>
      </p:sp>
      <p:sp>
        <p:nvSpPr>
          <p:cNvPr id="9"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t>Page </a:t>
            </a:r>
            <a:fld id="{8BE978C9-4FDF-4B0A-86DE-559912220C9D}" type="slidenum">
              <a:rPr lang="fr-FR" smtClean="0"/>
              <a:pPr algn="l"/>
              <a:t>‹N°›</a:t>
            </a:fld>
            <a:endParaRPr lang="fr-FR"/>
          </a:p>
        </p:txBody>
      </p:sp>
      <p:sp>
        <p:nvSpPr>
          <p:cNvPr id="12" name="Line 7"/>
          <p:cNvSpPr>
            <a:spLocks noChangeShapeType="1"/>
          </p:cNvSpPr>
          <p:nvPr/>
        </p:nvSpPr>
        <p:spPr bwMode="auto">
          <a:xfrm>
            <a:off x="4572000" y="4289426"/>
            <a:ext cx="0" cy="641350"/>
          </a:xfrm>
          <a:prstGeom prst="line">
            <a:avLst/>
          </a:prstGeom>
          <a:noFill/>
          <a:ln w="3175">
            <a:solidFill>
              <a:schemeClr val="tx1"/>
            </a:solidFill>
            <a:round/>
            <a:headEnd/>
            <a:tailEnd/>
          </a:ln>
        </p:spPr>
        <p:txBody>
          <a:bodyPr wrap="none" anchor="ctr"/>
          <a:lstStyle/>
          <a:p>
            <a:endParaRPr lang="fr-FR"/>
          </a:p>
        </p:txBody>
      </p:sp>
      <p:sp>
        <p:nvSpPr>
          <p:cNvPr id="14" name="Espace réservé du texte 12"/>
          <p:cNvSpPr>
            <a:spLocks noGrp="1"/>
          </p:cNvSpPr>
          <p:nvPr>
            <p:ph type="body" sz="quarter" idx="13"/>
          </p:nvPr>
        </p:nvSpPr>
        <p:spPr>
          <a:xfrm>
            <a:off x="4964494" y="4295775"/>
            <a:ext cx="1541462" cy="800100"/>
          </a:xfrm>
        </p:spPr>
        <p:txBody>
          <a:bodyPr/>
          <a:lstStyle>
            <a:lvl1pPr marL="0" indent="0">
              <a:lnSpc>
                <a:spcPct val="100000"/>
              </a:lnSpc>
              <a:spcBef>
                <a:spcPts val="600"/>
              </a:spcBef>
              <a:spcAft>
                <a:spcPts val="0"/>
              </a:spcAft>
              <a:buNone/>
              <a:defRPr lang="fr-FR" sz="1000" kern="1200" dirty="0" smtClean="0">
                <a:solidFill>
                  <a:schemeClr val="tx1"/>
                </a:solidFill>
                <a:latin typeface="Arial Black" pitchFamily="34" charset="0"/>
                <a:ea typeface="ヒラギノ角ゴ Pro W3" pitchFamily="1" charset="-128"/>
                <a:cs typeface="+mn-cs"/>
              </a:defRPr>
            </a:lvl1pPr>
            <a:lvl2pPr marL="0" indent="0">
              <a:spcBef>
                <a:spcPts val="0"/>
              </a:spcBef>
              <a:spcAft>
                <a:spcPts val="0"/>
              </a:spcAft>
              <a:buNone/>
              <a:defRPr lang="fr-FR" sz="1000" b="0" kern="1200" dirty="0" smtClean="0">
                <a:solidFill>
                  <a:schemeClr val="tx1"/>
                </a:solidFill>
                <a:latin typeface="Arial" charset="0"/>
                <a:ea typeface="ヒラギノ角ゴ Pro W3" pitchFamily="1" charset="-128"/>
                <a:cs typeface="+mn-cs"/>
              </a:defRPr>
            </a:lvl2pPr>
            <a:lvl3pPr marL="133350" indent="-133350">
              <a:spcBef>
                <a:spcPts val="0"/>
              </a:spcBef>
              <a:spcAft>
                <a:spcPts val="0"/>
              </a:spcAft>
              <a:defRPr lang="fr-FR" sz="1000" kern="1200" dirty="0" smtClean="0">
                <a:solidFill>
                  <a:schemeClr val="tx1"/>
                </a:solidFill>
                <a:latin typeface="Arial" charset="0"/>
                <a:ea typeface="ヒラギノ角ゴ Pro W3" pitchFamily="1" charset="-128"/>
                <a:cs typeface="+mn-cs"/>
              </a:defRPr>
            </a:lvl3pPr>
            <a:lvl4pPr marL="266700" indent="-152400">
              <a:spcBef>
                <a:spcPts val="0"/>
              </a:spcBef>
              <a:spcAft>
                <a:spcPts val="0"/>
              </a:spcAft>
              <a:defRPr lang="fr-FR" sz="1000" kern="1200" dirty="0" smtClean="0">
                <a:solidFill>
                  <a:schemeClr val="tx1"/>
                </a:solidFill>
                <a:latin typeface="Arial" charset="0"/>
                <a:ea typeface="ヒラギノ角ゴ Pro W3" pitchFamily="1" charset="-128"/>
                <a:cs typeface="+mn-cs"/>
              </a:defRPr>
            </a:lvl4pPr>
            <a:lvl5pPr>
              <a:spcBef>
                <a:spcPts val="0"/>
              </a:spcBef>
              <a:spcAft>
                <a:spcPts val="0"/>
              </a:spcAft>
              <a:defRPr lang="fr-FR" sz="1000" kern="1200" dirty="0">
                <a:solidFill>
                  <a:schemeClr val="tx1"/>
                </a:solidFill>
                <a:latin typeface="Arial" charset="0"/>
                <a:ea typeface="ヒラギノ角ゴ Pro W3" pitchFamily="1" charset="-128"/>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15" name="Rectangle 10"/>
          <p:cNvSpPr/>
          <p:nvPr userDrawn="1"/>
        </p:nvSpPr>
        <p:spPr bwMode="auto">
          <a:xfrm>
            <a:off x="0" y="285750"/>
            <a:ext cx="638175" cy="381000"/>
          </a:xfrm>
          <a:prstGeom prst="rect">
            <a:avLst/>
          </a:prstGeom>
          <a:solidFill>
            <a:schemeClr val="bg1"/>
          </a:solidFill>
          <a:ln w="9525" cap="flat" cmpd="sng" algn="ctr">
            <a:noFill/>
            <a:prstDash val="solid"/>
            <a:round/>
            <a:headEnd type="none" w="med" len="med"/>
            <a:tailEnd type="none" w="med" len="med"/>
          </a:ln>
          <a:effectLst/>
        </p:spPr>
        <p:txBody>
          <a:bodyPr wrap="none" anchor="ctr"/>
          <a:lstStyle/>
          <a:p>
            <a:pPr algn="ctr" eaLnBrk="0" hangingPunct="0">
              <a:defRPr/>
            </a:pPr>
            <a:endParaRPr lang="fr-FR">
              <a:ea typeface="ヒラギノ角ゴ Pro W3" pitchFamily="1" charset="-128"/>
              <a:cs typeface="+mn-cs"/>
            </a:endParaRPr>
          </a:p>
        </p:txBody>
      </p:sp>
      <p:sp>
        <p:nvSpPr>
          <p:cNvPr id="11" name="Text Box 6"/>
          <p:cNvSpPr txBox="1">
            <a:spLocks noChangeArrowheads="1"/>
          </p:cNvSpPr>
          <p:nvPr userDrawn="1"/>
        </p:nvSpPr>
        <p:spPr bwMode="auto">
          <a:xfrm>
            <a:off x="2590800" y="5337175"/>
            <a:ext cx="4114800" cy="553998"/>
          </a:xfrm>
          <a:prstGeom prst="rect">
            <a:avLst/>
          </a:prstGeom>
          <a:noFill/>
          <a:ln w="9525">
            <a:noFill/>
            <a:miter lim="800000"/>
            <a:headEnd/>
            <a:tailEnd/>
          </a:ln>
        </p:spPr>
        <p:txBody>
          <a:bodyPr wrap="square">
            <a:spAutoFit/>
          </a:bodyPr>
          <a:lstStyle/>
          <a:p>
            <a:pPr algn="ctr" eaLnBrk="0" hangingPunct="0">
              <a:spcBef>
                <a:spcPct val="50000"/>
              </a:spcBef>
            </a:pPr>
            <a:r>
              <a:rPr lang="en-GB" sz="1000" b="1" err="1" smtClean="0"/>
              <a:t>Siège</a:t>
            </a:r>
            <a:r>
              <a:rPr lang="en-GB" sz="1000" smtClean="0"/>
              <a:t> : 91-95</a:t>
            </a:r>
            <a:r>
              <a:rPr lang="en-GB" sz="1000"/>
              <a:t>, rue Carnot </a:t>
            </a:r>
            <a:r>
              <a:rPr lang="en-GB" sz="1000" smtClean="0"/>
              <a:t>- 92300 Levallois-Perret – France</a:t>
            </a:r>
            <a:br>
              <a:rPr lang="en-GB" sz="1000" smtClean="0"/>
            </a:br>
            <a:r>
              <a:rPr lang="en-GB" sz="1000" smtClean="0"/>
              <a:t>Tel : +33 (0)1 74 18 74 18</a:t>
            </a:r>
            <a:br>
              <a:rPr lang="en-GB" sz="1000" smtClean="0"/>
            </a:br>
            <a:r>
              <a:rPr lang="en-GB" sz="1000" smtClean="0"/>
              <a:t>www.micropole.com</a:t>
            </a:r>
          </a:p>
        </p:txBody>
      </p:sp>
      <p:pic>
        <p:nvPicPr>
          <p:cNvPr id="16" name="Image 15" descr="Micropole-Montgolfière_Optim.jpg"/>
          <p:cNvPicPr>
            <a:picLocks noChangeAspect="1"/>
          </p:cNvPicPr>
          <p:nvPr userDrawn="1"/>
        </p:nvPicPr>
        <p:blipFill rotWithShape="1">
          <a:blip r:embed="rId2" cstate="print"/>
          <a:srcRect b="22150"/>
          <a:stretch/>
        </p:blipFill>
        <p:spPr>
          <a:xfrm>
            <a:off x="-8230" y="835200"/>
            <a:ext cx="9152229" cy="2913888"/>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de fin NB">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0" y="331316"/>
            <a:ext cx="9144000" cy="366713"/>
          </a:xfrm>
          <a:prstGeom prst="rect">
            <a:avLst/>
          </a:prstGeom>
          <a:noFill/>
          <a:ln w="9525">
            <a:noFill/>
            <a:miter lim="800000"/>
            <a:headEnd/>
            <a:tailEnd/>
          </a:ln>
          <a:effectLst/>
        </p:spPr>
        <p:txBody>
          <a:bodyPr>
            <a:spAutoFit/>
          </a:bodyPr>
          <a:lstStyle/>
          <a:p>
            <a:pPr algn="ctr" eaLnBrk="0" hangingPunct="0">
              <a:spcBef>
                <a:spcPct val="50000"/>
              </a:spcBef>
              <a:defRPr/>
            </a:pPr>
            <a:r>
              <a:rPr lang="en-GB" sz="1800" b="1">
                <a:latin typeface="Arial" pitchFamily="34" charset="0"/>
                <a:ea typeface="ヒラギノ角ゴ Pro W3" pitchFamily="1" charset="-128"/>
                <a:cs typeface="Arial" pitchFamily="34" charset="0"/>
              </a:rPr>
              <a:t>MERCI DE VOTRE ATTENTION</a:t>
            </a:r>
          </a:p>
        </p:txBody>
      </p:sp>
      <p:sp>
        <p:nvSpPr>
          <p:cNvPr id="5" name="Rectangle 10"/>
          <p:cNvSpPr/>
          <p:nvPr/>
        </p:nvSpPr>
        <p:spPr bwMode="auto">
          <a:xfrm>
            <a:off x="0" y="285750"/>
            <a:ext cx="638175" cy="381000"/>
          </a:xfrm>
          <a:prstGeom prst="rect">
            <a:avLst/>
          </a:prstGeom>
          <a:solidFill>
            <a:schemeClr val="bg1"/>
          </a:solidFill>
          <a:ln w="9525" cap="flat" cmpd="sng" algn="ctr">
            <a:noFill/>
            <a:prstDash val="solid"/>
            <a:round/>
            <a:headEnd type="none" w="med" len="med"/>
            <a:tailEnd type="none" w="med" len="med"/>
          </a:ln>
          <a:effectLst/>
        </p:spPr>
        <p:txBody>
          <a:bodyPr wrap="none" anchor="ctr"/>
          <a:lstStyle/>
          <a:p>
            <a:pPr algn="ctr" eaLnBrk="0" hangingPunct="0">
              <a:defRPr/>
            </a:pPr>
            <a:endParaRPr lang="fr-FR">
              <a:ea typeface="ヒラギノ角ゴ Pro W3" pitchFamily="1" charset="-128"/>
              <a:cs typeface="+mn-cs"/>
            </a:endParaRPr>
          </a:p>
        </p:txBody>
      </p:sp>
      <p:sp>
        <p:nvSpPr>
          <p:cNvPr id="13" name="Espace réservé du texte 12"/>
          <p:cNvSpPr>
            <a:spLocks noGrp="1"/>
          </p:cNvSpPr>
          <p:nvPr>
            <p:ph type="body" sz="quarter" idx="12"/>
          </p:nvPr>
        </p:nvSpPr>
        <p:spPr>
          <a:xfrm>
            <a:off x="2724150" y="4295775"/>
            <a:ext cx="1541462" cy="800100"/>
          </a:xfrm>
        </p:spPr>
        <p:txBody>
          <a:bodyPr/>
          <a:lstStyle>
            <a:lvl1pPr marL="0" indent="0">
              <a:lnSpc>
                <a:spcPct val="100000"/>
              </a:lnSpc>
              <a:spcBef>
                <a:spcPts val="600"/>
              </a:spcBef>
              <a:spcAft>
                <a:spcPts val="0"/>
              </a:spcAft>
              <a:buNone/>
              <a:defRPr lang="fr-FR" sz="1000" kern="1200" dirty="0" smtClean="0">
                <a:solidFill>
                  <a:schemeClr val="tx1"/>
                </a:solidFill>
                <a:latin typeface="Arial Black" pitchFamily="34" charset="0"/>
                <a:ea typeface="ヒラギノ角ゴ Pro W3" pitchFamily="1" charset="-128"/>
                <a:cs typeface="+mn-cs"/>
              </a:defRPr>
            </a:lvl1pPr>
            <a:lvl2pPr marL="0" indent="0">
              <a:spcBef>
                <a:spcPts val="0"/>
              </a:spcBef>
              <a:spcAft>
                <a:spcPts val="0"/>
              </a:spcAft>
              <a:buNone/>
              <a:defRPr lang="fr-FR" sz="1000" b="0" kern="1200" dirty="0" smtClean="0">
                <a:solidFill>
                  <a:schemeClr val="tx1"/>
                </a:solidFill>
                <a:latin typeface="Arial" charset="0"/>
                <a:ea typeface="ヒラギノ角ゴ Pro W3" pitchFamily="1" charset="-128"/>
                <a:cs typeface="+mn-cs"/>
              </a:defRPr>
            </a:lvl2pPr>
            <a:lvl3pPr marL="133350" indent="-133350">
              <a:spcBef>
                <a:spcPts val="0"/>
              </a:spcBef>
              <a:spcAft>
                <a:spcPts val="0"/>
              </a:spcAft>
              <a:defRPr lang="fr-FR" sz="1000" kern="1200" dirty="0" smtClean="0">
                <a:solidFill>
                  <a:schemeClr val="tx1"/>
                </a:solidFill>
                <a:latin typeface="Arial" charset="0"/>
                <a:ea typeface="ヒラギノ角ゴ Pro W3" pitchFamily="1" charset="-128"/>
                <a:cs typeface="+mn-cs"/>
              </a:defRPr>
            </a:lvl3pPr>
            <a:lvl4pPr marL="266700" indent="-152400">
              <a:spcBef>
                <a:spcPts val="0"/>
              </a:spcBef>
              <a:spcAft>
                <a:spcPts val="0"/>
              </a:spcAft>
              <a:defRPr lang="fr-FR" sz="1000" kern="1200" dirty="0" smtClean="0">
                <a:solidFill>
                  <a:schemeClr val="tx1"/>
                </a:solidFill>
                <a:latin typeface="Arial" charset="0"/>
                <a:ea typeface="ヒラギノ角ゴ Pro W3" pitchFamily="1" charset="-128"/>
                <a:cs typeface="+mn-cs"/>
              </a:defRPr>
            </a:lvl4pPr>
            <a:lvl5pPr>
              <a:spcBef>
                <a:spcPts val="0"/>
              </a:spcBef>
              <a:spcAft>
                <a:spcPts val="0"/>
              </a:spcAft>
              <a:defRPr lang="fr-FR" sz="1000" kern="1200" dirty="0">
                <a:solidFill>
                  <a:schemeClr val="tx1"/>
                </a:solidFill>
                <a:latin typeface="Arial" charset="0"/>
                <a:ea typeface="ヒラギノ角ゴ Pro W3" pitchFamily="1" charset="-128"/>
                <a:cs typeface="+mn-cs"/>
              </a:defRPr>
            </a:lvl5pPr>
          </a:lstStyle>
          <a:p>
            <a:pPr lvl="0"/>
            <a:r>
              <a:rPr lang="fr-FR" smtClean="0"/>
              <a:t>Cliquez pour modifier les styles du texte du masque</a:t>
            </a:r>
          </a:p>
          <a:p>
            <a:pPr lvl="1"/>
            <a:r>
              <a:rPr lang="fr-FR" smtClean="0"/>
              <a:t>Deuxième niveau</a:t>
            </a:r>
          </a:p>
          <a:p>
            <a:pPr lvl="2"/>
            <a:r>
              <a:rPr lang="fr-FR" smtClean="0"/>
              <a:t>Troisième niveau</a:t>
            </a:r>
          </a:p>
        </p:txBody>
      </p:sp>
      <p:sp>
        <p:nvSpPr>
          <p:cNvPr id="8"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lang="fr-FR" smtClean="0"/>
              <a:t>GROUPE BAYARD – Projet Mikado</a:t>
            </a:r>
            <a:endParaRPr lang="fr-FR"/>
          </a:p>
        </p:txBody>
      </p:sp>
      <p:sp>
        <p:nvSpPr>
          <p:cNvPr id="9"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t>Page </a:t>
            </a:r>
            <a:fld id="{8BE978C9-4FDF-4B0A-86DE-559912220C9D}" type="slidenum">
              <a:rPr lang="fr-FR" smtClean="0"/>
              <a:pPr algn="l"/>
              <a:t>‹N°›</a:t>
            </a:fld>
            <a:endParaRPr lang="fr-FR"/>
          </a:p>
        </p:txBody>
      </p:sp>
      <p:sp>
        <p:nvSpPr>
          <p:cNvPr id="12" name="Line 7"/>
          <p:cNvSpPr>
            <a:spLocks noChangeShapeType="1"/>
          </p:cNvSpPr>
          <p:nvPr/>
        </p:nvSpPr>
        <p:spPr bwMode="auto">
          <a:xfrm>
            <a:off x="4572000" y="4289426"/>
            <a:ext cx="0" cy="641350"/>
          </a:xfrm>
          <a:prstGeom prst="line">
            <a:avLst/>
          </a:prstGeom>
          <a:noFill/>
          <a:ln w="3175">
            <a:solidFill>
              <a:schemeClr val="tx1"/>
            </a:solidFill>
            <a:round/>
            <a:headEnd/>
            <a:tailEnd/>
          </a:ln>
        </p:spPr>
        <p:txBody>
          <a:bodyPr wrap="none" anchor="ctr"/>
          <a:lstStyle/>
          <a:p>
            <a:endParaRPr lang="fr-FR"/>
          </a:p>
        </p:txBody>
      </p:sp>
      <p:sp>
        <p:nvSpPr>
          <p:cNvPr id="16" name="Rectangle 10"/>
          <p:cNvSpPr/>
          <p:nvPr userDrawn="1"/>
        </p:nvSpPr>
        <p:spPr bwMode="auto">
          <a:xfrm>
            <a:off x="0" y="285750"/>
            <a:ext cx="638175" cy="381000"/>
          </a:xfrm>
          <a:prstGeom prst="rect">
            <a:avLst/>
          </a:prstGeom>
          <a:solidFill>
            <a:schemeClr val="bg1"/>
          </a:solidFill>
          <a:ln w="9525" cap="flat" cmpd="sng" algn="ctr">
            <a:noFill/>
            <a:prstDash val="solid"/>
            <a:round/>
            <a:headEnd type="none" w="med" len="med"/>
            <a:tailEnd type="none" w="med" len="med"/>
          </a:ln>
          <a:effectLst/>
        </p:spPr>
        <p:txBody>
          <a:bodyPr wrap="none" anchor="ctr"/>
          <a:lstStyle/>
          <a:p>
            <a:pPr algn="ctr" eaLnBrk="0" hangingPunct="0">
              <a:defRPr/>
            </a:pPr>
            <a:endParaRPr lang="fr-FR">
              <a:ea typeface="ヒラギノ角ゴ Pro W3" pitchFamily="1" charset="-128"/>
              <a:cs typeface="+mn-cs"/>
            </a:endParaRPr>
          </a:p>
        </p:txBody>
      </p:sp>
      <p:sp>
        <p:nvSpPr>
          <p:cNvPr id="15" name="Text Box 6"/>
          <p:cNvSpPr txBox="1">
            <a:spLocks noChangeArrowheads="1"/>
          </p:cNvSpPr>
          <p:nvPr userDrawn="1"/>
        </p:nvSpPr>
        <p:spPr bwMode="auto">
          <a:xfrm>
            <a:off x="2775616" y="5337175"/>
            <a:ext cx="3600247" cy="553998"/>
          </a:xfrm>
          <a:prstGeom prst="rect">
            <a:avLst/>
          </a:prstGeom>
          <a:noFill/>
          <a:ln w="9525">
            <a:noFill/>
            <a:miter lim="800000"/>
            <a:headEnd/>
            <a:tailEnd/>
          </a:ln>
        </p:spPr>
        <p:txBody>
          <a:bodyPr wrap="square">
            <a:spAutoFit/>
          </a:bodyPr>
          <a:lstStyle/>
          <a:p>
            <a:pPr algn="ctr" eaLnBrk="0" hangingPunct="0">
              <a:spcBef>
                <a:spcPct val="50000"/>
              </a:spcBef>
            </a:pPr>
            <a:r>
              <a:rPr lang="en-GB" sz="1000" b="1" err="1" smtClean="0"/>
              <a:t>Siège</a:t>
            </a:r>
            <a:r>
              <a:rPr lang="en-GB" sz="1000" smtClean="0"/>
              <a:t> : 91-95</a:t>
            </a:r>
            <a:r>
              <a:rPr lang="en-GB" sz="1000"/>
              <a:t>, rue Carnot </a:t>
            </a:r>
            <a:r>
              <a:rPr lang="en-GB" sz="1000" smtClean="0"/>
              <a:t>- 92300 Levallois-Perret – France</a:t>
            </a:r>
            <a:br>
              <a:rPr lang="en-GB" sz="1000" smtClean="0"/>
            </a:br>
            <a:r>
              <a:rPr lang="en-GB" sz="1000" smtClean="0"/>
              <a:t>Tel : +33 (0)1 74 18 74 18</a:t>
            </a:r>
            <a:br>
              <a:rPr lang="en-GB" sz="1000" smtClean="0"/>
            </a:br>
            <a:r>
              <a:rPr lang="en-GB" sz="1000" smtClean="0"/>
              <a:t>www.micropole.com</a:t>
            </a:r>
          </a:p>
        </p:txBody>
      </p:sp>
      <p:sp>
        <p:nvSpPr>
          <p:cNvPr id="17" name="Espace réservé du texte 12"/>
          <p:cNvSpPr>
            <a:spLocks noGrp="1"/>
          </p:cNvSpPr>
          <p:nvPr>
            <p:ph type="body" sz="quarter" idx="13"/>
          </p:nvPr>
        </p:nvSpPr>
        <p:spPr>
          <a:xfrm>
            <a:off x="4964494" y="4295775"/>
            <a:ext cx="1541462" cy="800100"/>
          </a:xfrm>
        </p:spPr>
        <p:txBody>
          <a:bodyPr/>
          <a:lstStyle>
            <a:lvl1pPr marL="0" indent="0">
              <a:lnSpc>
                <a:spcPct val="100000"/>
              </a:lnSpc>
              <a:spcBef>
                <a:spcPts val="600"/>
              </a:spcBef>
              <a:spcAft>
                <a:spcPts val="0"/>
              </a:spcAft>
              <a:buNone/>
              <a:defRPr lang="fr-FR" sz="1000" kern="1200" dirty="0" smtClean="0">
                <a:solidFill>
                  <a:schemeClr val="tx1"/>
                </a:solidFill>
                <a:latin typeface="Arial Black" pitchFamily="34" charset="0"/>
                <a:ea typeface="ヒラギノ角ゴ Pro W3" pitchFamily="1" charset="-128"/>
                <a:cs typeface="+mn-cs"/>
              </a:defRPr>
            </a:lvl1pPr>
            <a:lvl2pPr marL="0" indent="0">
              <a:spcBef>
                <a:spcPts val="0"/>
              </a:spcBef>
              <a:spcAft>
                <a:spcPts val="0"/>
              </a:spcAft>
              <a:buNone/>
              <a:defRPr lang="fr-FR" sz="1000" b="0" kern="1200" dirty="0" smtClean="0">
                <a:solidFill>
                  <a:schemeClr val="tx1"/>
                </a:solidFill>
                <a:latin typeface="Arial" charset="0"/>
                <a:ea typeface="ヒラギノ角ゴ Pro W3" pitchFamily="1" charset="-128"/>
                <a:cs typeface="+mn-cs"/>
              </a:defRPr>
            </a:lvl2pPr>
            <a:lvl3pPr marL="133350" indent="-133350">
              <a:spcBef>
                <a:spcPts val="0"/>
              </a:spcBef>
              <a:spcAft>
                <a:spcPts val="0"/>
              </a:spcAft>
              <a:defRPr lang="fr-FR" sz="1000" kern="1200" dirty="0" smtClean="0">
                <a:solidFill>
                  <a:schemeClr val="tx1"/>
                </a:solidFill>
                <a:latin typeface="Arial" charset="0"/>
                <a:ea typeface="ヒラギノ角ゴ Pro W3" pitchFamily="1" charset="-128"/>
                <a:cs typeface="+mn-cs"/>
              </a:defRPr>
            </a:lvl3pPr>
            <a:lvl4pPr marL="266700" indent="-152400">
              <a:spcBef>
                <a:spcPts val="0"/>
              </a:spcBef>
              <a:spcAft>
                <a:spcPts val="0"/>
              </a:spcAft>
              <a:defRPr lang="fr-FR" sz="1000" kern="1200" dirty="0" smtClean="0">
                <a:solidFill>
                  <a:schemeClr val="tx1"/>
                </a:solidFill>
                <a:latin typeface="Arial" charset="0"/>
                <a:ea typeface="ヒラギノ角ゴ Pro W3" pitchFamily="1" charset="-128"/>
                <a:cs typeface="+mn-cs"/>
              </a:defRPr>
            </a:lvl4pPr>
            <a:lvl5pPr>
              <a:spcBef>
                <a:spcPts val="0"/>
              </a:spcBef>
              <a:spcAft>
                <a:spcPts val="0"/>
              </a:spcAft>
              <a:defRPr lang="fr-FR" sz="1000" kern="1200" dirty="0">
                <a:solidFill>
                  <a:schemeClr val="tx1"/>
                </a:solidFill>
                <a:latin typeface="Arial" charset="0"/>
                <a:ea typeface="ヒラギノ角ゴ Pro W3" pitchFamily="1" charset="-128"/>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pic>
        <p:nvPicPr>
          <p:cNvPr id="14" name="Image 13" descr="Micropole-Montgolfière_NB.bmp"/>
          <p:cNvPicPr>
            <a:picLocks noChangeAspect="1"/>
          </p:cNvPicPr>
          <p:nvPr userDrawn="1"/>
        </p:nvPicPr>
        <p:blipFill rotWithShape="1">
          <a:blip r:embed="rId2" cstate="print"/>
          <a:srcRect b="22150"/>
          <a:stretch/>
        </p:blipFill>
        <p:spPr>
          <a:xfrm>
            <a:off x="0" y="835200"/>
            <a:ext cx="9144000" cy="2913888"/>
          </a:xfrm>
          <a:prstGeom prst="rect">
            <a:avLst/>
          </a:prstGeom>
        </p:spPr>
      </p:pic>
      <p:sp>
        <p:nvSpPr>
          <p:cNvPr id="18" name="Rectangle 17"/>
          <p:cNvSpPr/>
          <p:nvPr userDrawn="1"/>
        </p:nvSpPr>
        <p:spPr bwMode="auto">
          <a:xfrm>
            <a:off x="3176697" y="2234531"/>
            <a:ext cx="1064227" cy="950105"/>
          </a:xfrm>
          <a:prstGeom prst="rect">
            <a:avLst/>
          </a:prstGeom>
          <a:noFill/>
          <a:ln w="57150" cap="sq"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Tree>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re et contenu 2">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lvl1pPr>
              <a:lnSpc>
                <a:spcPts val="3200"/>
              </a:lnSpc>
              <a:defRPr sz="3200" b="1" i="0" cap="all" baseline="0">
                <a:latin typeface="+mn-lt"/>
              </a:defRPr>
            </a:lvl1pPr>
            <a:lvl2pPr marL="266400" indent="-266400">
              <a:defRPr cap="none" baseline="0"/>
            </a:lvl2pPr>
            <a:lvl4pPr>
              <a:defRPr/>
            </a:lvl4pPr>
            <a:lvl5pPr>
              <a:defRPr/>
            </a:lvl5pPr>
            <a:lvl6pPr>
              <a:defRPr/>
            </a:lvl6pPr>
            <a:lvl7pPr marL="0" indent="0">
              <a:spcBef>
                <a:spcPts val="600"/>
              </a:spcBef>
              <a:buFontTx/>
              <a:buNone/>
              <a:defRPr b="1" i="0" cap="all" baseline="0"/>
            </a:lvl7pPr>
            <a:lvl8pPr>
              <a:defRPr/>
            </a:lvl8pPr>
            <a:lvl9pPr>
              <a:defRPr/>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10" name="Titre 9"/>
          <p:cNvSpPr>
            <a:spLocks noGrp="1"/>
          </p:cNvSpPr>
          <p:nvPr>
            <p:ph type="title"/>
          </p:nvPr>
        </p:nvSpPr>
        <p:spPr/>
        <p:txBody>
          <a:bodyPr/>
          <a:lstStyle/>
          <a:p>
            <a:r>
              <a:rPr lang="fr-FR" smtClean="0"/>
              <a:t>Modifiez le style du titre</a:t>
            </a:r>
            <a:endParaRPr lang="fr-CH"/>
          </a:p>
        </p:txBody>
      </p:sp>
      <p:sp>
        <p:nvSpPr>
          <p:cNvPr id="6" name="Espace réservé de la date 5"/>
          <p:cNvSpPr>
            <a:spLocks noGrp="1"/>
          </p:cNvSpPr>
          <p:nvPr>
            <p:ph type="dt" sz="half" idx="10"/>
          </p:nvPr>
        </p:nvSpPr>
        <p:spPr>
          <a:xfrm>
            <a:off x="1558800" y="6516000"/>
            <a:ext cx="684000" cy="180000"/>
          </a:xfrm>
          <a:prstGeom prst="rect">
            <a:avLst/>
          </a:prstGeom>
        </p:spPr>
        <p:txBody>
          <a:bodyPr/>
          <a:lstStyle/>
          <a:p>
            <a:r>
              <a:rPr lang="fr-FR" smtClean="0"/>
              <a:t>08.03.2012</a:t>
            </a:r>
            <a:endParaRPr lang="fr-CH"/>
          </a:p>
        </p:txBody>
      </p:sp>
      <p:sp>
        <p:nvSpPr>
          <p:cNvPr id="11" name="Espace réservé du pied de page 10"/>
          <p:cNvSpPr>
            <a:spLocks noGrp="1"/>
          </p:cNvSpPr>
          <p:nvPr>
            <p:ph type="ftr" sz="quarter" idx="11"/>
          </p:nvPr>
        </p:nvSpPr>
        <p:spPr/>
        <p:txBody>
          <a:bodyPr/>
          <a:lstStyle/>
          <a:p>
            <a:r>
              <a:rPr lang="it-IT" smtClean="0"/>
              <a:t>Chopard/ e-commerce usa /offre n° 1</a:t>
            </a:r>
            <a:endParaRPr lang="fr-CH"/>
          </a:p>
        </p:txBody>
      </p:sp>
      <p:sp>
        <p:nvSpPr>
          <p:cNvPr id="12" name="Espace réservé du numéro de diapositive 11"/>
          <p:cNvSpPr>
            <a:spLocks noGrp="1"/>
          </p:cNvSpPr>
          <p:nvPr>
            <p:ph type="sldNum" sz="quarter" idx="12"/>
          </p:nvPr>
        </p:nvSpPr>
        <p:spPr/>
        <p:txBody>
          <a:bodyPr/>
          <a:lstStyle/>
          <a:p>
            <a:pPr marL="72000" indent="-72000">
              <a:buFontTx/>
              <a:buBlip>
                <a:blip r:embed="rId2"/>
              </a:buBlip>
            </a:pPr>
            <a:fld id="{8EEF614C-996B-4A6C-A059-63E61FBF6184}" type="slidenum">
              <a:rPr lang="fr-CH" smtClean="0"/>
              <a:pPr marL="72000" indent="-72000">
                <a:buFontTx/>
                <a:buBlip>
                  <a:blip r:embed="rId2"/>
                </a:buBlip>
              </a:pPr>
              <a:t>‹N°›</a:t>
            </a:fld>
            <a:endParaRPr lang="fr-CH"/>
          </a:p>
        </p:txBody>
      </p:sp>
    </p:spTree>
    <p:extLst>
      <p:ext uri="{BB962C8B-B14F-4D97-AF65-F5344CB8AC3E}">
        <p14:creationId xmlns:p14="http://schemas.microsoft.com/office/powerpoint/2010/main" val="73113855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7200" y="6356350"/>
            <a:ext cx="2133600" cy="365125"/>
          </a:xfrm>
          <a:prstGeom prst="rect">
            <a:avLst/>
          </a:prstGeom>
        </p:spPr>
        <p:txBody>
          <a:bodyPr/>
          <a:lstStyle/>
          <a:p>
            <a:fld id="{C0F4C894-7C32-46DD-9437-98C4B810B8FA}" type="datetimeFigureOut">
              <a:rPr lang="fr-FR" smtClean="0"/>
              <a:t>04/03/2013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6BED38A-0A82-4287-927A-F2A1EF2893AF}" type="slidenum">
              <a:rPr lang="fr-FR" smtClean="0"/>
              <a:t>‹N°›</a:t>
            </a:fld>
            <a:endParaRPr lang="fr-FR"/>
          </a:p>
        </p:txBody>
      </p:sp>
    </p:spTree>
    <p:extLst>
      <p:ext uri="{BB962C8B-B14F-4D97-AF65-F5344CB8AC3E}">
        <p14:creationId xmlns:p14="http://schemas.microsoft.com/office/powerpoint/2010/main" val="40686943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Plannin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cap="all" baseline="0"/>
            </a:lvl1pPr>
          </a:lstStyle>
          <a:p>
            <a:r>
              <a:rPr lang="fr-FR" dirty="0" smtClean="0"/>
              <a:t>MODIFIEZ LE STYLE DU TITRE</a:t>
            </a:r>
            <a:endParaRPr lang="fr-CH" dirty="0"/>
          </a:p>
        </p:txBody>
      </p:sp>
      <p:sp>
        <p:nvSpPr>
          <p:cNvPr id="7" name="Espace réservé du pied de page 6"/>
          <p:cNvSpPr>
            <a:spLocks noGrp="1"/>
          </p:cNvSpPr>
          <p:nvPr>
            <p:ph type="ftr" sz="quarter" idx="11"/>
          </p:nvPr>
        </p:nvSpPr>
        <p:spPr/>
        <p:txBody>
          <a:bodyPr/>
          <a:lstStyle/>
          <a:p>
            <a:pPr algn="ctr">
              <a:defRPr/>
            </a:pPr>
            <a:r>
              <a:rPr lang="fr-FR" smtClean="0"/>
              <a:t>GROUPE BAYARD – Projet Mikado</a:t>
            </a:r>
            <a:endParaRPr lang="fr-FR"/>
          </a:p>
        </p:txBody>
      </p:sp>
      <p:sp>
        <p:nvSpPr>
          <p:cNvPr id="16" name="Espace réservé du texte 15"/>
          <p:cNvSpPr>
            <a:spLocks noGrp="1"/>
          </p:cNvSpPr>
          <p:nvPr>
            <p:ph type="body" sz="quarter" idx="13" hasCustomPrompt="1"/>
          </p:nvPr>
        </p:nvSpPr>
        <p:spPr>
          <a:xfrm>
            <a:off x="1673225" y="1175445"/>
            <a:ext cx="1044575" cy="168275"/>
          </a:xfrm>
        </p:spPr>
        <p:txBody>
          <a:bodyPr wrap="none" lIns="54000" tIns="54000" rIns="54000" bIns="54000" anchor="ctr" anchorCtr="0"/>
          <a:lstStyle>
            <a:lvl1pPr marL="108000" indent="-108000">
              <a:lnSpc>
                <a:spcPct val="100000"/>
              </a:lnSpc>
              <a:spcBef>
                <a:spcPts val="0"/>
              </a:spcBef>
              <a:buSzPct val="100000"/>
              <a:defRPr sz="900" b="1" baseline="0">
                <a:latin typeface="+mj-lt"/>
              </a:defRPr>
            </a:lvl1pPr>
          </a:lstStyle>
          <a:p>
            <a:pPr lvl="0"/>
            <a:r>
              <a:rPr lang="fr-CH" dirty="0" smtClean="0"/>
              <a:t>mm/</a:t>
            </a:r>
            <a:r>
              <a:rPr lang="fr-CH" dirty="0" err="1" smtClean="0"/>
              <a:t>aaaa</a:t>
            </a:r>
            <a:endParaRPr lang="fr-CH" dirty="0"/>
          </a:p>
        </p:txBody>
      </p:sp>
      <p:sp>
        <p:nvSpPr>
          <p:cNvPr id="17" name="Espace réservé du texte 15"/>
          <p:cNvSpPr>
            <a:spLocks noGrp="1"/>
          </p:cNvSpPr>
          <p:nvPr>
            <p:ph type="body" sz="quarter" idx="14" hasCustomPrompt="1"/>
          </p:nvPr>
        </p:nvSpPr>
        <p:spPr>
          <a:xfrm>
            <a:off x="2716355" y="1175445"/>
            <a:ext cx="1044575" cy="168275"/>
          </a:xfrm>
        </p:spPr>
        <p:txBody>
          <a:bodyPr wrap="none" lIns="54000" tIns="54000" rIns="54000" bIns="54000" anchor="ctr" anchorCtr="0"/>
          <a:lstStyle>
            <a:lvl1pPr marL="108000" indent="-108000">
              <a:lnSpc>
                <a:spcPct val="100000"/>
              </a:lnSpc>
              <a:spcBef>
                <a:spcPts val="0"/>
              </a:spcBef>
              <a:buSzPct val="100000"/>
              <a:defRPr sz="900" b="1" baseline="0">
                <a:latin typeface="+mj-lt"/>
              </a:defRPr>
            </a:lvl1pPr>
          </a:lstStyle>
          <a:p>
            <a:pPr lvl="0"/>
            <a:r>
              <a:rPr lang="fr-CH" dirty="0" smtClean="0"/>
              <a:t>mm/</a:t>
            </a:r>
            <a:r>
              <a:rPr lang="fr-CH" dirty="0" err="1" smtClean="0"/>
              <a:t>aaaa</a:t>
            </a:r>
            <a:endParaRPr lang="fr-CH" dirty="0"/>
          </a:p>
        </p:txBody>
      </p:sp>
      <p:sp>
        <p:nvSpPr>
          <p:cNvPr id="18" name="Espace réservé du texte 15"/>
          <p:cNvSpPr>
            <a:spLocks noGrp="1"/>
          </p:cNvSpPr>
          <p:nvPr>
            <p:ph type="body" sz="quarter" idx="15" hasCustomPrompt="1"/>
          </p:nvPr>
        </p:nvSpPr>
        <p:spPr>
          <a:xfrm>
            <a:off x="3759485" y="1175445"/>
            <a:ext cx="1044575" cy="168275"/>
          </a:xfrm>
        </p:spPr>
        <p:txBody>
          <a:bodyPr wrap="none" lIns="54000" tIns="54000" rIns="54000" bIns="54000" anchor="ctr" anchorCtr="0"/>
          <a:lstStyle>
            <a:lvl1pPr marL="108000" indent="-108000">
              <a:lnSpc>
                <a:spcPct val="100000"/>
              </a:lnSpc>
              <a:spcBef>
                <a:spcPts val="0"/>
              </a:spcBef>
              <a:buSzPct val="100000"/>
              <a:defRPr sz="900" b="1" baseline="0">
                <a:latin typeface="+mj-lt"/>
              </a:defRPr>
            </a:lvl1pPr>
          </a:lstStyle>
          <a:p>
            <a:pPr lvl="0"/>
            <a:r>
              <a:rPr lang="fr-CH" dirty="0" smtClean="0"/>
              <a:t>mm/</a:t>
            </a:r>
            <a:r>
              <a:rPr lang="fr-CH" dirty="0" err="1" smtClean="0"/>
              <a:t>aaaa</a:t>
            </a:r>
            <a:endParaRPr lang="fr-CH" dirty="0"/>
          </a:p>
        </p:txBody>
      </p:sp>
      <p:sp>
        <p:nvSpPr>
          <p:cNvPr id="19" name="Espace réservé du texte 15"/>
          <p:cNvSpPr>
            <a:spLocks noGrp="1"/>
          </p:cNvSpPr>
          <p:nvPr>
            <p:ph type="body" sz="quarter" idx="16" hasCustomPrompt="1"/>
          </p:nvPr>
        </p:nvSpPr>
        <p:spPr>
          <a:xfrm>
            <a:off x="4802615" y="1175445"/>
            <a:ext cx="1044575" cy="168275"/>
          </a:xfrm>
        </p:spPr>
        <p:txBody>
          <a:bodyPr wrap="none" lIns="54000" tIns="54000" rIns="54000" bIns="54000" anchor="ctr" anchorCtr="0"/>
          <a:lstStyle>
            <a:lvl1pPr marL="108000" indent="-108000">
              <a:lnSpc>
                <a:spcPct val="100000"/>
              </a:lnSpc>
              <a:spcBef>
                <a:spcPts val="0"/>
              </a:spcBef>
              <a:buSzPct val="100000"/>
              <a:defRPr sz="900" b="1" baseline="0">
                <a:latin typeface="+mj-lt"/>
              </a:defRPr>
            </a:lvl1pPr>
          </a:lstStyle>
          <a:p>
            <a:pPr lvl="0"/>
            <a:r>
              <a:rPr lang="fr-CH" dirty="0" smtClean="0"/>
              <a:t>mm/</a:t>
            </a:r>
            <a:r>
              <a:rPr lang="fr-CH" dirty="0" err="1" smtClean="0"/>
              <a:t>aaaa</a:t>
            </a:r>
            <a:endParaRPr lang="fr-CH" dirty="0"/>
          </a:p>
        </p:txBody>
      </p:sp>
      <p:sp>
        <p:nvSpPr>
          <p:cNvPr id="20" name="Espace réservé du texte 15"/>
          <p:cNvSpPr>
            <a:spLocks noGrp="1"/>
          </p:cNvSpPr>
          <p:nvPr>
            <p:ph type="body" sz="quarter" idx="17" hasCustomPrompt="1"/>
          </p:nvPr>
        </p:nvSpPr>
        <p:spPr>
          <a:xfrm>
            <a:off x="5845745" y="1175445"/>
            <a:ext cx="1044575" cy="168275"/>
          </a:xfrm>
        </p:spPr>
        <p:txBody>
          <a:bodyPr wrap="none" lIns="54000" tIns="54000" rIns="54000" bIns="54000" anchor="ctr" anchorCtr="0"/>
          <a:lstStyle>
            <a:lvl1pPr marL="108000" indent="-108000">
              <a:lnSpc>
                <a:spcPct val="100000"/>
              </a:lnSpc>
              <a:spcBef>
                <a:spcPts val="0"/>
              </a:spcBef>
              <a:buSzPct val="100000"/>
              <a:defRPr sz="900" b="1" baseline="0">
                <a:latin typeface="+mj-lt"/>
              </a:defRPr>
            </a:lvl1pPr>
          </a:lstStyle>
          <a:p>
            <a:pPr lvl="0"/>
            <a:r>
              <a:rPr lang="fr-CH" dirty="0" smtClean="0"/>
              <a:t>mm/</a:t>
            </a:r>
            <a:r>
              <a:rPr lang="fr-CH" dirty="0" err="1" smtClean="0"/>
              <a:t>aaaa</a:t>
            </a:r>
            <a:endParaRPr lang="fr-CH" dirty="0"/>
          </a:p>
        </p:txBody>
      </p:sp>
      <p:sp>
        <p:nvSpPr>
          <p:cNvPr id="21" name="Espace réservé du texte 15"/>
          <p:cNvSpPr>
            <a:spLocks noGrp="1"/>
          </p:cNvSpPr>
          <p:nvPr>
            <p:ph type="body" sz="quarter" idx="18" hasCustomPrompt="1"/>
          </p:nvPr>
        </p:nvSpPr>
        <p:spPr>
          <a:xfrm>
            <a:off x="6888875" y="1175445"/>
            <a:ext cx="1044575" cy="168275"/>
          </a:xfrm>
        </p:spPr>
        <p:txBody>
          <a:bodyPr wrap="none" lIns="54000" tIns="54000" rIns="54000" bIns="54000" anchor="ctr" anchorCtr="0"/>
          <a:lstStyle>
            <a:lvl1pPr marL="108000" indent="-108000">
              <a:lnSpc>
                <a:spcPct val="100000"/>
              </a:lnSpc>
              <a:spcBef>
                <a:spcPts val="0"/>
              </a:spcBef>
              <a:buSzPct val="100000"/>
              <a:defRPr sz="900" b="1" baseline="0">
                <a:latin typeface="+mj-lt"/>
              </a:defRPr>
            </a:lvl1pPr>
          </a:lstStyle>
          <a:p>
            <a:pPr lvl="0"/>
            <a:r>
              <a:rPr lang="fr-CH" dirty="0" smtClean="0"/>
              <a:t>mm/</a:t>
            </a:r>
            <a:r>
              <a:rPr lang="fr-CH" dirty="0" err="1" smtClean="0"/>
              <a:t>aaaa</a:t>
            </a:r>
            <a:endParaRPr lang="fr-CH" dirty="0"/>
          </a:p>
        </p:txBody>
      </p:sp>
      <p:sp>
        <p:nvSpPr>
          <p:cNvPr id="22" name="Espace réservé du texte 15"/>
          <p:cNvSpPr>
            <a:spLocks noGrp="1"/>
          </p:cNvSpPr>
          <p:nvPr>
            <p:ph type="body" sz="quarter" idx="19" hasCustomPrompt="1"/>
          </p:nvPr>
        </p:nvSpPr>
        <p:spPr>
          <a:xfrm>
            <a:off x="7932007" y="1175445"/>
            <a:ext cx="1044575" cy="168275"/>
          </a:xfrm>
        </p:spPr>
        <p:txBody>
          <a:bodyPr wrap="none" lIns="54000" tIns="54000" rIns="54000" bIns="54000" anchor="ctr" anchorCtr="0"/>
          <a:lstStyle>
            <a:lvl1pPr marL="108000" indent="-108000">
              <a:lnSpc>
                <a:spcPct val="100000"/>
              </a:lnSpc>
              <a:spcBef>
                <a:spcPts val="0"/>
              </a:spcBef>
              <a:buSzPct val="100000"/>
              <a:defRPr sz="900" b="1" baseline="0">
                <a:latin typeface="+mj-lt"/>
              </a:defRPr>
            </a:lvl1pPr>
          </a:lstStyle>
          <a:p>
            <a:pPr lvl="0"/>
            <a:r>
              <a:rPr lang="fr-CH" dirty="0" smtClean="0"/>
              <a:t>mm/</a:t>
            </a:r>
            <a:r>
              <a:rPr lang="fr-CH" dirty="0" err="1" smtClean="0"/>
              <a:t>aaaa</a:t>
            </a:r>
            <a:endParaRPr lang="fr-CH" dirty="0"/>
          </a:p>
        </p:txBody>
      </p:sp>
      <p:sp>
        <p:nvSpPr>
          <p:cNvPr id="24" name="Espace réservé du texte 23"/>
          <p:cNvSpPr>
            <a:spLocks noGrp="1"/>
          </p:cNvSpPr>
          <p:nvPr>
            <p:ph type="body" sz="quarter" idx="20" hasCustomPrompt="1"/>
          </p:nvPr>
        </p:nvSpPr>
        <p:spPr>
          <a:xfrm>
            <a:off x="265112" y="1814665"/>
            <a:ext cx="1308087" cy="540000"/>
          </a:xfrm>
          <a:solidFill>
            <a:schemeClr val="tx1"/>
          </a:solidFill>
          <a:ln w="3175">
            <a:noFill/>
          </a:ln>
        </p:spPr>
        <p:txBody>
          <a:bodyPr lIns="54000" tIns="54000" rIns="54000" bIns="54000"/>
          <a:lstStyle>
            <a:lvl1pPr marL="0" indent="0" algn="r">
              <a:lnSpc>
                <a:spcPts val="1400"/>
              </a:lnSpc>
              <a:spcBef>
                <a:spcPts val="0"/>
              </a:spcBef>
              <a:buFontTx/>
              <a:buNone/>
              <a:defRPr sz="1400" b="1" baseline="0">
                <a:solidFill>
                  <a:schemeClr val="bg1"/>
                </a:solidFill>
                <a:latin typeface="+mj-lt"/>
              </a:defRPr>
            </a:lvl1pPr>
          </a:lstStyle>
          <a:p>
            <a:pPr lvl="0"/>
            <a:r>
              <a:rPr lang="fr-CH" dirty="0" smtClean="0"/>
              <a:t>xxx</a:t>
            </a:r>
            <a:endParaRPr lang="fr-CH" dirty="0"/>
          </a:p>
        </p:txBody>
      </p:sp>
      <p:sp>
        <p:nvSpPr>
          <p:cNvPr id="25" name="Espace réservé du texte 23"/>
          <p:cNvSpPr>
            <a:spLocks noGrp="1"/>
          </p:cNvSpPr>
          <p:nvPr>
            <p:ph type="body" sz="quarter" idx="21" hasCustomPrompt="1"/>
          </p:nvPr>
        </p:nvSpPr>
        <p:spPr>
          <a:xfrm>
            <a:off x="265112" y="3747865"/>
            <a:ext cx="1308087" cy="540000"/>
          </a:xfrm>
          <a:solidFill>
            <a:schemeClr val="tx2"/>
          </a:solidFill>
          <a:ln w="3175">
            <a:noFill/>
          </a:ln>
        </p:spPr>
        <p:txBody>
          <a:bodyPr lIns="54000" tIns="54000" rIns="54000" bIns="54000"/>
          <a:lstStyle>
            <a:lvl1pPr marL="0" indent="0" algn="r">
              <a:lnSpc>
                <a:spcPts val="1400"/>
              </a:lnSpc>
              <a:spcBef>
                <a:spcPts val="0"/>
              </a:spcBef>
              <a:buFontTx/>
              <a:buNone/>
              <a:defRPr sz="1400" b="1" baseline="0">
                <a:solidFill>
                  <a:schemeClr val="bg1"/>
                </a:solidFill>
                <a:latin typeface="+mj-lt"/>
              </a:defRPr>
            </a:lvl1pPr>
          </a:lstStyle>
          <a:p>
            <a:pPr lvl="0"/>
            <a:r>
              <a:rPr lang="fr-CH" dirty="0" smtClean="0"/>
              <a:t>ccc</a:t>
            </a:r>
            <a:endParaRPr lang="fr-CH" dirty="0"/>
          </a:p>
        </p:txBody>
      </p:sp>
      <p:sp>
        <p:nvSpPr>
          <p:cNvPr id="26" name="Espace réservé du texte 23"/>
          <p:cNvSpPr>
            <a:spLocks noGrp="1"/>
          </p:cNvSpPr>
          <p:nvPr>
            <p:ph type="body" sz="quarter" idx="22" hasCustomPrompt="1"/>
          </p:nvPr>
        </p:nvSpPr>
        <p:spPr>
          <a:xfrm>
            <a:off x="265112" y="2459065"/>
            <a:ext cx="1308087" cy="540000"/>
          </a:xfrm>
          <a:solidFill>
            <a:schemeClr val="accent2"/>
          </a:solidFill>
          <a:ln w="3175">
            <a:noFill/>
          </a:ln>
        </p:spPr>
        <p:txBody>
          <a:bodyPr lIns="54000" tIns="54000" rIns="54000" bIns="54000"/>
          <a:lstStyle>
            <a:lvl1pPr marL="0" indent="0" algn="r">
              <a:lnSpc>
                <a:spcPts val="1400"/>
              </a:lnSpc>
              <a:spcBef>
                <a:spcPts val="0"/>
              </a:spcBef>
              <a:buFontTx/>
              <a:buNone/>
              <a:defRPr sz="1400" b="1" baseline="0">
                <a:solidFill>
                  <a:schemeClr val="bg1"/>
                </a:solidFill>
                <a:latin typeface="+mj-lt"/>
              </a:defRPr>
            </a:lvl1pPr>
          </a:lstStyle>
          <a:p>
            <a:pPr lvl="0"/>
            <a:r>
              <a:rPr lang="fr-CH" dirty="0" err="1" smtClean="0"/>
              <a:t>yyy</a:t>
            </a:r>
            <a:endParaRPr lang="fr-CH" dirty="0"/>
          </a:p>
        </p:txBody>
      </p:sp>
      <p:sp>
        <p:nvSpPr>
          <p:cNvPr id="27" name="Espace réservé du texte 23"/>
          <p:cNvSpPr>
            <a:spLocks noGrp="1"/>
          </p:cNvSpPr>
          <p:nvPr>
            <p:ph type="body" sz="quarter" idx="23" hasCustomPrompt="1"/>
          </p:nvPr>
        </p:nvSpPr>
        <p:spPr>
          <a:xfrm>
            <a:off x="265112" y="3103465"/>
            <a:ext cx="1308087" cy="540000"/>
          </a:xfrm>
          <a:solidFill>
            <a:schemeClr val="accent1"/>
          </a:solidFill>
          <a:ln w="3175">
            <a:noFill/>
          </a:ln>
        </p:spPr>
        <p:txBody>
          <a:bodyPr lIns="54000" tIns="54000" rIns="54000" bIns="54000"/>
          <a:lstStyle>
            <a:lvl1pPr marL="0" indent="0" algn="r">
              <a:lnSpc>
                <a:spcPts val="1400"/>
              </a:lnSpc>
              <a:spcBef>
                <a:spcPts val="0"/>
              </a:spcBef>
              <a:buFontTx/>
              <a:buNone/>
              <a:defRPr sz="1400" b="1" baseline="0">
                <a:solidFill>
                  <a:schemeClr val="bg1"/>
                </a:solidFill>
                <a:latin typeface="+mj-lt"/>
              </a:defRPr>
            </a:lvl1pPr>
          </a:lstStyle>
          <a:p>
            <a:pPr lvl="0"/>
            <a:r>
              <a:rPr lang="fr-CH" dirty="0" smtClean="0"/>
              <a:t>zzz</a:t>
            </a:r>
            <a:endParaRPr lang="fr-CH" dirty="0"/>
          </a:p>
        </p:txBody>
      </p:sp>
      <p:sp>
        <p:nvSpPr>
          <p:cNvPr id="29" name="Espace réservé du texte 28"/>
          <p:cNvSpPr>
            <a:spLocks noGrp="1"/>
          </p:cNvSpPr>
          <p:nvPr>
            <p:ph type="body" sz="quarter" idx="24" hasCustomPrompt="1"/>
          </p:nvPr>
        </p:nvSpPr>
        <p:spPr>
          <a:xfrm>
            <a:off x="1677559" y="1814665"/>
            <a:ext cx="1029600" cy="248400"/>
          </a:xfrm>
          <a:solidFill>
            <a:schemeClr val="tx1"/>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smtClean="0"/>
              <a:t>xxx</a:t>
            </a:r>
            <a:endParaRPr lang="fr-CH" dirty="0"/>
          </a:p>
        </p:txBody>
      </p:sp>
      <p:sp>
        <p:nvSpPr>
          <p:cNvPr id="30" name="Espace réservé du texte 28"/>
          <p:cNvSpPr>
            <a:spLocks noGrp="1"/>
          </p:cNvSpPr>
          <p:nvPr>
            <p:ph type="body" sz="quarter" idx="25" hasCustomPrompt="1"/>
          </p:nvPr>
        </p:nvSpPr>
        <p:spPr>
          <a:xfrm>
            <a:off x="4070455" y="1814665"/>
            <a:ext cx="1151592" cy="248400"/>
          </a:xfrm>
          <a:solidFill>
            <a:schemeClr val="tx1"/>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err="1" smtClean="0"/>
              <a:t>xxxyyy</a:t>
            </a:r>
            <a:endParaRPr lang="fr-CH" dirty="0"/>
          </a:p>
        </p:txBody>
      </p:sp>
      <p:sp>
        <p:nvSpPr>
          <p:cNvPr id="31" name="Espace réservé du texte 28"/>
          <p:cNvSpPr>
            <a:spLocks noGrp="1"/>
          </p:cNvSpPr>
          <p:nvPr>
            <p:ph type="body" sz="quarter" idx="26" hasCustomPrompt="1"/>
          </p:nvPr>
        </p:nvSpPr>
        <p:spPr>
          <a:xfrm>
            <a:off x="2297992" y="2459065"/>
            <a:ext cx="2104995" cy="248400"/>
          </a:xfrm>
          <a:solidFill>
            <a:schemeClr val="accent2"/>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smtClean="0"/>
              <a:t>xxx</a:t>
            </a:r>
            <a:endParaRPr lang="fr-CH" dirty="0"/>
          </a:p>
        </p:txBody>
      </p:sp>
      <p:sp>
        <p:nvSpPr>
          <p:cNvPr id="32" name="Espace réservé du texte 28"/>
          <p:cNvSpPr>
            <a:spLocks noGrp="1"/>
          </p:cNvSpPr>
          <p:nvPr>
            <p:ph type="body" sz="quarter" idx="27" hasCustomPrompt="1"/>
          </p:nvPr>
        </p:nvSpPr>
        <p:spPr>
          <a:xfrm>
            <a:off x="4804060" y="2459065"/>
            <a:ext cx="2084815" cy="248400"/>
          </a:xfrm>
          <a:solidFill>
            <a:schemeClr val="accent2"/>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smtClean="0"/>
              <a:t>xxx</a:t>
            </a:r>
            <a:endParaRPr lang="fr-CH" dirty="0"/>
          </a:p>
        </p:txBody>
      </p:sp>
      <p:sp>
        <p:nvSpPr>
          <p:cNvPr id="33" name="Espace réservé du texte 28"/>
          <p:cNvSpPr>
            <a:spLocks noGrp="1"/>
          </p:cNvSpPr>
          <p:nvPr>
            <p:ph type="body" sz="quarter" idx="28" hasCustomPrompt="1"/>
          </p:nvPr>
        </p:nvSpPr>
        <p:spPr>
          <a:xfrm>
            <a:off x="1677559" y="3103465"/>
            <a:ext cx="1029600" cy="248400"/>
          </a:xfrm>
          <a:solidFill>
            <a:schemeClr val="accent1"/>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smtClean="0"/>
              <a:t>xxx</a:t>
            </a:r>
            <a:endParaRPr lang="fr-CH" dirty="0"/>
          </a:p>
        </p:txBody>
      </p:sp>
      <p:sp>
        <p:nvSpPr>
          <p:cNvPr id="34" name="Espace réservé du texte 28"/>
          <p:cNvSpPr>
            <a:spLocks noGrp="1"/>
          </p:cNvSpPr>
          <p:nvPr>
            <p:ph type="body" sz="quarter" idx="29" hasCustomPrompt="1"/>
          </p:nvPr>
        </p:nvSpPr>
        <p:spPr>
          <a:xfrm>
            <a:off x="3759485" y="3103465"/>
            <a:ext cx="1029600" cy="248400"/>
          </a:xfrm>
          <a:solidFill>
            <a:schemeClr val="accent1"/>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smtClean="0"/>
              <a:t>xxx</a:t>
            </a:r>
            <a:endParaRPr lang="fr-CH" dirty="0"/>
          </a:p>
        </p:txBody>
      </p:sp>
      <p:sp>
        <p:nvSpPr>
          <p:cNvPr id="35" name="Espace réservé du texte 28"/>
          <p:cNvSpPr>
            <a:spLocks noGrp="1"/>
          </p:cNvSpPr>
          <p:nvPr>
            <p:ph type="body" sz="quarter" idx="30" hasCustomPrompt="1"/>
          </p:nvPr>
        </p:nvSpPr>
        <p:spPr>
          <a:xfrm>
            <a:off x="5847189" y="3103465"/>
            <a:ext cx="2642429" cy="248400"/>
          </a:xfrm>
          <a:solidFill>
            <a:schemeClr val="accent1"/>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smtClean="0"/>
              <a:t>xxx</a:t>
            </a:r>
            <a:endParaRPr lang="fr-CH" dirty="0"/>
          </a:p>
        </p:txBody>
      </p:sp>
      <p:sp>
        <p:nvSpPr>
          <p:cNvPr id="36" name="Espace réservé du texte 28"/>
          <p:cNvSpPr>
            <a:spLocks noGrp="1"/>
          </p:cNvSpPr>
          <p:nvPr>
            <p:ph type="body" sz="quarter" idx="31" hasCustomPrompt="1"/>
          </p:nvPr>
        </p:nvSpPr>
        <p:spPr>
          <a:xfrm>
            <a:off x="7940204" y="3747865"/>
            <a:ext cx="1029600" cy="248400"/>
          </a:xfrm>
          <a:solidFill>
            <a:schemeClr val="tx2"/>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smtClean="0"/>
              <a:t>xxx</a:t>
            </a:r>
            <a:endParaRPr lang="fr-CH" dirty="0"/>
          </a:p>
        </p:txBody>
      </p:sp>
      <p:sp>
        <p:nvSpPr>
          <p:cNvPr id="3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t>Page </a:t>
            </a:r>
            <a:fld id="{8BE978C9-4FDF-4B0A-86DE-559912220C9D}" type="slidenum">
              <a:rPr lang="fr-FR" smtClean="0"/>
              <a:pPr algn="l"/>
              <a:t>‹N°›</a:t>
            </a:fld>
            <a:endParaRPr lang="fr-FR"/>
          </a:p>
        </p:txBody>
      </p:sp>
    </p:spTree>
    <p:extLst>
      <p:ext uri="{BB962C8B-B14F-4D97-AF65-F5344CB8AC3E}">
        <p14:creationId xmlns:p14="http://schemas.microsoft.com/office/powerpoint/2010/main" val="24513773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Diapositive de titre">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3192463" y="4425951"/>
            <a:ext cx="5632449" cy="641350"/>
          </a:xfrm>
          <a:noFill/>
        </p:spPr>
        <p:txBody>
          <a:bodyPr/>
          <a:lstStyle>
            <a:lvl1pPr algn="r">
              <a:lnSpc>
                <a:spcPct val="80000"/>
              </a:lnSpc>
              <a:defRPr sz="2800" b="1" cap="all" baseline="0">
                <a:latin typeface="+mn-lt"/>
                <a:cs typeface="Arial" pitchFamily="34" charset="0"/>
              </a:defRPr>
            </a:lvl1pPr>
          </a:lstStyle>
          <a:p>
            <a:r>
              <a:rPr lang="fr-FR" dirty="0" smtClean="0"/>
              <a:t>CLIQUEZ ET MODIFIEZ LE TITRE</a:t>
            </a:r>
            <a:endParaRPr lang="fr-FR" dirty="0"/>
          </a:p>
        </p:txBody>
      </p:sp>
      <p:sp>
        <p:nvSpPr>
          <p:cNvPr id="9" name="Sous-titre 2"/>
          <p:cNvSpPr>
            <a:spLocks noGrp="1"/>
          </p:cNvSpPr>
          <p:nvPr>
            <p:ph type="subTitle" idx="1" hasCustomPrompt="1"/>
          </p:nvPr>
        </p:nvSpPr>
        <p:spPr>
          <a:xfrm>
            <a:off x="5942013" y="5654675"/>
            <a:ext cx="2860942" cy="172355"/>
          </a:xfrm>
        </p:spPr>
        <p:txBody>
          <a:bodyPr wrap="square" rIns="0">
            <a:spAutoFit/>
          </a:bodyPr>
          <a:lstStyle>
            <a:lvl1pPr marL="0" indent="0" algn="r">
              <a:buNone/>
              <a:defRPr sz="1400" b="0" cap="all" baseline="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DATE</a:t>
            </a:r>
            <a:endParaRPr lang="fr-CH"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4928" y="4425950"/>
            <a:ext cx="2377244" cy="444971"/>
          </a:xfrm>
          <a:prstGeom prst="rect">
            <a:avLst/>
          </a:prstGeom>
        </p:spPr>
      </p:pic>
      <p:sp>
        <p:nvSpPr>
          <p:cNvPr id="8" name="Espace réservé du texte 7"/>
          <p:cNvSpPr>
            <a:spLocks noGrp="1"/>
          </p:cNvSpPr>
          <p:nvPr>
            <p:ph type="body" sz="quarter" idx="10" hasCustomPrompt="1"/>
          </p:nvPr>
        </p:nvSpPr>
        <p:spPr>
          <a:xfrm>
            <a:off x="3192463" y="5166520"/>
            <a:ext cx="5634000" cy="162319"/>
          </a:xfrm>
        </p:spPr>
        <p:txBody>
          <a:bodyPr/>
          <a:lstStyle>
            <a:lvl1pPr marL="0" indent="0" algn="r">
              <a:buFontTx/>
              <a:buNone/>
              <a:defRPr sz="1600" cap="all" baseline="0">
                <a:latin typeface="+mj-lt"/>
              </a:defRPr>
            </a:lvl1pPr>
          </a:lstStyle>
          <a:p>
            <a:pPr lvl="0"/>
            <a:r>
              <a:rPr lang="fr-FR" dirty="0" smtClean="0"/>
              <a:t>CLIQUEZ POUR MODIFIER LES STYLES DU TEXTE DU MASQUE</a:t>
            </a:r>
            <a:endParaRPr lang="fr-FR" dirty="0"/>
          </a:p>
        </p:txBody>
      </p:sp>
      <p:pic>
        <p:nvPicPr>
          <p:cNvPr id="12" name="Image 11" descr="Micropole-Montgolfière_Optim.jpg"/>
          <p:cNvPicPr>
            <a:picLocks noChangeAspect="1"/>
          </p:cNvPicPr>
          <p:nvPr userDrawn="1"/>
        </p:nvPicPr>
        <p:blipFill>
          <a:blip r:embed="rId3" cstate="print"/>
          <a:stretch>
            <a:fillRect/>
          </a:stretch>
        </p:blipFill>
        <p:spPr>
          <a:xfrm>
            <a:off x="0" y="0"/>
            <a:ext cx="9144000" cy="3742944"/>
          </a:xfrm>
          <a:prstGeom prst="rect">
            <a:avLst/>
          </a:prstGeom>
        </p:spPr>
      </p:pic>
    </p:spTree>
    <p:extLst>
      <p:ext uri="{BB962C8B-B14F-4D97-AF65-F5344CB8AC3E}">
        <p14:creationId xmlns:p14="http://schemas.microsoft.com/office/powerpoint/2010/main" val="2102224236"/>
      </p:ext>
    </p:extLst>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Diapositive de titre NB">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3192463" y="4425951"/>
            <a:ext cx="5632449" cy="641350"/>
          </a:xfrm>
          <a:noFill/>
        </p:spPr>
        <p:txBody>
          <a:bodyPr/>
          <a:lstStyle>
            <a:lvl1pPr algn="r">
              <a:lnSpc>
                <a:spcPct val="80000"/>
              </a:lnSpc>
              <a:defRPr sz="2800" b="1" cap="all" baseline="0">
                <a:latin typeface="+mn-lt"/>
                <a:cs typeface="Arial" pitchFamily="34" charset="0"/>
              </a:defRPr>
            </a:lvl1pPr>
          </a:lstStyle>
          <a:p>
            <a:r>
              <a:rPr lang="fr-FR" dirty="0" smtClean="0"/>
              <a:t>CLIQUEZ ET MODIFIEZ LE TITRE</a:t>
            </a:r>
            <a:endParaRPr lang="fr-FR" dirty="0"/>
          </a:p>
        </p:txBody>
      </p:sp>
      <p:sp>
        <p:nvSpPr>
          <p:cNvPr id="9" name="Sous-titre 2"/>
          <p:cNvSpPr>
            <a:spLocks noGrp="1"/>
          </p:cNvSpPr>
          <p:nvPr>
            <p:ph type="subTitle" idx="1" hasCustomPrompt="1"/>
          </p:nvPr>
        </p:nvSpPr>
        <p:spPr>
          <a:xfrm>
            <a:off x="5942013" y="5654675"/>
            <a:ext cx="2860942" cy="172355"/>
          </a:xfrm>
        </p:spPr>
        <p:txBody>
          <a:bodyPr wrap="square" rIns="0">
            <a:spAutoFit/>
          </a:bodyPr>
          <a:lstStyle>
            <a:lvl1pPr marL="0" indent="0" algn="r">
              <a:buNone/>
              <a:defRPr sz="1400" b="0" cap="all" baseline="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DATE</a:t>
            </a:r>
            <a:endParaRPr lang="fr-CH" dirty="0"/>
          </a:p>
        </p:txBody>
      </p:sp>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928" y="4425950"/>
            <a:ext cx="2377244" cy="444971"/>
          </a:xfrm>
          <a:prstGeom prst="rect">
            <a:avLst/>
          </a:prstGeom>
        </p:spPr>
      </p:pic>
      <p:sp>
        <p:nvSpPr>
          <p:cNvPr id="8" name="Espace réservé du texte 7"/>
          <p:cNvSpPr>
            <a:spLocks noGrp="1"/>
          </p:cNvSpPr>
          <p:nvPr>
            <p:ph type="body" sz="quarter" idx="10" hasCustomPrompt="1"/>
          </p:nvPr>
        </p:nvSpPr>
        <p:spPr>
          <a:xfrm>
            <a:off x="3192463" y="5166520"/>
            <a:ext cx="5634000" cy="162319"/>
          </a:xfrm>
        </p:spPr>
        <p:txBody>
          <a:bodyPr/>
          <a:lstStyle>
            <a:lvl1pPr marL="0" indent="0" algn="r">
              <a:buFontTx/>
              <a:buNone/>
              <a:defRPr sz="1600" cap="all" baseline="0">
                <a:latin typeface="+mj-lt"/>
              </a:defRPr>
            </a:lvl1pPr>
          </a:lstStyle>
          <a:p>
            <a:pPr lvl="0"/>
            <a:r>
              <a:rPr lang="fr-FR" dirty="0" smtClean="0"/>
              <a:t>CLIQUEZ POUR MODIFIER LES STYLES DU TEXTE DU MASQUE</a:t>
            </a:r>
            <a:endParaRPr lang="fr-FR" dirty="0"/>
          </a:p>
        </p:txBody>
      </p:sp>
      <p:pic>
        <p:nvPicPr>
          <p:cNvPr id="12" name="Image 11" descr="Micropole-Montgolfière_NB.bmp"/>
          <p:cNvPicPr>
            <a:picLocks noChangeAspect="1"/>
          </p:cNvPicPr>
          <p:nvPr userDrawn="1"/>
        </p:nvPicPr>
        <p:blipFill>
          <a:blip r:embed="rId3" cstate="print"/>
          <a:stretch>
            <a:fillRect/>
          </a:stretch>
        </p:blipFill>
        <p:spPr>
          <a:xfrm>
            <a:off x="0" y="0"/>
            <a:ext cx="9144000" cy="3742944"/>
          </a:xfrm>
          <a:prstGeom prst="rect">
            <a:avLst/>
          </a:prstGeom>
        </p:spPr>
      </p:pic>
      <p:sp>
        <p:nvSpPr>
          <p:cNvPr id="13" name="Rectangle 12"/>
          <p:cNvSpPr/>
          <p:nvPr userDrawn="1"/>
        </p:nvSpPr>
        <p:spPr bwMode="auto">
          <a:xfrm>
            <a:off x="3185160" y="1356360"/>
            <a:ext cx="1013460" cy="1005840"/>
          </a:xfrm>
          <a:prstGeom prst="rect">
            <a:avLst/>
          </a:prstGeom>
          <a:noFill/>
          <a:ln w="57150" cap="sq"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smtClean="0">
              <a:solidFill>
                <a:srgbClr val="000000"/>
              </a:solidFill>
              <a:ea typeface="ヒラギノ角ゴ Pro W3" pitchFamily="1" charset="-128"/>
            </a:endParaRPr>
          </a:p>
        </p:txBody>
      </p:sp>
    </p:spTree>
    <p:extLst>
      <p:ext uri="{BB962C8B-B14F-4D97-AF65-F5344CB8AC3E}">
        <p14:creationId xmlns:p14="http://schemas.microsoft.com/office/powerpoint/2010/main" val="3598348383"/>
      </p:ext>
    </p:extLst>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Exergue_Bambous">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02000" y="4248000"/>
            <a:ext cx="8096251" cy="1800000"/>
          </a:xfrm>
          <a:solidFill>
            <a:schemeClr val="bg1"/>
          </a:solidFill>
        </p:spPr>
        <p:txBody>
          <a:bodyPr/>
          <a:lstStyle>
            <a:lvl1pPr>
              <a:lnSpc>
                <a:spcPct val="80000"/>
              </a:lnSpc>
              <a:defRPr sz="2300" b="1" cap="all" baseline="0">
                <a:latin typeface="+mj-lt"/>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GROUPE BAYARD – Projet Mikado</a:t>
            </a:r>
            <a:endParaRPr>
              <a:solidFill>
                <a:srgbClr val="FFFFFF">
                  <a:lumMod val="50000"/>
                </a:srgbClr>
              </a:solidFill>
            </a:endParaRP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pic>
        <p:nvPicPr>
          <p:cNvPr id="13" name="Picture 7" descr="LogoMicropole_petit"/>
          <p:cNvPicPr>
            <a:picLocks noChangeAspect="1" noChangeArrowheads="1"/>
          </p:cNvPicPr>
          <p:nvPr/>
        </p:nvPicPr>
        <p:blipFill>
          <a:blip r:embed="rId2" cstate="print"/>
          <a:srcRect/>
          <a:stretch>
            <a:fillRect/>
          </a:stretch>
        </p:blipFill>
        <p:spPr bwMode="auto">
          <a:xfrm>
            <a:off x="7929563" y="6602467"/>
            <a:ext cx="960120" cy="115214"/>
          </a:xfrm>
          <a:prstGeom prst="rect">
            <a:avLst/>
          </a:prstGeom>
          <a:noFill/>
          <a:ln w="9525">
            <a:noFill/>
            <a:miter lim="800000"/>
            <a:headEnd/>
            <a:tailEnd/>
          </a:ln>
        </p:spPr>
      </p:pic>
      <p:pic>
        <p:nvPicPr>
          <p:cNvPr id="8" name="Picture 2" descr="C:\Documents and Settings\mbenatar\Bureau\Bambous C.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1713"/>
            <a:ext cx="9144000" cy="374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525966"/>
      </p:ext>
    </p:extLst>
  </p:cSld>
  <p:clrMapOvr>
    <a:masterClrMapping/>
  </p:clrMapOvr>
  <p:transition spd="med">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Exergue_Bambous NB">
    <p:spTree>
      <p:nvGrpSpPr>
        <p:cNvPr id="1" name=""/>
        <p:cNvGrpSpPr/>
        <p:nvPr/>
      </p:nvGrpSpPr>
      <p:grpSpPr>
        <a:xfrm>
          <a:off x="0" y="0"/>
          <a:ext cx="0" cy="0"/>
          <a:chOff x="0" y="0"/>
          <a:chExt cx="0" cy="0"/>
        </a:xfrm>
      </p:grpSpPr>
      <p:pic>
        <p:nvPicPr>
          <p:cNvPr id="18" name="Image 17" descr="Micropole-Bambous_NB.bmp"/>
          <p:cNvPicPr>
            <a:picLocks noChangeAspect="1"/>
          </p:cNvPicPr>
          <p:nvPr userDrawn="1"/>
        </p:nvPicPr>
        <p:blipFill>
          <a:blip r:embed="rId2" cstate="print"/>
          <a:stretch>
            <a:fillRect/>
          </a:stretch>
        </p:blipFill>
        <p:spPr>
          <a:xfrm>
            <a:off x="0" y="0"/>
            <a:ext cx="9144000" cy="3742944"/>
          </a:xfrm>
          <a:prstGeom prst="rect">
            <a:avLst/>
          </a:prstGeom>
        </p:spPr>
      </p:pic>
      <p:sp>
        <p:nvSpPr>
          <p:cNvPr id="5122" name="Rectangle 2"/>
          <p:cNvSpPr>
            <a:spLocks noGrp="1" noChangeArrowheads="1"/>
          </p:cNvSpPr>
          <p:nvPr>
            <p:ph type="ctrTitle" hasCustomPrompt="1"/>
          </p:nvPr>
        </p:nvSpPr>
        <p:spPr>
          <a:xfrm>
            <a:off x="702000" y="4248000"/>
            <a:ext cx="8096251" cy="1800000"/>
          </a:xfrm>
          <a:solidFill>
            <a:schemeClr val="bg1"/>
          </a:solidFill>
        </p:spPr>
        <p:txBody>
          <a:bodyPr/>
          <a:lstStyle>
            <a:lvl1pPr>
              <a:lnSpc>
                <a:spcPct val="80000"/>
              </a:lnSpc>
              <a:defRPr sz="2300" b="1" cap="all" baseline="0">
                <a:latin typeface="+mj-lt"/>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GROUPE BAYARD – Projet Mikado</a:t>
            </a:r>
            <a:endParaRPr>
              <a:solidFill>
                <a:srgbClr val="FFFFFF">
                  <a:lumMod val="50000"/>
                </a:srgbClr>
              </a:solidFill>
            </a:endParaRP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pic>
        <p:nvPicPr>
          <p:cNvPr id="13" name="Picture 7" descr="LogoMicropole_petit"/>
          <p:cNvPicPr>
            <a:picLocks noChangeAspect="1" noChangeArrowheads="1"/>
          </p:cNvPicPr>
          <p:nvPr/>
        </p:nvPicPr>
        <p:blipFill>
          <a:blip r:embed="rId3" cstate="print"/>
          <a:srcRect/>
          <a:stretch>
            <a:fillRect/>
          </a:stretch>
        </p:blipFill>
        <p:spPr bwMode="auto">
          <a:xfrm>
            <a:off x="7929563" y="6602467"/>
            <a:ext cx="960120" cy="115214"/>
          </a:xfrm>
          <a:prstGeom prst="rect">
            <a:avLst/>
          </a:prstGeom>
          <a:noFill/>
          <a:ln w="9525">
            <a:noFill/>
            <a:miter lim="800000"/>
            <a:headEnd/>
            <a:tailEnd/>
          </a:ln>
        </p:spPr>
      </p:pic>
      <p:sp>
        <p:nvSpPr>
          <p:cNvPr id="8" name="Rectangle 7"/>
          <p:cNvSpPr/>
          <p:nvPr/>
        </p:nvSpPr>
        <p:spPr bwMode="auto">
          <a:xfrm>
            <a:off x="1755775" y="1196340"/>
            <a:ext cx="1282700" cy="1295400"/>
          </a:xfrm>
          <a:prstGeom prst="rect">
            <a:avLst/>
          </a:prstGeom>
          <a:noFill/>
          <a:ln w="76200" cap="sq"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smtClean="0">
              <a:solidFill>
                <a:srgbClr val="000000"/>
              </a:solidFill>
              <a:ea typeface="ヒラギノ角ゴ Pro W3" pitchFamily="1" charset="-128"/>
            </a:endParaRPr>
          </a:p>
        </p:txBody>
      </p:sp>
    </p:spTree>
    <p:extLst>
      <p:ext uri="{BB962C8B-B14F-4D97-AF65-F5344CB8AC3E}">
        <p14:creationId xmlns:p14="http://schemas.microsoft.com/office/powerpoint/2010/main" val="978583123"/>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Exergue_Bambous">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02000" y="4248000"/>
            <a:ext cx="8096251" cy="1800000"/>
          </a:xfrm>
          <a:solidFill>
            <a:schemeClr val="bg1"/>
          </a:solidFill>
        </p:spPr>
        <p:txBody>
          <a:bodyPr/>
          <a:lstStyle>
            <a:lvl1pPr>
              <a:lnSpc>
                <a:spcPct val="80000"/>
              </a:lnSpc>
              <a:defRPr sz="2300" b="1" cap="all" baseline="0">
                <a:latin typeface="+mj-lt"/>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lang="fr-FR" smtClean="0"/>
              <a:t>GROUPE BAYARD – Projet Mikado</a:t>
            </a:r>
            <a:endParaRPr lang="fr-F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t>Page </a:t>
            </a:r>
            <a:fld id="{8BE978C9-4FDF-4B0A-86DE-559912220C9D}" type="slidenum">
              <a:rPr lang="fr-FR" smtClean="0"/>
              <a:pPr algn="l"/>
              <a:t>‹N°›</a:t>
            </a:fld>
            <a:endParaRPr lang="fr-F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ea typeface="ヒラギノ角ゴ Pro W3" pitchFamily="1" charset="-128"/>
              <a:cs typeface="+mn-cs"/>
            </a:endParaRPr>
          </a:p>
        </p:txBody>
      </p:sp>
      <p:pic>
        <p:nvPicPr>
          <p:cNvPr id="13" name="Picture 7" descr="LogoMicropole_petit"/>
          <p:cNvPicPr>
            <a:picLocks noChangeAspect="1" noChangeArrowheads="1"/>
          </p:cNvPicPr>
          <p:nvPr/>
        </p:nvPicPr>
        <p:blipFill>
          <a:blip r:embed="rId2" cstate="print"/>
          <a:srcRect/>
          <a:stretch>
            <a:fillRect/>
          </a:stretch>
        </p:blipFill>
        <p:spPr bwMode="auto">
          <a:xfrm>
            <a:off x="7929563" y="6602467"/>
            <a:ext cx="960120" cy="115214"/>
          </a:xfrm>
          <a:prstGeom prst="rect">
            <a:avLst/>
          </a:prstGeom>
          <a:noFill/>
          <a:ln w="9525">
            <a:noFill/>
            <a:miter lim="800000"/>
            <a:headEnd/>
            <a:tailEnd/>
          </a:ln>
        </p:spPr>
      </p:pic>
      <p:pic>
        <p:nvPicPr>
          <p:cNvPr id="8" name="Picture 2" descr="C:\Documents and Settings\mbenatar\Bureau\Bambous C.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1713"/>
            <a:ext cx="9144000" cy="3741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Exergue_Champs2">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02000" y="4248000"/>
            <a:ext cx="8096251" cy="1938337"/>
          </a:xfrm>
          <a:noFill/>
        </p:spPr>
        <p:txBody>
          <a:bodyPr/>
          <a:lstStyle>
            <a:lvl1pPr>
              <a:lnSpc>
                <a:spcPct val="80000"/>
              </a:lnSpc>
              <a:defRPr sz="2300" b="1" cap="all" baseline="0">
                <a:solidFill>
                  <a:schemeClr val="tx1"/>
                </a:solidFill>
                <a:latin typeface="Arial" pitchFamily="34" charset="0"/>
                <a:cs typeface="Arial" pitchFamily="34" charset="0"/>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GROUPE BAYARD – Projet Mikado</a:t>
            </a:r>
            <a:endParaRPr>
              <a:solidFill>
                <a:srgbClr val="FFFFFF">
                  <a:lumMod val="50000"/>
                </a:srgbClr>
              </a:solidFill>
            </a:endParaRP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pic>
        <p:nvPicPr>
          <p:cNvPr id="13" name="Picture 7" descr="LogoMicropole_petit"/>
          <p:cNvPicPr>
            <a:picLocks noChangeAspect="1" noChangeArrowheads="1"/>
          </p:cNvPicPr>
          <p:nvPr/>
        </p:nvPicPr>
        <p:blipFill>
          <a:blip r:embed="rId2" cstate="print"/>
          <a:srcRect/>
          <a:stretch>
            <a:fillRect/>
          </a:stretch>
        </p:blipFill>
        <p:spPr bwMode="auto">
          <a:xfrm>
            <a:off x="7929563" y="6602467"/>
            <a:ext cx="960120" cy="115214"/>
          </a:xfrm>
          <a:prstGeom prst="rect">
            <a:avLst/>
          </a:prstGeom>
          <a:noFill/>
          <a:ln w="9525">
            <a:noFill/>
            <a:miter lim="800000"/>
            <a:headEnd/>
            <a:tailEnd/>
          </a:ln>
        </p:spPr>
      </p:pic>
      <p:pic>
        <p:nvPicPr>
          <p:cNvPr id="8" name="Picture 2" descr="C:\Documents and Settings\mbenatar\Bureau\champs 2 C copie.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1713"/>
            <a:ext cx="9144000" cy="374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719377"/>
      </p:ext>
    </p:extLst>
  </p:cSld>
  <p:clrMapOvr>
    <a:masterClrMapping/>
  </p:clrMapOvr>
  <p:transition spd="med">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Exergue_Champs2 NB">
    <p:spTree>
      <p:nvGrpSpPr>
        <p:cNvPr id="1" name=""/>
        <p:cNvGrpSpPr/>
        <p:nvPr/>
      </p:nvGrpSpPr>
      <p:grpSpPr>
        <a:xfrm>
          <a:off x="0" y="0"/>
          <a:ext cx="0" cy="0"/>
          <a:chOff x="0" y="0"/>
          <a:chExt cx="0" cy="0"/>
        </a:xfrm>
      </p:grpSpPr>
      <p:pic>
        <p:nvPicPr>
          <p:cNvPr id="18" name="Image 17" descr="Micropole-Champs2_NB.bmp"/>
          <p:cNvPicPr>
            <a:picLocks noChangeAspect="1"/>
          </p:cNvPicPr>
          <p:nvPr userDrawn="1"/>
        </p:nvPicPr>
        <p:blipFill>
          <a:blip r:embed="rId2" cstate="print"/>
          <a:stretch>
            <a:fillRect/>
          </a:stretch>
        </p:blipFill>
        <p:spPr>
          <a:xfrm>
            <a:off x="0" y="0"/>
            <a:ext cx="9144000" cy="3742944"/>
          </a:xfrm>
          <a:prstGeom prst="rect">
            <a:avLst/>
          </a:prstGeom>
        </p:spPr>
      </p:pic>
      <p:sp>
        <p:nvSpPr>
          <p:cNvPr id="5122" name="Rectangle 2"/>
          <p:cNvSpPr>
            <a:spLocks noGrp="1" noChangeArrowheads="1"/>
          </p:cNvSpPr>
          <p:nvPr>
            <p:ph type="ctrTitle" hasCustomPrompt="1"/>
          </p:nvPr>
        </p:nvSpPr>
        <p:spPr>
          <a:xfrm>
            <a:off x="702000" y="4248000"/>
            <a:ext cx="8096251" cy="1938337"/>
          </a:xfrm>
          <a:noFill/>
        </p:spPr>
        <p:txBody>
          <a:bodyPr/>
          <a:lstStyle>
            <a:lvl1pPr>
              <a:lnSpc>
                <a:spcPct val="80000"/>
              </a:lnSpc>
              <a:defRPr sz="2300" b="1" cap="all" baseline="0">
                <a:solidFill>
                  <a:schemeClr val="tx1"/>
                </a:solidFill>
                <a:latin typeface="Arial" pitchFamily="34" charset="0"/>
                <a:cs typeface="Arial" pitchFamily="34" charset="0"/>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GROUPE BAYARD – Projet Mikado</a:t>
            </a:r>
            <a:endParaRPr>
              <a:solidFill>
                <a:srgbClr val="FFFFFF">
                  <a:lumMod val="50000"/>
                </a:srgbClr>
              </a:solidFill>
            </a:endParaRP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pic>
        <p:nvPicPr>
          <p:cNvPr id="13" name="Picture 7" descr="LogoMicropole_petit"/>
          <p:cNvPicPr>
            <a:picLocks noChangeAspect="1" noChangeArrowheads="1"/>
          </p:cNvPicPr>
          <p:nvPr/>
        </p:nvPicPr>
        <p:blipFill>
          <a:blip r:embed="rId3" cstate="print"/>
          <a:srcRect/>
          <a:stretch>
            <a:fillRect/>
          </a:stretch>
        </p:blipFill>
        <p:spPr bwMode="auto">
          <a:xfrm>
            <a:off x="7929563" y="6602467"/>
            <a:ext cx="960120" cy="115214"/>
          </a:xfrm>
          <a:prstGeom prst="rect">
            <a:avLst/>
          </a:prstGeom>
          <a:noFill/>
          <a:ln w="9525">
            <a:noFill/>
            <a:miter lim="800000"/>
            <a:headEnd/>
            <a:tailEnd/>
          </a:ln>
        </p:spPr>
      </p:pic>
      <p:sp>
        <p:nvSpPr>
          <p:cNvPr id="11" name="Rectangle 10"/>
          <p:cNvSpPr/>
          <p:nvPr/>
        </p:nvSpPr>
        <p:spPr bwMode="auto">
          <a:xfrm>
            <a:off x="6484619" y="964405"/>
            <a:ext cx="1121093" cy="1121569"/>
          </a:xfrm>
          <a:prstGeom prst="rect">
            <a:avLst/>
          </a:prstGeom>
          <a:noFill/>
          <a:ln w="63500" cap="sq"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smtClean="0">
              <a:solidFill>
                <a:srgbClr val="000000"/>
              </a:solidFill>
              <a:ea typeface="ヒラギノ角ゴ Pro W3" pitchFamily="1" charset="-128"/>
            </a:endParaRPr>
          </a:p>
        </p:txBody>
      </p:sp>
    </p:spTree>
    <p:extLst>
      <p:ext uri="{BB962C8B-B14F-4D97-AF65-F5344CB8AC3E}">
        <p14:creationId xmlns:p14="http://schemas.microsoft.com/office/powerpoint/2010/main" val="3930321685"/>
      </p:ext>
    </p:extLst>
  </p:cSld>
  <p:clrMapOvr>
    <a:masterClrMapping/>
  </p:clrMapOvr>
  <p:transition spd="med">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Exergue_Ville nocturne">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02000" y="4248000"/>
            <a:ext cx="8096251" cy="1938337"/>
          </a:xfrm>
          <a:noFill/>
        </p:spPr>
        <p:txBody>
          <a:bodyPr/>
          <a:lstStyle>
            <a:lvl1pPr>
              <a:lnSpc>
                <a:spcPct val="80000"/>
              </a:lnSpc>
              <a:defRPr sz="2300" b="1" cap="all" baseline="0">
                <a:solidFill>
                  <a:schemeClr val="tx1"/>
                </a:solidFill>
                <a:latin typeface="Arial" pitchFamily="34" charset="0"/>
                <a:cs typeface="Arial" pitchFamily="34" charset="0"/>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GROUPE BAYARD – Projet Mikado</a:t>
            </a:r>
            <a:endParaRPr>
              <a:solidFill>
                <a:srgbClr val="FFFFFF">
                  <a:lumMod val="50000"/>
                </a:srgbClr>
              </a:solidFill>
            </a:endParaRP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pic>
        <p:nvPicPr>
          <p:cNvPr id="13" name="Picture 7" descr="LogoMicropole_petit"/>
          <p:cNvPicPr>
            <a:picLocks noChangeAspect="1" noChangeArrowheads="1"/>
          </p:cNvPicPr>
          <p:nvPr/>
        </p:nvPicPr>
        <p:blipFill>
          <a:blip r:embed="rId2" cstate="print"/>
          <a:srcRect/>
          <a:stretch>
            <a:fillRect/>
          </a:stretch>
        </p:blipFill>
        <p:spPr bwMode="auto">
          <a:xfrm>
            <a:off x="7929563" y="6602467"/>
            <a:ext cx="960120" cy="115214"/>
          </a:xfrm>
          <a:prstGeom prst="rect">
            <a:avLst/>
          </a:prstGeom>
          <a:noFill/>
          <a:ln w="9525">
            <a:noFill/>
            <a:miter lim="800000"/>
            <a:headEnd/>
            <a:tailEnd/>
          </a:ln>
        </p:spPr>
      </p:pic>
      <p:pic>
        <p:nvPicPr>
          <p:cNvPr id="8" name="Picture 2" descr="C:\Documents and Settings\mbenatar\Bureau\ville nuit C.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1713"/>
            <a:ext cx="9144000" cy="374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923759"/>
      </p:ext>
    </p:extLst>
  </p:cSld>
  <p:clrMapOvr>
    <a:masterClrMapping/>
  </p:clrMapOvr>
  <p:transition spd="med">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Exergue_Ville nocturne NB">
    <p:spTree>
      <p:nvGrpSpPr>
        <p:cNvPr id="1" name=""/>
        <p:cNvGrpSpPr/>
        <p:nvPr/>
      </p:nvGrpSpPr>
      <p:grpSpPr>
        <a:xfrm>
          <a:off x="0" y="0"/>
          <a:ext cx="0" cy="0"/>
          <a:chOff x="0" y="0"/>
          <a:chExt cx="0" cy="0"/>
        </a:xfrm>
      </p:grpSpPr>
      <p:pic>
        <p:nvPicPr>
          <p:cNvPr id="18" name="Image 17" descr="Micropole-Ville nocturne_NB.bmp"/>
          <p:cNvPicPr>
            <a:picLocks noChangeAspect="1"/>
          </p:cNvPicPr>
          <p:nvPr userDrawn="1"/>
        </p:nvPicPr>
        <p:blipFill>
          <a:blip r:embed="rId2" cstate="print"/>
          <a:stretch>
            <a:fillRect/>
          </a:stretch>
        </p:blipFill>
        <p:spPr>
          <a:xfrm>
            <a:off x="0" y="0"/>
            <a:ext cx="9144000" cy="3742944"/>
          </a:xfrm>
          <a:prstGeom prst="rect">
            <a:avLst/>
          </a:prstGeom>
        </p:spPr>
      </p:pic>
      <p:sp>
        <p:nvSpPr>
          <p:cNvPr id="5122" name="Rectangle 2"/>
          <p:cNvSpPr>
            <a:spLocks noGrp="1" noChangeArrowheads="1"/>
          </p:cNvSpPr>
          <p:nvPr>
            <p:ph type="ctrTitle" hasCustomPrompt="1"/>
          </p:nvPr>
        </p:nvSpPr>
        <p:spPr>
          <a:xfrm>
            <a:off x="702000" y="4248000"/>
            <a:ext cx="8096251" cy="1938337"/>
          </a:xfrm>
          <a:noFill/>
        </p:spPr>
        <p:txBody>
          <a:bodyPr/>
          <a:lstStyle>
            <a:lvl1pPr>
              <a:lnSpc>
                <a:spcPct val="80000"/>
              </a:lnSpc>
              <a:defRPr sz="2300" b="1" cap="all" baseline="0">
                <a:solidFill>
                  <a:schemeClr val="tx1"/>
                </a:solidFill>
                <a:latin typeface="Arial" pitchFamily="34" charset="0"/>
                <a:cs typeface="Arial" pitchFamily="34" charset="0"/>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GROUPE BAYARD – Projet Mikado</a:t>
            </a:r>
            <a:endParaRPr>
              <a:solidFill>
                <a:srgbClr val="FFFFFF">
                  <a:lumMod val="50000"/>
                </a:srgbClr>
              </a:solidFill>
            </a:endParaRP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pic>
        <p:nvPicPr>
          <p:cNvPr id="13" name="Picture 7" descr="LogoMicropole_petit"/>
          <p:cNvPicPr>
            <a:picLocks noChangeAspect="1" noChangeArrowheads="1"/>
          </p:cNvPicPr>
          <p:nvPr/>
        </p:nvPicPr>
        <p:blipFill>
          <a:blip r:embed="rId3" cstate="print"/>
          <a:srcRect/>
          <a:stretch>
            <a:fillRect/>
          </a:stretch>
        </p:blipFill>
        <p:spPr bwMode="auto">
          <a:xfrm>
            <a:off x="7929563" y="6602467"/>
            <a:ext cx="960120" cy="115214"/>
          </a:xfrm>
          <a:prstGeom prst="rect">
            <a:avLst/>
          </a:prstGeom>
          <a:noFill/>
          <a:ln w="9525">
            <a:noFill/>
            <a:miter lim="800000"/>
            <a:headEnd/>
            <a:tailEnd/>
          </a:ln>
        </p:spPr>
      </p:pic>
      <p:sp>
        <p:nvSpPr>
          <p:cNvPr id="8" name="Rectangle 7"/>
          <p:cNvSpPr/>
          <p:nvPr/>
        </p:nvSpPr>
        <p:spPr bwMode="auto">
          <a:xfrm>
            <a:off x="6936581" y="876300"/>
            <a:ext cx="1364457" cy="1364456"/>
          </a:xfrm>
          <a:prstGeom prst="rect">
            <a:avLst/>
          </a:prstGeom>
          <a:noFill/>
          <a:ln w="82550" cap="sq"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smtClean="0">
              <a:solidFill>
                <a:srgbClr val="000000"/>
              </a:solidFill>
              <a:ea typeface="ヒラギノ角ゴ Pro W3" pitchFamily="1" charset="-128"/>
            </a:endParaRPr>
          </a:p>
        </p:txBody>
      </p:sp>
    </p:spTree>
    <p:extLst>
      <p:ext uri="{BB962C8B-B14F-4D97-AF65-F5344CB8AC3E}">
        <p14:creationId xmlns:p14="http://schemas.microsoft.com/office/powerpoint/2010/main" val="3096379654"/>
      </p:ext>
    </p:extLst>
  </p:cSld>
  <p:clrMapOvr>
    <a:masterClrMapping/>
  </p:clrMapOvr>
  <p:transition spd="med">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Exergue_Neige">
    <p:spTree>
      <p:nvGrpSpPr>
        <p:cNvPr id="1" name=""/>
        <p:cNvGrpSpPr/>
        <p:nvPr/>
      </p:nvGrpSpPr>
      <p:grpSpPr>
        <a:xfrm>
          <a:off x="0" y="0"/>
          <a:ext cx="0" cy="0"/>
          <a:chOff x="0" y="0"/>
          <a:chExt cx="0" cy="0"/>
        </a:xfrm>
      </p:grpSpPr>
      <p:sp>
        <p:nvSpPr>
          <p:cNvPr id="4"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GROUPE BAYARD – Projet Mikado</a:t>
            </a:r>
            <a:endParaRPr>
              <a:solidFill>
                <a:srgbClr val="FFFFFF">
                  <a:lumMod val="50000"/>
                </a:srgbClr>
              </a:solidFill>
            </a:endParaRPr>
          </a:p>
        </p:txBody>
      </p:sp>
      <p:sp>
        <p:nvSpPr>
          <p:cNvPr id="5"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7" name="Rectangle 2"/>
          <p:cNvSpPr>
            <a:spLocks noGrp="1" noChangeArrowheads="1"/>
          </p:cNvSpPr>
          <p:nvPr>
            <p:ph type="ctrTitle" hasCustomPrompt="1"/>
          </p:nvPr>
        </p:nvSpPr>
        <p:spPr>
          <a:xfrm>
            <a:off x="702000" y="4248000"/>
            <a:ext cx="8096251" cy="1938337"/>
          </a:xfrm>
          <a:noFill/>
        </p:spPr>
        <p:txBody>
          <a:bodyPr/>
          <a:lstStyle>
            <a:lvl1pPr>
              <a:lnSpc>
                <a:spcPct val="80000"/>
              </a:lnSpc>
              <a:defRPr sz="2300" b="1" cap="all" baseline="0">
                <a:solidFill>
                  <a:schemeClr val="tx1"/>
                </a:solidFill>
                <a:latin typeface="Arial" pitchFamily="34" charset="0"/>
                <a:cs typeface="Arial" pitchFamily="34" charset="0"/>
              </a:defRPr>
            </a:lvl1pPr>
          </a:lstStyle>
          <a:p>
            <a:r>
              <a:rPr lang="fr-FR" dirty="0" smtClean="0"/>
              <a:t>CLIQUEZ ET MODIFIEZ LE TITRE</a:t>
            </a:r>
            <a:endParaRPr lang="fr-FR" dirty="0"/>
          </a:p>
        </p:txBody>
      </p:sp>
      <p:pic>
        <p:nvPicPr>
          <p:cNvPr id="9" name="Imag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91" y="0"/>
            <a:ext cx="9149091" cy="3725930"/>
          </a:xfrm>
          <a:prstGeom prst="rect">
            <a:avLst/>
          </a:prstGeom>
        </p:spPr>
      </p:pic>
    </p:spTree>
    <p:extLst>
      <p:ext uri="{BB962C8B-B14F-4D97-AF65-F5344CB8AC3E}">
        <p14:creationId xmlns:p14="http://schemas.microsoft.com/office/powerpoint/2010/main" val="211781629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ntertit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238375" y="4272195"/>
            <a:ext cx="6643688" cy="283154"/>
          </a:xfrm>
        </p:spPr>
        <p:txBody>
          <a:bodyPr wrap="square">
            <a:spAutoFit/>
          </a:bodyPr>
          <a:lstStyle>
            <a:lvl1pPr algn="r">
              <a:lnSpc>
                <a:spcPct val="80000"/>
              </a:lnSpc>
              <a:defRPr sz="2300" b="1" cap="all" baseline="0">
                <a:latin typeface="Arial" pitchFamily="34" charset="0"/>
                <a:cs typeface="Arial" pitchFamily="34" charset="0"/>
              </a:defRPr>
            </a:lvl1pPr>
          </a:lstStyle>
          <a:p>
            <a:r>
              <a:rPr lang="fr-FR" dirty="0" smtClean="0"/>
              <a:t>CLIQUEZ POUR MODIFIER LE STYLE DU TITRE</a:t>
            </a:r>
            <a:endParaRPr lang="fr-FR" dirty="0"/>
          </a:p>
        </p:txBody>
      </p:sp>
      <p:sp>
        <p:nvSpPr>
          <p:cNvPr id="5"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GROUPE BAYARD – Projet Mikado</a:t>
            </a:r>
            <a:endParaRPr>
              <a:solidFill>
                <a:srgbClr val="FFFFFF">
                  <a:lumMod val="50000"/>
                </a:srgbClr>
              </a:solidFill>
            </a:endParaRPr>
          </a:p>
        </p:txBody>
      </p:sp>
      <p:sp>
        <p:nvSpPr>
          <p:cNvPr id="6"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Espace réservé du texte 11"/>
          <p:cNvSpPr>
            <a:spLocks noGrp="1"/>
          </p:cNvSpPr>
          <p:nvPr>
            <p:ph type="body" sz="quarter" idx="10" hasCustomPrompt="1"/>
          </p:nvPr>
        </p:nvSpPr>
        <p:spPr>
          <a:xfrm>
            <a:off x="3367088" y="4689997"/>
            <a:ext cx="5514975" cy="172355"/>
          </a:xfrm>
        </p:spPr>
        <p:txBody>
          <a:bodyPr>
            <a:spAutoFit/>
          </a:bodyPr>
          <a:lstStyle>
            <a:lvl1pPr marL="0" indent="0" algn="r">
              <a:lnSpc>
                <a:spcPct val="80000"/>
              </a:lnSpc>
              <a:spcBef>
                <a:spcPts val="0"/>
              </a:spcBef>
              <a:spcAft>
                <a:spcPts val="0"/>
              </a:spcAft>
              <a:buFontTx/>
              <a:buNone/>
              <a:defRPr sz="1400" b="1" cap="all" baseline="0">
                <a:solidFill>
                  <a:schemeClr val="accent1"/>
                </a:solidFill>
                <a:latin typeface="+mj-lt"/>
              </a:defRPr>
            </a:lvl1pPr>
          </a:lstStyle>
          <a:p>
            <a:pPr lvl="0"/>
            <a:r>
              <a:rPr lang="fr-FR" dirty="0" smtClean="0"/>
              <a:t>CLIQUEZ POUR MODIFIER LES STYLES DU TEXTE DU MASQUE</a:t>
            </a:r>
            <a:endParaRPr lang="fr-FR" dirty="0"/>
          </a:p>
        </p:txBody>
      </p:sp>
      <p:pic>
        <p:nvPicPr>
          <p:cNvPr id="7" name="Picture 2" descr="C:\CROSS_IDENTITY\Iconographie\Flèche Verte Haut-droite.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185" y="4260850"/>
            <a:ext cx="1473750" cy="147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951030"/>
      </p:ext>
    </p:extLst>
  </p:cSld>
  <p:clrMapOvr>
    <a:masterClrMapping/>
  </p:clrMapOvr>
  <p:transition spd="med">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cap="all" baseline="0"/>
            </a:lvl1pPr>
          </a:lstStyle>
          <a:p>
            <a:endParaRPr lang="fr-FR" dirty="0"/>
          </a:p>
        </p:txBody>
      </p:sp>
      <p:sp>
        <p:nvSpPr>
          <p:cNvPr id="6"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GROUPE BAYARD – Projet Mikado</a:t>
            </a:r>
            <a:endParaRPr>
              <a:solidFill>
                <a:srgbClr val="FFFFFF">
                  <a:lumMod val="50000"/>
                </a:srgbClr>
              </a:solidFill>
            </a:endParaRPr>
          </a:p>
        </p:txBody>
      </p:sp>
      <p:sp>
        <p:nvSpPr>
          <p:cNvPr id="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0" name="Espace réservé du texte 9"/>
          <p:cNvSpPr>
            <a:spLocks noGrp="1"/>
          </p:cNvSpPr>
          <p:nvPr>
            <p:ph type="body" sz="quarter" idx="12" hasCustomPrompt="1"/>
          </p:nvPr>
        </p:nvSpPr>
        <p:spPr>
          <a:xfrm>
            <a:off x="709613" y="1146175"/>
            <a:ext cx="6994525" cy="4680000"/>
          </a:xfrm>
        </p:spPr>
        <p:txBody>
          <a:bodyPr/>
          <a:lstStyle>
            <a:lvl1pPr marL="0" indent="0">
              <a:lnSpc>
                <a:spcPts val="3400"/>
              </a:lnSpc>
              <a:spcBef>
                <a:spcPts val="0"/>
              </a:spcBef>
              <a:spcAft>
                <a:spcPts val="0"/>
              </a:spcAft>
              <a:buFontTx/>
              <a:buNone/>
              <a:defRPr sz="2800" b="0" cap="all" baseline="0">
                <a:latin typeface="+mj-lt"/>
              </a:defRPr>
            </a:lvl1pPr>
            <a:lvl2pPr marL="0" indent="0">
              <a:lnSpc>
                <a:spcPts val="3400"/>
              </a:lnSpc>
              <a:spcBef>
                <a:spcPts val="0"/>
              </a:spcBef>
              <a:spcAft>
                <a:spcPts val="0"/>
              </a:spcAft>
              <a:buFontTx/>
              <a:buNone/>
              <a:defRPr sz="2800" b="0" cap="all" baseline="0">
                <a:solidFill>
                  <a:schemeClr val="accent1"/>
                </a:solidFill>
              </a:defRPr>
            </a:lvl2pPr>
          </a:lstStyle>
          <a:p>
            <a:pPr lvl="0"/>
            <a:r>
              <a:rPr lang="fr-FR" dirty="0" smtClean="0"/>
              <a:t>CLIQUEZ POUR MODIFIER LES STYLES DU TEXTE DU MASQUE</a:t>
            </a:r>
          </a:p>
          <a:p>
            <a:pPr lvl="1"/>
            <a:r>
              <a:rPr lang="fr-FR" dirty="0" smtClean="0"/>
              <a:t>DEUXIÈME NIVEAU</a:t>
            </a:r>
            <a:endParaRPr lang="fr-FR" dirty="0"/>
          </a:p>
        </p:txBody>
      </p:sp>
    </p:spTree>
    <p:extLst>
      <p:ext uri="{BB962C8B-B14F-4D97-AF65-F5344CB8AC3E}">
        <p14:creationId xmlns:p14="http://schemas.microsoft.com/office/powerpoint/2010/main" val="58970433"/>
      </p:ext>
    </p:extLst>
  </p:cSld>
  <p:clrMapOvr>
    <a:masterClrMapping/>
  </p:clrMapOvr>
  <p:transition spd="med">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ommaire de secti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cap="all" baseline="0"/>
            </a:lvl1pPr>
          </a:lstStyle>
          <a:p>
            <a:endParaRPr lang="fr-FR" dirty="0"/>
          </a:p>
        </p:txBody>
      </p:sp>
      <p:sp>
        <p:nvSpPr>
          <p:cNvPr id="6"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Groupe Bayard – Projet MIKADO</a:t>
            </a:r>
            <a:endParaRPr>
              <a:solidFill>
                <a:srgbClr val="FFFFFF">
                  <a:lumMod val="50000"/>
                </a:srgbClr>
              </a:solidFill>
            </a:endParaRPr>
          </a:p>
        </p:txBody>
      </p:sp>
      <p:sp>
        <p:nvSpPr>
          <p:cNvPr id="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0" name="Espace réservé du texte 9"/>
          <p:cNvSpPr>
            <a:spLocks noGrp="1"/>
          </p:cNvSpPr>
          <p:nvPr>
            <p:ph type="body" sz="quarter" idx="12" hasCustomPrompt="1"/>
          </p:nvPr>
        </p:nvSpPr>
        <p:spPr>
          <a:xfrm>
            <a:off x="709613" y="1146175"/>
            <a:ext cx="6994525" cy="4680000"/>
          </a:xfrm>
        </p:spPr>
        <p:txBody>
          <a:bodyPr/>
          <a:lstStyle>
            <a:lvl1pPr marL="936625" indent="0">
              <a:lnSpc>
                <a:spcPts val="3400"/>
              </a:lnSpc>
              <a:spcBef>
                <a:spcPts val="0"/>
              </a:spcBef>
              <a:spcAft>
                <a:spcPts val="0"/>
              </a:spcAft>
              <a:buFontTx/>
              <a:buNone/>
              <a:defRPr sz="2800" b="0" cap="all" baseline="0">
                <a:latin typeface="+mj-lt"/>
              </a:defRPr>
            </a:lvl1pPr>
            <a:lvl2pPr marL="0" indent="0">
              <a:lnSpc>
                <a:spcPts val="3400"/>
              </a:lnSpc>
              <a:spcBef>
                <a:spcPts val="0"/>
              </a:spcBef>
              <a:spcAft>
                <a:spcPts val="0"/>
              </a:spcAft>
              <a:buFontTx/>
              <a:buNone/>
              <a:defRPr sz="2800" b="0" cap="all" baseline="0">
                <a:solidFill>
                  <a:schemeClr val="accent1"/>
                </a:solidFill>
              </a:defRPr>
            </a:lvl2pPr>
          </a:lstStyle>
          <a:p>
            <a:pPr lvl="0"/>
            <a:r>
              <a:rPr lang="fr-FR" dirty="0" smtClean="0"/>
              <a:t>CLIQUEZ POUR MODIFIER LES STYLES DU TEXTE DU MASQUE</a:t>
            </a:r>
          </a:p>
          <a:p>
            <a:pPr lvl="1"/>
            <a:r>
              <a:rPr lang="fr-FR" dirty="0" smtClean="0"/>
              <a:t>DEUXIÈME NIVEAU</a:t>
            </a:r>
            <a:endParaRPr lang="fr-FR" dirty="0"/>
          </a:p>
        </p:txBody>
      </p:sp>
    </p:spTree>
    <p:extLst>
      <p:ext uri="{BB962C8B-B14F-4D97-AF65-F5344CB8AC3E}">
        <p14:creationId xmlns:p14="http://schemas.microsoft.com/office/powerpoint/2010/main" val="2334333955"/>
      </p:ext>
    </p:extLst>
  </p:cSld>
  <p:clrMapOvr>
    <a:masterClrMapping/>
  </p:clrMapOvr>
  <p:transition spd="med">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re et contenu texte V1">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693420" y="323400"/>
            <a:ext cx="8040688" cy="332399"/>
          </a:xfrm>
        </p:spPr>
        <p:txBody>
          <a:bodyPr>
            <a:spAutoFit/>
          </a:bodyPr>
          <a:lstStyle>
            <a:lvl1pPr>
              <a:defRPr cap="all" baseline="0"/>
            </a:lvl1pPr>
          </a:lstStyle>
          <a:p>
            <a:r>
              <a:rPr lang="fr-FR" dirty="0" smtClean="0"/>
              <a:t>CLIQUEZ POUR MODIFIER LE STYLE DU TITRE</a:t>
            </a:r>
            <a:endParaRPr lang="fr-FR" dirty="0"/>
          </a:p>
        </p:txBody>
      </p:sp>
      <p:sp>
        <p:nvSpPr>
          <p:cNvPr id="6"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GROUPE BAYARD – Projet Mikado</a:t>
            </a:r>
            <a:endParaRPr>
              <a:solidFill>
                <a:srgbClr val="FFFFFF">
                  <a:lumMod val="50000"/>
                </a:srgbClr>
              </a:solidFill>
            </a:endParaRPr>
          </a:p>
        </p:txBody>
      </p:sp>
      <p:sp>
        <p:nvSpPr>
          <p:cNvPr id="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9" name="Espace réservé du texte 8"/>
          <p:cNvSpPr>
            <a:spLocks noGrp="1"/>
          </p:cNvSpPr>
          <p:nvPr>
            <p:ph type="body" sz="quarter" idx="10"/>
          </p:nvPr>
        </p:nvSpPr>
        <p:spPr>
          <a:xfrm>
            <a:off x="709613" y="1216025"/>
            <a:ext cx="7999412" cy="4848225"/>
          </a:xfrm>
          <a:noFill/>
          <a:ln w="9525">
            <a:noFill/>
            <a:miter lim="800000"/>
            <a:headEnd/>
            <a:tailEnd/>
          </a:ln>
        </p:spPr>
        <p:txBody>
          <a:bodyPr vert="horz" wrap="square" lIns="0" tIns="0" rIns="0" bIns="0" numCol="1" anchor="t" anchorCtr="0" compatLnSpc="1">
            <a:prstTxWarp prst="textNoShape">
              <a:avLst/>
            </a:prstTxWarp>
          </a:bodyPr>
          <a:lstStyle>
            <a:lvl1pPr>
              <a:defRPr lang="fr-FR" dirty="0" smtClean="0">
                <a:latin typeface="+mj-lt"/>
              </a:defRPr>
            </a:lvl1pPr>
            <a:lvl2pPr>
              <a:defRPr lang="fr-FR" sz="1800" b="0" dirty="0" smtClean="0">
                <a:solidFill>
                  <a:schemeClr val="tx1">
                    <a:lumMod val="85000"/>
                    <a:lumOff val="15000"/>
                  </a:schemeClr>
                </a:solidFill>
                <a:latin typeface="Arial" pitchFamily="34" charset="0"/>
                <a:cs typeface="Arial" pitchFamily="34" charset="0"/>
              </a:defRPr>
            </a:lvl2pPr>
            <a:lvl3pPr>
              <a:defRPr lang="fr-FR" sz="1600" dirty="0" smtClean="0">
                <a:solidFill>
                  <a:schemeClr val="tx1">
                    <a:lumMod val="75000"/>
                    <a:lumOff val="25000"/>
                  </a:schemeClr>
                </a:solidFill>
                <a:latin typeface="Arial" pitchFamily="34" charset="0"/>
                <a:cs typeface="Arial" pitchFamily="34" charset="0"/>
              </a:defRPr>
            </a:lvl3pPr>
            <a:lvl4pPr>
              <a:defRPr lang="fr-FR" sz="1400" dirty="0" smtClean="0">
                <a:solidFill>
                  <a:schemeClr val="tx1">
                    <a:lumMod val="65000"/>
                    <a:lumOff val="35000"/>
                  </a:schemeClr>
                </a:solidFill>
                <a:latin typeface="Arial" pitchFamily="34" charset="0"/>
                <a:cs typeface="Arial" pitchFamily="34" charset="0"/>
              </a:defRPr>
            </a:lvl4pPr>
            <a:lvl5pPr>
              <a:defRPr lang="fr-FR" sz="1200" dirty="0">
                <a:solidFill>
                  <a:schemeClr val="tx1">
                    <a:lumMod val="50000"/>
                    <a:lumOff val="50000"/>
                  </a:schemeClr>
                </a:solidFill>
              </a:defRPr>
            </a:lvl5pPr>
          </a:lstStyle>
          <a:p>
            <a:pPr lvl="0">
              <a:spcAft>
                <a:spcPts val="500"/>
              </a:spcAft>
            </a:pPr>
            <a:r>
              <a:rPr lang="fr-FR" dirty="0" smtClean="0"/>
              <a:t>Cliquez pour modifier les styles du texte du masque</a:t>
            </a:r>
          </a:p>
          <a:p>
            <a:pPr lvl="1">
              <a:spcBef>
                <a:spcPts val="0"/>
              </a:spcBef>
              <a:spcAft>
                <a:spcPts val="300"/>
              </a:spcAft>
              <a:buClr>
                <a:schemeClr val="tx1">
                  <a:lumMod val="85000"/>
                  <a:lumOff val="15000"/>
                </a:schemeClr>
              </a:buClr>
            </a:pPr>
            <a:r>
              <a:rPr lang="fr-FR" dirty="0" smtClean="0"/>
              <a:t>Deuxième niveau</a:t>
            </a:r>
          </a:p>
          <a:p>
            <a:pPr lvl="2">
              <a:spcBef>
                <a:spcPts val="0"/>
              </a:spcBef>
              <a:spcAft>
                <a:spcPts val="300"/>
              </a:spcAft>
            </a:pPr>
            <a:r>
              <a:rPr lang="fr-FR" dirty="0" smtClean="0"/>
              <a:t>Troisième niveau</a:t>
            </a:r>
          </a:p>
          <a:p>
            <a:pPr lvl="3">
              <a:spcBef>
                <a:spcPts val="0"/>
              </a:spcBef>
              <a:spcAft>
                <a:spcPts val="300"/>
              </a:spcAft>
              <a:buClr>
                <a:schemeClr val="tx1">
                  <a:lumMod val="65000"/>
                  <a:lumOff val="35000"/>
                </a:schemeClr>
              </a:buClr>
              <a:buFontTx/>
            </a:pPr>
            <a:r>
              <a:rPr lang="fr-FR" dirty="0" smtClean="0"/>
              <a:t>Quatrième niveau</a:t>
            </a:r>
          </a:p>
          <a:p>
            <a:pPr lvl="4" indent="-154800">
              <a:spcBef>
                <a:spcPts val="0"/>
              </a:spcBef>
              <a:spcAft>
                <a:spcPts val="300"/>
              </a:spcAft>
              <a:buClrTx/>
              <a:buFontTx/>
            </a:pPr>
            <a:r>
              <a:rPr lang="fr-FR" dirty="0" smtClean="0"/>
              <a:t>Cinquième niveau</a:t>
            </a:r>
            <a:endParaRPr lang="fr-FR" dirty="0"/>
          </a:p>
        </p:txBody>
      </p:sp>
      <p:sp>
        <p:nvSpPr>
          <p:cNvPr id="10" name="Espace réservé du texte 9"/>
          <p:cNvSpPr>
            <a:spLocks noGrp="1"/>
          </p:cNvSpPr>
          <p:nvPr>
            <p:ph type="body" sz="quarter" idx="11" hasCustomPrompt="1"/>
          </p:nvPr>
        </p:nvSpPr>
        <p:spPr>
          <a:xfrm>
            <a:off x="709613" y="712787"/>
            <a:ext cx="7999412" cy="168275"/>
          </a:xfrm>
        </p:spPr>
        <p:txBody>
          <a:bodyPr/>
          <a:lstStyle>
            <a:lvl1pPr marL="0" indent="0">
              <a:buFontTx/>
              <a:buNone/>
              <a:defRPr cap="all" baseline="0">
                <a:solidFill>
                  <a:schemeClr val="tx1">
                    <a:lumMod val="50000"/>
                    <a:lumOff val="50000"/>
                  </a:schemeClr>
                </a:solidFill>
                <a:latin typeface="+mj-lt"/>
              </a:defRPr>
            </a:lvl1pPr>
          </a:lstStyle>
          <a:p>
            <a:pPr lvl="0"/>
            <a:r>
              <a:rPr lang="fr-FR" dirty="0" smtClean="0"/>
              <a:t>CLIQUEZ POUR MODIFIER LES STYLES DU TEXTE DU MASQUE</a:t>
            </a:r>
            <a:endParaRPr lang="fr-FR" dirty="0"/>
          </a:p>
        </p:txBody>
      </p:sp>
    </p:spTree>
    <p:extLst>
      <p:ext uri="{BB962C8B-B14F-4D97-AF65-F5344CB8AC3E}">
        <p14:creationId xmlns:p14="http://schemas.microsoft.com/office/powerpoint/2010/main" val="3991367420"/>
      </p:ext>
    </p:extLst>
  </p:cSld>
  <p:clrMapOvr>
    <a:masterClrMapping/>
  </p:clrMapOvr>
  <p:transition spd="med">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re et contenu texte V2">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693420" y="323400"/>
            <a:ext cx="8040688" cy="332399"/>
          </a:xfrm>
        </p:spPr>
        <p:txBody>
          <a:bodyPr>
            <a:spAutoFit/>
          </a:bodyPr>
          <a:lstStyle>
            <a:lvl1pPr>
              <a:defRPr cap="all" baseline="0"/>
            </a:lvl1pPr>
          </a:lstStyle>
          <a:p>
            <a:r>
              <a:rPr lang="fr-FR" dirty="0" smtClean="0"/>
              <a:t>CLIQUEZ POUR MODIFIER LE STYLE DU TITRE</a:t>
            </a:r>
            <a:endParaRPr lang="fr-FR" dirty="0"/>
          </a:p>
        </p:txBody>
      </p:sp>
      <p:sp>
        <p:nvSpPr>
          <p:cNvPr id="6"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GROUPE BAYARD – Projet Mikado</a:t>
            </a:r>
            <a:endParaRPr>
              <a:solidFill>
                <a:srgbClr val="FFFFFF">
                  <a:lumMod val="50000"/>
                </a:srgbClr>
              </a:solidFill>
            </a:endParaRPr>
          </a:p>
        </p:txBody>
      </p:sp>
      <p:sp>
        <p:nvSpPr>
          <p:cNvPr id="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9" name="Espace réservé du texte 8"/>
          <p:cNvSpPr>
            <a:spLocks noGrp="1"/>
          </p:cNvSpPr>
          <p:nvPr>
            <p:ph type="body" sz="quarter" idx="10"/>
          </p:nvPr>
        </p:nvSpPr>
        <p:spPr>
          <a:xfrm>
            <a:off x="709613" y="1216025"/>
            <a:ext cx="7999412" cy="4848225"/>
          </a:xfrm>
          <a:noFill/>
          <a:ln w="9525">
            <a:noFill/>
            <a:miter lim="800000"/>
            <a:headEnd/>
            <a:tailEnd/>
          </a:ln>
        </p:spPr>
        <p:txBody>
          <a:bodyPr vert="horz" wrap="square" lIns="0" tIns="0" rIns="0" bIns="0" numCol="1" anchor="t" anchorCtr="0" compatLnSpc="1">
            <a:prstTxWarp prst="textNoShape">
              <a:avLst/>
            </a:prstTxWarp>
          </a:bodyPr>
          <a:lstStyle>
            <a:lvl1pPr>
              <a:defRPr lang="fr-FR" dirty="0" smtClean="0">
                <a:solidFill>
                  <a:srgbClr val="87EB14"/>
                </a:solidFill>
                <a:latin typeface="+mj-lt"/>
              </a:defRPr>
            </a:lvl1pPr>
            <a:lvl2pPr>
              <a:defRPr lang="fr-FR" sz="1800" b="0" dirty="0" smtClean="0">
                <a:solidFill>
                  <a:schemeClr val="tx1"/>
                </a:solidFill>
                <a:latin typeface="Arial" pitchFamily="34" charset="0"/>
                <a:cs typeface="Arial" pitchFamily="34" charset="0"/>
              </a:defRPr>
            </a:lvl2pPr>
            <a:lvl3pPr>
              <a:defRPr lang="fr-FR" sz="1600" dirty="0" smtClean="0">
                <a:latin typeface="Arial" pitchFamily="34" charset="0"/>
                <a:cs typeface="Arial" pitchFamily="34" charset="0"/>
              </a:defRPr>
            </a:lvl3pPr>
            <a:lvl4pPr>
              <a:defRPr lang="fr-FR" sz="1400" dirty="0" smtClean="0">
                <a:solidFill>
                  <a:schemeClr val="tx1">
                    <a:lumMod val="65000"/>
                    <a:lumOff val="35000"/>
                  </a:schemeClr>
                </a:solidFill>
                <a:latin typeface="Arial" pitchFamily="34" charset="0"/>
                <a:cs typeface="Arial" pitchFamily="34" charset="0"/>
              </a:defRPr>
            </a:lvl4pPr>
            <a:lvl5pPr>
              <a:defRPr lang="fr-FR" sz="1200" dirty="0"/>
            </a:lvl5pPr>
          </a:lstStyle>
          <a:p>
            <a:pPr lvl="0">
              <a:spcAft>
                <a:spcPts val="500"/>
              </a:spcAft>
              <a:buClr>
                <a:srgbClr val="97999B"/>
              </a:buClr>
            </a:pPr>
            <a:r>
              <a:rPr lang="fr-FR" dirty="0" smtClean="0"/>
              <a:t>Cliquez pour modifier les styles du texte du masque</a:t>
            </a:r>
          </a:p>
          <a:p>
            <a:pPr lvl="1">
              <a:spcBef>
                <a:spcPts val="0"/>
              </a:spcBef>
              <a:spcAft>
                <a:spcPts val="300"/>
              </a:spcAft>
              <a:buClrTx/>
            </a:pPr>
            <a:r>
              <a:rPr lang="fr-FR" dirty="0" smtClean="0"/>
              <a:t>Deuxième niveau</a:t>
            </a:r>
          </a:p>
          <a:p>
            <a:pPr lvl="2">
              <a:spcBef>
                <a:spcPts val="0"/>
              </a:spcBef>
              <a:spcAft>
                <a:spcPts val="300"/>
              </a:spcAft>
            </a:pPr>
            <a:r>
              <a:rPr lang="fr-FR" dirty="0" smtClean="0"/>
              <a:t>Troisième niveau</a:t>
            </a:r>
          </a:p>
          <a:p>
            <a:pPr lvl="3">
              <a:spcBef>
                <a:spcPts val="0"/>
              </a:spcBef>
              <a:spcAft>
                <a:spcPts val="300"/>
              </a:spcAft>
              <a:buClr>
                <a:schemeClr val="tx1">
                  <a:lumMod val="65000"/>
                  <a:lumOff val="35000"/>
                </a:schemeClr>
              </a:buClr>
              <a:buFontTx/>
            </a:pPr>
            <a:r>
              <a:rPr lang="fr-FR" dirty="0" smtClean="0"/>
              <a:t>Quatrième niveau</a:t>
            </a:r>
          </a:p>
          <a:p>
            <a:pPr lvl="4" indent="-154800">
              <a:spcBef>
                <a:spcPts val="0"/>
              </a:spcBef>
              <a:spcAft>
                <a:spcPts val="300"/>
              </a:spcAft>
              <a:buClrTx/>
              <a:buFontTx/>
            </a:pPr>
            <a:r>
              <a:rPr lang="fr-FR" dirty="0" smtClean="0"/>
              <a:t>Cinquième niveau</a:t>
            </a:r>
            <a:endParaRPr lang="fr-FR" dirty="0"/>
          </a:p>
        </p:txBody>
      </p:sp>
      <p:sp>
        <p:nvSpPr>
          <p:cNvPr id="10" name="Espace réservé du texte 9"/>
          <p:cNvSpPr>
            <a:spLocks noGrp="1"/>
          </p:cNvSpPr>
          <p:nvPr>
            <p:ph type="body" sz="quarter" idx="11" hasCustomPrompt="1"/>
          </p:nvPr>
        </p:nvSpPr>
        <p:spPr>
          <a:xfrm>
            <a:off x="709613" y="712787"/>
            <a:ext cx="7999412" cy="168275"/>
          </a:xfrm>
        </p:spPr>
        <p:txBody>
          <a:bodyPr/>
          <a:lstStyle>
            <a:lvl1pPr marL="0" indent="0">
              <a:buFontTx/>
              <a:buNone/>
              <a:defRPr cap="all" baseline="0">
                <a:solidFill>
                  <a:srgbClr val="97999B"/>
                </a:solidFill>
                <a:latin typeface="+mj-lt"/>
              </a:defRPr>
            </a:lvl1pPr>
          </a:lstStyle>
          <a:p>
            <a:pPr lvl="0"/>
            <a:r>
              <a:rPr lang="fr-FR" dirty="0" smtClean="0"/>
              <a:t>CLIQUEZ POUR MODIFIER LES STYLES DU TEXTE DU MASQUE</a:t>
            </a:r>
            <a:endParaRPr lang="fr-FR" dirty="0"/>
          </a:p>
        </p:txBody>
      </p:sp>
    </p:spTree>
    <p:extLst>
      <p:ext uri="{BB962C8B-B14F-4D97-AF65-F5344CB8AC3E}">
        <p14:creationId xmlns:p14="http://schemas.microsoft.com/office/powerpoint/2010/main" val="3662151172"/>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Exergue_Bambous NB">
    <p:spTree>
      <p:nvGrpSpPr>
        <p:cNvPr id="1" name=""/>
        <p:cNvGrpSpPr/>
        <p:nvPr/>
      </p:nvGrpSpPr>
      <p:grpSpPr>
        <a:xfrm>
          <a:off x="0" y="0"/>
          <a:ext cx="0" cy="0"/>
          <a:chOff x="0" y="0"/>
          <a:chExt cx="0" cy="0"/>
        </a:xfrm>
      </p:grpSpPr>
      <p:pic>
        <p:nvPicPr>
          <p:cNvPr id="18" name="Image 17" descr="Micropole-Bambous_NB.bmp"/>
          <p:cNvPicPr>
            <a:picLocks noChangeAspect="1"/>
          </p:cNvPicPr>
          <p:nvPr userDrawn="1"/>
        </p:nvPicPr>
        <p:blipFill>
          <a:blip r:embed="rId2" cstate="print"/>
          <a:stretch>
            <a:fillRect/>
          </a:stretch>
        </p:blipFill>
        <p:spPr>
          <a:xfrm>
            <a:off x="0" y="0"/>
            <a:ext cx="9144000" cy="3742944"/>
          </a:xfrm>
          <a:prstGeom prst="rect">
            <a:avLst/>
          </a:prstGeom>
        </p:spPr>
      </p:pic>
      <p:sp>
        <p:nvSpPr>
          <p:cNvPr id="5122" name="Rectangle 2"/>
          <p:cNvSpPr>
            <a:spLocks noGrp="1" noChangeArrowheads="1"/>
          </p:cNvSpPr>
          <p:nvPr>
            <p:ph type="ctrTitle" hasCustomPrompt="1"/>
          </p:nvPr>
        </p:nvSpPr>
        <p:spPr>
          <a:xfrm>
            <a:off x="702000" y="4248000"/>
            <a:ext cx="8096251" cy="1800000"/>
          </a:xfrm>
          <a:solidFill>
            <a:schemeClr val="bg1"/>
          </a:solidFill>
        </p:spPr>
        <p:txBody>
          <a:bodyPr/>
          <a:lstStyle>
            <a:lvl1pPr>
              <a:lnSpc>
                <a:spcPct val="80000"/>
              </a:lnSpc>
              <a:defRPr sz="2300" b="1" cap="all" baseline="0">
                <a:latin typeface="+mj-lt"/>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lang="fr-FR" smtClean="0"/>
              <a:t>GROUPE BAYARD – Projet Mikado</a:t>
            </a:r>
            <a:endParaRPr lang="fr-F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t>Page </a:t>
            </a:r>
            <a:fld id="{8BE978C9-4FDF-4B0A-86DE-559912220C9D}" type="slidenum">
              <a:rPr lang="fr-FR" smtClean="0"/>
              <a:pPr algn="l"/>
              <a:t>‹N°›</a:t>
            </a:fld>
            <a:endParaRPr lang="fr-F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ea typeface="ヒラギノ角ゴ Pro W3" pitchFamily="1" charset="-128"/>
              <a:cs typeface="+mn-cs"/>
            </a:endParaRPr>
          </a:p>
        </p:txBody>
      </p:sp>
      <p:pic>
        <p:nvPicPr>
          <p:cNvPr id="13" name="Picture 7" descr="LogoMicropole_petit"/>
          <p:cNvPicPr>
            <a:picLocks noChangeAspect="1" noChangeArrowheads="1"/>
          </p:cNvPicPr>
          <p:nvPr/>
        </p:nvPicPr>
        <p:blipFill>
          <a:blip r:embed="rId3" cstate="print"/>
          <a:srcRect/>
          <a:stretch>
            <a:fillRect/>
          </a:stretch>
        </p:blipFill>
        <p:spPr bwMode="auto">
          <a:xfrm>
            <a:off x="7929563" y="6602467"/>
            <a:ext cx="960120" cy="115214"/>
          </a:xfrm>
          <a:prstGeom prst="rect">
            <a:avLst/>
          </a:prstGeom>
          <a:noFill/>
          <a:ln w="9525">
            <a:noFill/>
            <a:miter lim="800000"/>
            <a:headEnd/>
            <a:tailEnd/>
          </a:ln>
        </p:spPr>
      </p:pic>
      <p:sp>
        <p:nvSpPr>
          <p:cNvPr id="8" name="Rectangle 7"/>
          <p:cNvSpPr/>
          <p:nvPr/>
        </p:nvSpPr>
        <p:spPr bwMode="auto">
          <a:xfrm>
            <a:off x="1755775" y="1196340"/>
            <a:ext cx="1282700" cy="1295400"/>
          </a:xfrm>
          <a:prstGeom prst="rect">
            <a:avLst/>
          </a:prstGeom>
          <a:noFill/>
          <a:ln w="76200" cap="sq"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Tree>
  </p:cSld>
  <p:clrMapOvr>
    <a:masterClrMapping/>
  </p:clrMapOvr>
  <p:transition spd="med">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re, texte et visuel">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693420" y="323400"/>
            <a:ext cx="8040688" cy="332399"/>
          </a:xfrm>
        </p:spPr>
        <p:txBody>
          <a:bodyPr>
            <a:spAutoFit/>
          </a:bodyPr>
          <a:lstStyle>
            <a:lvl1pPr>
              <a:defRPr cap="all" baseline="0"/>
            </a:lvl1pPr>
          </a:lstStyle>
          <a:p>
            <a:r>
              <a:rPr lang="fr-FR" dirty="0" smtClean="0"/>
              <a:t>CLIQUEZ POUR MODIFIER LE STYLE DU TITRE</a:t>
            </a:r>
            <a:endParaRPr lang="fr-FR" dirty="0"/>
          </a:p>
        </p:txBody>
      </p:sp>
      <p:sp>
        <p:nvSpPr>
          <p:cNvPr id="6"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GROUPE BAYARD – Projet Mikado</a:t>
            </a:r>
            <a:endParaRPr>
              <a:solidFill>
                <a:srgbClr val="FFFFFF">
                  <a:lumMod val="50000"/>
                </a:srgbClr>
              </a:solidFill>
            </a:endParaRPr>
          </a:p>
        </p:txBody>
      </p:sp>
      <p:sp>
        <p:nvSpPr>
          <p:cNvPr id="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9" name="Espace réservé du texte 8"/>
          <p:cNvSpPr>
            <a:spLocks noGrp="1"/>
          </p:cNvSpPr>
          <p:nvPr>
            <p:ph type="body" sz="quarter" idx="10"/>
          </p:nvPr>
        </p:nvSpPr>
        <p:spPr>
          <a:xfrm>
            <a:off x="709613" y="1216026"/>
            <a:ext cx="3694747" cy="4965700"/>
          </a:xfrm>
          <a:noFill/>
          <a:ln w="9525">
            <a:noFill/>
            <a:miter lim="800000"/>
            <a:headEnd/>
            <a:tailEnd/>
          </a:ln>
        </p:spPr>
        <p:txBody>
          <a:bodyPr vert="horz" wrap="square" lIns="0" tIns="0" rIns="0" bIns="0" numCol="1" anchor="t" anchorCtr="0" compatLnSpc="1">
            <a:prstTxWarp prst="textNoShape">
              <a:avLst/>
            </a:prstTxWarp>
          </a:bodyPr>
          <a:lstStyle>
            <a:lvl1pPr>
              <a:defRPr lang="fr-FR" dirty="0" smtClean="0">
                <a:latin typeface="+mj-lt"/>
              </a:defRPr>
            </a:lvl1pPr>
            <a:lvl2pPr>
              <a:defRPr lang="fr-FR" sz="1800" b="0" dirty="0" smtClean="0">
                <a:solidFill>
                  <a:schemeClr val="tx1">
                    <a:lumMod val="85000"/>
                    <a:lumOff val="15000"/>
                  </a:schemeClr>
                </a:solidFill>
                <a:latin typeface="Arial" pitchFamily="34" charset="0"/>
                <a:cs typeface="Arial" pitchFamily="34" charset="0"/>
              </a:defRPr>
            </a:lvl2pPr>
            <a:lvl3pPr>
              <a:defRPr lang="fr-FR" sz="1600" dirty="0" smtClean="0">
                <a:solidFill>
                  <a:schemeClr val="tx1">
                    <a:lumMod val="75000"/>
                    <a:lumOff val="25000"/>
                  </a:schemeClr>
                </a:solidFill>
                <a:latin typeface="Arial" pitchFamily="34" charset="0"/>
                <a:cs typeface="Arial" pitchFamily="34" charset="0"/>
              </a:defRPr>
            </a:lvl3pPr>
            <a:lvl4pPr>
              <a:defRPr lang="fr-FR" sz="1400" dirty="0" smtClean="0">
                <a:solidFill>
                  <a:schemeClr val="tx1">
                    <a:lumMod val="65000"/>
                    <a:lumOff val="35000"/>
                  </a:schemeClr>
                </a:solidFill>
                <a:latin typeface="Arial" pitchFamily="34" charset="0"/>
                <a:cs typeface="Arial" pitchFamily="34" charset="0"/>
              </a:defRPr>
            </a:lvl4pPr>
            <a:lvl5pPr>
              <a:defRPr lang="fr-FR" sz="1200" dirty="0">
                <a:solidFill>
                  <a:schemeClr val="tx1">
                    <a:lumMod val="50000"/>
                    <a:lumOff val="50000"/>
                  </a:schemeClr>
                </a:solidFill>
              </a:defRPr>
            </a:lvl5pPr>
          </a:lstStyle>
          <a:p>
            <a:pPr lvl="0">
              <a:spcAft>
                <a:spcPts val="500"/>
              </a:spcAft>
            </a:pPr>
            <a:r>
              <a:rPr lang="fr-FR" dirty="0" smtClean="0"/>
              <a:t>Cliquez pour modifier les styles du texte du masque</a:t>
            </a:r>
          </a:p>
          <a:p>
            <a:pPr lvl="1">
              <a:spcBef>
                <a:spcPts val="0"/>
              </a:spcBef>
              <a:spcAft>
                <a:spcPts val="300"/>
              </a:spcAft>
              <a:buClr>
                <a:schemeClr val="tx1">
                  <a:lumMod val="85000"/>
                  <a:lumOff val="15000"/>
                </a:schemeClr>
              </a:buClr>
            </a:pPr>
            <a:r>
              <a:rPr lang="fr-FR" dirty="0" smtClean="0"/>
              <a:t>Deuxième niveau</a:t>
            </a:r>
          </a:p>
          <a:p>
            <a:pPr lvl="2">
              <a:spcBef>
                <a:spcPts val="0"/>
              </a:spcBef>
              <a:spcAft>
                <a:spcPts val="300"/>
              </a:spcAft>
            </a:pPr>
            <a:r>
              <a:rPr lang="fr-FR" dirty="0" smtClean="0"/>
              <a:t>Troisième niveau</a:t>
            </a:r>
          </a:p>
          <a:p>
            <a:pPr lvl="3">
              <a:spcBef>
                <a:spcPts val="0"/>
              </a:spcBef>
              <a:spcAft>
                <a:spcPts val="300"/>
              </a:spcAft>
              <a:buClr>
                <a:schemeClr val="tx1">
                  <a:lumMod val="65000"/>
                  <a:lumOff val="35000"/>
                </a:schemeClr>
              </a:buClr>
              <a:buFontTx/>
            </a:pPr>
            <a:r>
              <a:rPr lang="fr-FR" dirty="0" smtClean="0"/>
              <a:t>Quatrième niveau</a:t>
            </a:r>
          </a:p>
          <a:p>
            <a:pPr lvl="4" indent="-154800">
              <a:spcBef>
                <a:spcPts val="0"/>
              </a:spcBef>
              <a:spcAft>
                <a:spcPts val="300"/>
              </a:spcAft>
              <a:buClrTx/>
              <a:buFontTx/>
            </a:pPr>
            <a:r>
              <a:rPr lang="fr-FR" dirty="0" smtClean="0"/>
              <a:t>Cinquième niveau</a:t>
            </a:r>
            <a:endParaRPr lang="fr-FR" dirty="0"/>
          </a:p>
        </p:txBody>
      </p:sp>
      <p:sp>
        <p:nvSpPr>
          <p:cNvPr id="14" name="Espace réservé pour une image  13"/>
          <p:cNvSpPr>
            <a:spLocks noGrp="1"/>
          </p:cNvSpPr>
          <p:nvPr>
            <p:ph type="pic" sz="quarter" idx="12"/>
          </p:nvPr>
        </p:nvSpPr>
        <p:spPr>
          <a:xfrm>
            <a:off x="4770438" y="1216025"/>
            <a:ext cx="3938587" cy="4965699"/>
          </a:xfrm>
        </p:spPr>
        <p:txBody>
          <a:bodyPr/>
          <a:lstStyle>
            <a:lvl1pPr>
              <a:defRPr b="0">
                <a:latin typeface="+mj-lt"/>
              </a:defRPr>
            </a:lvl1pPr>
          </a:lstStyle>
          <a:p>
            <a:r>
              <a:rPr lang="fr-FR" smtClean="0"/>
              <a:t>Cliquez sur l'icône pour ajouter une image</a:t>
            </a:r>
            <a:endParaRPr lang="fr-FR"/>
          </a:p>
        </p:txBody>
      </p:sp>
      <p:sp>
        <p:nvSpPr>
          <p:cNvPr id="10" name="Espace réservé du texte 9"/>
          <p:cNvSpPr>
            <a:spLocks noGrp="1"/>
          </p:cNvSpPr>
          <p:nvPr>
            <p:ph type="body" sz="quarter" idx="13" hasCustomPrompt="1"/>
          </p:nvPr>
        </p:nvSpPr>
        <p:spPr>
          <a:xfrm>
            <a:off x="709613" y="712800"/>
            <a:ext cx="7999412" cy="246221"/>
          </a:xfrm>
        </p:spPr>
        <p:txBody>
          <a:bodyPr>
            <a:spAutoFit/>
          </a:bodyPr>
          <a:lstStyle>
            <a:lvl1pPr marL="0" indent="0">
              <a:buFontTx/>
              <a:buNone/>
              <a:defRPr cap="all" baseline="0">
                <a:solidFill>
                  <a:schemeClr val="tx1">
                    <a:lumMod val="50000"/>
                    <a:lumOff val="50000"/>
                  </a:schemeClr>
                </a:solidFill>
                <a:latin typeface="+mj-lt"/>
              </a:defRPr>
            </a:lvl1pPr>
          </a:lstStyle>
          <a:p>
            <a:pPr lvl="0"/>
            <a:r>
              <a:rPr lang="fr-FR" dirty="0" smtClean="0"/>
              <a:t>CLIQUEZ POUR MODIFIER LES STYLES DU TEXTE DU MASQUE</a:t>
            </a:r>
            <a:endParaRPr lang="fr-FR" dirty="0"/>
          </a:p>
        </p:txBody>
      </p:sp>
    </p:spTree>
    <p:extLst>
      <p:ext uri="{BB962C8B-B14F-4D97-AF65-F5344CB8AC3E}">
        <p14:creationId xmlns:p14="http://schemas.microsoft.com/office/powerpoint/2010/main" val="3116915478"/>
      </p:ext>
    </p:extLst>
  </p:cSld>
  <p:clrMapOvr>
    <a:masterClrMapping/>
  </p:clrMapOvr>
  <p:transition spd="med">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re et contenu Schéma">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cap="all" baseline="0"/>
            </a:lvl1pPr>
          </a:lstStyle>
          <a:p>
            <a:r>
              <a:rPr lang="fr-FR" dirty="0" smtClean="0"/>
              <a:t>CLIQUEZ POUR MODIFIER LE STYLE DU TITRE</a:t>
            </a:r>
            <a:endParaRPr lang="fr-FR" dirty="0"/>
          </a:p>
        </p:txBody>
      </p:sp>
      <p:sp>
        <p:nvSpPr>
          <p:cNvPr id="3" name="Espace réservé du contenu 2"/>
          <p:cNvSpPr>
            <a:spLocks noGrp="1"/>
          </p:cNvSpPr>
          <p:nvPr>
            <p:ph idx="1" hasCustomPrompt="1"/>
          </p:nvPr>
        </p:nvSpPr>
        <p:spPr>
          <a:xfrm>
            <a:off x="685800" y="1216025"/>
            <a:ext cx="8040688" cy="4956175"/>
          </a:xfrm>
        </p:spPr>
        <p:txBody>
          <a:bodyPr/>
          <a:lstStyle>
            <a:lvl1pPr marL="0" indent="0">
              <a:spcBef>
                <a:spcPts val="1000"/>
              </a:spcBef>
              <a:spcAft>
                <a:spcPts val="1000"/>
              </a:spcAft>
              <a:buFontTx/>
              <a:buNone/>
              <a:defRPr sz="1800">
                <a:latin typeface="+mn-lt"/>
              </a:defRPr>
            </a:lvl1pPr>
            <a:lvl2pPr marL="0" indent="0">
              <a:buFontTx/>
              <a:buNone/>
              <a:defRPr sz="1600" b="0"/>
            </a:lvl2pPr>
            <a:lvl3pPr marL="285750" indent="-285750">
              <a:buFont typeface="Wingdings" pitchFamily="2" charset="2"/>
              <a:buChar char=""/>
              <a:defRPr sz="1400" b="0"/>
            </a:lvl3pPr>
            <a:lvl4pPr marL="90487" indent="0">
              <a:buClrTx/>
              <a:buFont typeface="Arial" pitchFamily="34" charset="0"/>
              <a:buNone/>
              <a:defRPr sz="1200" b="0"/>
            </a:lvl4pPr>
            <a:lvl5pPr marL="180975" indent="-90488">
              <a:defRPr sz="1200" b="0"/>
            </a:lvl5pPr>
            <a:lvl6pPr marL="911225" indent="-153988">
              <a:buClr>
                <a:schemeClr val="accent1"/>
              </a:buClr>
              <a:buFont typeface="Courier New" pitchFamily="49" charset="0"/>
              <a:buChar char="o"/>
              <a:defRPr/>
            </a:lvl6pPr>
            <a:lvl7pPr marL="1385887" indent="-171450">
              <a:buClr>
                <a:schemeClr val="accent1"/>
              </a:buClr>
              <a:buFont typeface="Arial" pitchFamily="34" charset="0"/>
              <a:buChar char="•"/>
              <a:defRPr baseline="0"/>
            </a:lvl7pPr>
          </a:lstStyle>
          <a:p>
            <a:pPr lvl="0"/>
            <a:r>
              <a:rPr lang="fr-FR" dirty="0" smtClean="0"/>
              <a:t>INSÉRER SCHÉMA</a:t>
            </a:r>
          </a:p>
        </p:txBody>
      </p:sp>
      <p:sp>
        <p:nvSpPr>
          <p:cNvPr id="6"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GROUPE BAYARD – Projet Mikado</a:t>
            </a:r>
            <a:endParaRPr>
              <a:solidFill>
                <a:srgbClr val="FFFFFF">
                  <a:lumMod val="50000"/>
                </a:srgbClr>
              </a:solidFill>
            </a:endParaRPr>
          </a:p>
        </p:txBody>
      </p:sp>
      <p:sp>
        <p:nvSpPr>
          <p:cNvPr id="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Tree>
    <p:extLst>
      <p:ext uri="{BB962C8B-B14F-4D97-AF65-F5344CB8AC3E}">
        <p14:creationId xmlns:p14="http://schemas.microsoft.com/office/powerpoint/2010/main" val="2327438843"/>
      </p:ext>
    </p:extLst>
  </p:cSld>
  <p:clrMapOvr>
    <a:masterClrMapping/>
  </p:clrMapOvr>
  <p:transition spd="med">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cap="all" baseline="0"/>
            </a:lvl1pPr>
          </a:lstStyle>
          <a:p>
            <a:r>
              <a:rPr lang="fr-FR" dirty="0" smtClean="0"/>
              <a:t>CLIQUEZ POUR MODIFIER LE STYLE DU TITRE</a:t>
            </a:r>
            <a:endParaRPr lang="fr-FR" dirty="0"/>
          </a:p>
        </p:txBody>
      </p:sp>
      <p:sp>
        <p:nvSpPr>
          <p:cNvPr id="6"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GROUPE BAYARD – Projet Mikado</a:t>
            </a:r>
            <a:endParaRPr>
              <a:solidFill>
                <a:srgbClr val="FFFFFF">
                  <a:lumMod val="50000"/>
                </a:srgbClr>
              </a:solidFill>
            </a:endParaRPr>
          </a:p>
        </p:txBody>
      </p:sp>
      <p:sp>
        <p:nvSpPr>
          <p:cNvPr id="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Tree>
    <p:extLst>
      <p:ext uri="{BB962C8B-B14F-4D97-AF65-F5344CB8AC3E}">
        <p14:creationId xmlns:p14="http://schemas.microsoft.com/office/powerpoint/2010/main" val="3362570710"/>
      </p:ext>
    </p:extLst>
  </p:cSld>
  <p:clrMapOvr>
    <a:masterClrMapping/>
  </p:clrMapOvr>
  <p:transition spd="med">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cap="all" baseline="0"/>
            </a:lvl1pPr>
          </a:lstStyle>
          <a:p>
            <a:r>
              <a:rPr lang="fr-FR" dirty="0" smtClean="0"/>
              <a:t>CLIQUEZ POUR MODIFIER LE STYLE DU TITRE</a:t>
            </a:r>
            <a:endParaRPr lang="fr-FR" dirty="0"/>
          </a:p>
        </p:txBody>
      </p:sp>
      <p:sp>
        <p:nvSpPr>
          <p:cNvPr id="6" name="Espace réservé du texte 5"/>
          <p:cNvSpPr>
            <a:spLocks noGrp="1"/>
          </p:cNvSpPr>
          <p:nvPr>
            <p:ph type="body" sz="quarter" idx="12"/>
          </p:nvPr>
        </p:nvSpPr>
        <p:spPr>
          <a:xfrm>
            <a:off x="701560" y="1216026"/>
            <a:ext cx="2520000" cy="3613150"/>
          </a:xfrm>
        </p:spPr>
        <p:txBody>
          <a:bodyPr/>
          <a:lstStyle>
            <a:lvl1pPr marL="0" indent="0">
              <a:spcAft>
                <a:spcPts val="1200"/>
              </a:spcAft>
              <a:buNone/>
              <a:defRPr sz="1800" cap="all" baseline="0">
                <a:latin typeface="+mn-lt"/>
              </a:defRPr>
            </a:lvl1pPr>
            <a:lvl2pPr marL="0" indent="0">
              <a:spcBef>
                <a:spcPts val="600"/>
              </a:spcBef>
              <a:buNone/>
              <a:defRPr sz="1000" b="0">
                <a:solidFill>
                  <a:schemeClr val="tx1"/>
                </a:solidFill>
                <a:latin typeface="+mj-lt"/>
              </a:defRPr>
            </a:lvl2pPr>
            <a:lvl3pPr marL="0" indent="0">
              <a:buNone/>
              <a:defRPr sz="1000" b="0">
                <a:solidFill>
                  <a:schemeClr val="tx1"/>
                </a:solidFill>
              </a:defRPr>
            </a:lvl3pPr>
            <a:lvl4pPr marL="176213" indent="-82550">
              <a:buClrTx/>
              <a:buFont typeface="Arial" pitchFamily="34" charset="0"/>
              <a:buChar char="&gt;"/>
              <a:tabLst/>
              <a:defRPr sz="1000" b="0">
                <a:solidFill>
                  <a:schemeClr val="tx1"/>
                </a:solidFill>
              </a:defRPr>
            </a:lvl4pPr>
            <a:lvl5pPr marL="180975" indent="-95250">
              <a:defRPr sz="1000" b="0">
                <a:solidFill>
                  <a:schemeClr val="tx1"/>
                </a:solidFill>
              </a:defRPr>
            </a:lvl5pPr>
          </a:lstStyle>
          <a:p>
            <a:pPr lvl="0"/>
            <a:r>
              <a:rPr lang="fr-FR" dirty="0" smtClean="0"/>
              <a:t>Cliquez pour modifier les styles du texte du masque</a:t>
            </a:r>
          </a:p>
          <a:p>
            <a:pPr lvl="1"/>
            <a:r>
              <a:rPr lang="fr-FR" dirty="0" smtClean="0"/>
              <a:t>Deuxième niveau</a:t>
            </a:r>
          </a:p>
        </p:txBody>
      </p:sp>
      <p:sp>
        <p:nvSpPr>
          <p:cNvPr id="10" name="Espace réservé du texte 9"/>
          <p:cNvSpPr>
            <a:spLocks noGrp="1"/>
          </p:cNvSpPr>
          <p:nvPr>
            <p:ph type="body" sz="quarter" idx="14"/>
          </p:nvPr>
        </p:nvSpPr>
        <p:spPr>
          <a:xfrm>
            <a:off x="6288760" y="1216026"/>
            <a:ext cx="2520000" cy="3613150"/>
          </a:xfrm>
        </p:spPr>
        <p:txBody>
          <a:bodyPr/>
          <a:lstStyle>
            <a:lvl1pPr marL="0" indent="0">
              <a:spcAft>
                <a:spcPts val="1200"/>
              </a:spcAft>
              <a:buNone/>
              <a:defRPr lang="fr-FR" sz="1800" b="0" cap="all" baseline="0" dirty="0" smtClean="0">
                <a:solidFill>
                  <a:schemeClr val="tx1"/>
                </a:solidFill>
                <a:latin typeface="+mn-lt"/>
                <a:ea typeface="+mn-ea"/>
                <a:cs typeface="+mn-cs"/>
              </a:defRPr>
            </a:lvl1pPr>
            <a:lvl2pPr marL="0" indent="0">
              <a:spcAft>
                <a:spcPts val="600"/>
              </a:spcAft>
              <a:buNone/>
              <a:defRPr lang="fr-FR" sz="1000" b="0" dirty="0" smtClean="0">
                <a:solidFill>
                  <a:schemeClr val="tx1"/>
                </a:solidFill>
                <a:latin typeface="+mj-lt"/>
                <a:ea typeface="+mn-ea"/>
              </a:defRPr>
            </a:lvl2pPr>
            <a:lvl3pPr marL="4763" indent="0">
              <a:buFontTx/>
              <a:buNone/>
              <a:defRPr lang="fr-FR" sz="1200" b="0" dirty="0" smtClean="0">
                <a:solidFill>
                  <a:schemeClr val="tx1"/>
                </a:solidFill>
                <a:latin typeface="+mj-lt"/>
                <a:ea typeface="+mn-ea"/>
              </a:defRPr>
            </a:lvl3pPr>
            <a:lvl4pPr marL="176213" indent="-82550">
              <a:buClrTx/>
              <a:buFont typeface="Arial" pitchFamily="34" charset="0"/>
              <a:buChar char="&gt;"/>
              <a:tabLst/>
              <a:defRPr lang="fr-FR" sz="1200" b="0" dirty="0" smtClean="0">
                <a:solidFill>
                  <a:schemeClr val="tx1"/>
                </a:solidFill>
                <a:latin typeface="+mj-lt"/>
                <a:ea typeface="+mn-ea"/>
              </a:defRPr>
            </a:lvl4pPr>
            <a:lvl5pPr marL="176213" indent="-82550">
              <a:defRPr lang="fr-FR" sz="1200" b="0" dirty="0" smtClean="0">
                <a:solidFill>
                  <a:schemeClr val="tx1"/>
                </a:solidFill>
                <a:latin typeface="+mj-lt"/>
                <a:ea typeface="+mn-ea"/>
              </a:defRPr>
            </a:lvl5pPr>
          </a:lstStyle>
          <a:p>
            <a:pPr lvl="0"/>
            <a:r>
              <a:rPr lang="fr-FR" dirty="0" smtClean="0"/>
              <a:t>Cliquez pour modifier les styles du texte du masque</a:t>
            </a:r>
          </a:p>
          <a:p>
            <a:pPr lvl="1"/>
            <a:r>
              <a:rPr lang="fr-FR" dirty="0" smtClean="0"/>
              <a:t>Deuxième niveau</a:t>
            </a:r>
          </a:p>
        </p:txBody>
      </p:sp>
      <p:sp>
        <p:nvSpPr>
          <p:cNvPr id="14" name="Espace réservé du texte 13"/>
          <p:cNvSpPr>
            <a:spLocks noGrp="1"/>
          </p:cNvSpPr>
          <p:nvPr>
            <p:ph type="body" sz="quarter" idx="16"/>
          </p:nvPr>
        </p:nvSpPr>
        <p:spPr>
          <a:xfrm>
            <a:off x="3495160" y="1216026"/>
            <a:ext cx="2520000" cy="3613150"/>
          </a:xfrm>
        </p:spPr>
        <p:txBody>
          <a:bodyPr/>
          <a:lstStyle>
            <a:lvl1pPr marL="0" indent="0">
              <a:spcAft>
                <a:spcPts val="1200"/>
              </a:spcAft>
              <a:buNone/>
              <a:defRPr lang="fr-FR" sz="1800" b="0" cap="all" baseline="0" dirty="0" smtClean="0">
                <a:solidFill>
                  <a:schemeClr val="tx1"/>
                </a:solidFill>
                <a:latin typeface="+mn-lt"/>
                <a:ea typeface="+mn-ea"/>
                <a:cs typeface="+mn-cs"/>
              </a:defRPr>
            </a:lvl1pPr>
            <a:lvl2pPr marL="0" indent="0">
              <a:spcBef>
                <a:spcPts val="600"/>
              </a:spcBef>
              <a:buNone/>
              <a:defRPr lang="fr-FR" sz="1000" b="0" dirty="0" smtClean="0">
                <a:solidFill>
                  <a:schemeClr val="tx1"/>
                </a:solidFill>
                <a:latin typeface="+mj-lt"/>
                <a:ea typeface="+mn-ea"/>
              </a:defRPr>
            </a:lvl2pPr>
            <a:lvl3pPr marL="4763" indent="0">
              <a:buFontTx/>
              <a:buNone/>
              <a:defRPr lang="fr-FR" sz="1000" b="0" dirty="0" smtClean="0">
                <a:solidFill>
                  <a:schemeClr val="tx1"/>
                </a:solidFill>
                <a:latin typeface="+mj-lt"/>
                <a:ea typeface="+mn-ea"/>
              </a:defRPr>
            </a:lvl3pPr>
            <a:lvl4pPr marL="176213" indent="-82550">
              <a:buClrTx/>
              <a:buFont typeface="Arial" pitchFamily="34" charset="0"/>
              <a:buChar char="&gt;"/>
              <a:tabLst/>
              <a:defRPr lang="fr-FR" sz="1000" b="0" dirty="0" smtClean="0">
                <a:solidFill>
                  <a:schemeClr val="tx1"/>
                </a:solidFill>
                <a:latin typeface="+mj-lt"/>
                <a:ea typeface="+mn-ea"/>
              </a:defRPr>
            </a:lvl4pPr>
            <a:lvl5pPr marL="176213" indent="-82550">
              <a:defRPr lang="fr-FR" sz="1000" b="0" dirty="0" smtClean="0">
                <a:solidFill>
                  <a:schemeClr val="tx1"/>
                </a:solidFill>
                <a:latin typeface="+mj-lt"/>
                <a:ea typeface="+mn-ea"/>
              </a:defRPr>
            </a:lvl5pPr>
          </a:lstStyle>
          <a:p>
            <a:pPr lvl="0"/>
            <a:r>
              <a:rPr lang="fr-FR" dirty="0" smtClean="0"/>
              <a:t>Cliquez pour modifier les styles du texte du masque</a:t>
            </a:r>
          </a:p>
          <a:p>
            <a:pPr lvl="1"/>
            <a:r>
              <a:rPr lang="fr-FR" dirty="0" smtClean="0"/>
              <a:t>Deuxième niveau</a:t>
            </a:r>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GROUPE BAYARD – Projet Mikado</a:t>
            </a:r>
            <a:endParaRPr>
              <a:solidFill>
                <a:srgbClr val="FFFFFF">
                  <a:lumMod val="50000"/>
                </a:srgbClr>
              </a:solidFill>
            </a:endParaRPr>
          </a:p>
        </p:txBody>
      </p:sp>
      <p:sp>
        <p:nvSpPr>
          <p:cNvPr id="11"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Tree>
    <p:extLst>
      <p:ext uri="{BB962C8B-B14F-4D97-AF65-F5344CB8AC3E}">
        <p14:creationId xmlns:p14="http://schemas.microsoft.com/office/powerpoint/2010/main" val="749111633"/>
      </p:ext>
    </p:extLst>
  </p:cSld>
  <p:clrMapOvr>
    <a:masterClrMapping/>
  </p:clrMapOvr>
  <p:transition spd="med">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colonne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cap="all" baseline="0"/>
            </a:lvl1pPr>
          </a:lstStyle>
          <a:p>
            <a:r>
              <a:rPr lang="fr-FR" dirty="0" smtClean="0"/>
              <a:t>CLIQUEZ POUR MODIFIER LE STYLE DU TITRE</a:t>
            </a:r>
            <a:endParaRPr lang="fr-FR" dirty="0"/>
          </a:p>
        </p:txBody>
      </p:sp>
      <p:sp>
        <p:nvSpPr>
          <p:cNvPr id="6" name="Espace réservé du texte 5"/>
          <p:cNvSpPr>
            <a:spLocks noGrp="1"/>
          </p:cNvSpPr>
          <p:nvPr>
            <p:ph type="body" sz="quarter" idx="12"/>
          </p:nvPr>
        </p:nvSpPr>
        <p:spPr>
          <a:xfrm>
            <a:off x="709613" y="1216025"/>
            <a:ext cx="1872000" cy="3717925"/>
          </a:xfrm>
        </p:spPr>
        <p:txBody>
          <a:bodyPr/>
          <a:lstStyle>
            <a:lvl1pPr marL="0" indent="0">
              <a:spcBef>
                <a:spcPts val="0"/>
              </a:spcBef>
              <a:spcAft>
                <a:spcPts val="1800"/>
              </a:spcAft>
              <a:buNone/>
              <a:defRPr sz="1200" b="1" cap="all" baseline="0">
                <a:solidFill>
                  <a:schemeClr val="tx1"/>
                </a:solidFill>
                <a:latin typeface="+mn-lt"/>
              </a:defRPr>
            </a:lvl1pPr>
            <a:lvl2pPr marL="0" indent="0">
              <a:spcBef>
                <a:spcPts val="600"/>
              </a:spcBef>
              <a:buNone/>
              <a:defRPr sz="1000" b="0">
                <a:solidFill>
                  <a:schemeClr val="tx1"/>
                </a:solidFill>
                <a:latin typeface="+mj-lt"/>
              </a:defRPr>
            </a:lvl2pPr>
            <a:lvl3pPr marL="0" indent="0">
              <a:spcBef>
                <a:spcPts val="0"/>
              </a:spcBef>
              <a:buNone/>
              <a:defRPr sz="1000"/>
            </a:lvl3pPr>
            <a:lvl4pPr marL="85725" indent="-85725">
              <a:tabLst/>
              <a:defRPr sz="1200"/>
            </a:lvl4pPr>
            <a:lvl5pPr marL="180975" indent="-95250">
              <a:defRPr/>
            </a:lvl5pPr>
          </a:lstStyle>
          <a:p>
            <a:pPr lvl="0"/>
            <a:r>
              <a:rPr lang="fr-FR" dirty="0" smtClean="0"/>
              <a:t>Cliquez pour modifier les styles du texte du masque</a:t>
            </a:r>
          </a:p>
          <a:p>
            <a:pPr lvl="1"/>
            <a:r>
              <a:rPr lang="fr-FR" dirty="0" smtClean="0"/>
              <a:t>Deuxième niveau</a:t>
            </a:r>
          </a:p>
        </p:txBody>
      </p:sp>
      <p:sp>
        <p:nvSpPr>
          <p:cNvPr id="10" name="Espace réservé du texte 9"/>
          <p:cNvSpPr>
            <a:spLocks noGrp="1"/>
          </p:cNvSpPr>
          <p:nvPr>
            <p:ph type="body" sz="quarter" idx="14"/>
          </p:nvPr>
        </p:nvSpPr>
        <p:spPr>
          <a:xfrm>
            <a:off x="4891088" y="1216025"/>
            <a:ext cx="1872000" cy="3717925"/>
          </a:xfrm>
        </p:spPr>
        <p:txBody>
          <a:bodyPr/>
          <a:lstStyle>
            <a:lvl1pPr marL="0" indent="0">
              <a:spcBef>
                <a:spcPts val="0"/>
              </a:spcBef>
              <a:spcAft>
                <a:spcPts val="1800"/>
              </a:spcAft>
              <a:buNone/>
              <a:defRPr lang="fr-FR" sz="1200" b="1" cap="all" baseline="0" dirty="0" smtClean="0">
                <a:solidFill>
                  <a:schemeClr val="tx1"/>
                </a:solidFill>
                <a:latin typeface="+mn-lt"/>
                <a:ea typeface="+mn-ea"/>
                <a:cs typeface="+mn-cs"/>
              </a:defRPr>
            </a:lvl1pPr>
            <a:lvl2pPr marL="0" indent="0">
              <a:spcBef>
                <a:spcPts val="600"/>
              </a:spcBef>
              <a:buNone/>
              <a:defRPr lang="fr-FR" sz="1000" b="0" dirty="0" smtClean="0">
                <a:solidFill>
                  <a:schemeClr val="tx1"/>
                </a:solidFill>
                <a:latin typeface="+mj-lt"/>
                <a:ea typeface="+mn-ea"/>
              </a:defRPr>
            </a:lvl2pPr>
            <a:lvl3pPr marL="0" indent="0">
              <a:spcBef>
                <a:spcPts val="0"/>
              </a:spcBef>
              <a:buNone/>
              <a:defRPr lang="fr-FR" sz="1000" dirty="0" smtClean="0">
                <a:solidFill>
                  <a:schemeClr val="tx1"/>
                </a:solidFill>
                <a:latin typeface="+mj-lt"/>
                <a:ea typeface="+mn-ea"/>
              </a:defRPr>
            </a:lvl3pPr>
            <a:lvl4pPr marL="85725" indent="-85725">
              <a:tabLst/>
              <a:defRPr lang="fr-FR" sz="1200" dirty="0" smtClean="0">
                <a:solidFill>
                  <a:schemeClr val="tx1"/>
                </a:solidFill>
                <a:latin typeface="+mj-lt"/>
                <a:ea typeface="+mn-ea"/>
              </a:defRPr>
            </a:lvl4pPr>
            <a:lvl5pPr marL="182563" indent="-90488">
              <a:defRPr lang="fr-FR" sz="1200" dirty="0" smtClean="0">
                <a:solidFill>
                  <a:schemeClr val="tx1"/>
                </a:solidFill>
                <a:latin typeface="+mj-lt"/>
                <a:ea typeface="+mn-ea"/>
              </a:defRPr>
            </a:lvl5pPr>
          </a:lstStyle>
          <a:p>
            <a:pPr lvl="0"/>
            <a:r>
              <a:rPr lang="fr-FR" smtClean="0"/>
              <a:t>Cliquez pour modifier les styles du texte du masque</a:t>
            </a:r>
          </a:p>
          <a:p>
            <a:pPr lvl="1"/>
            <a:r>
              <a:rPr lang="fr-FR" smtClean="0"/>
              <a:t>Deuxième niveau</a:t>
            </a:r>
          </a:p>
        </p:txBody>
      </p:sp>
      <p:sp>
        <p:nvSpPr>
          <p:cNvPr id="12" name="Espace réservé du texte 11"/>
          <p:cNvSpPr>
            <a:spLocks noGrp="1"/>
          </p:cNvSpPr>
          <p:nvPr>
            <p:ph type="body" sz="quarter" idx="15"/>
          </p:nvPr>
        </p:nvSpPr>
        <p:spPr>
          <a:xfrm>
            <a:off x="6972300" y="1216025"/>
            <a:ext cx="1872000" cy="3717925"/>
          </a:xfrm>
        </p:spPr>
        <p:txBody>
          <a:bodyPr/>
          <a:lstStyle>
            <a:lvl1pPr marL="0" indent="0">
              <a:spcBef>
                <a:spcPts val="0"/>
              </a:spcBef>
              <a:spcAft>
                <a:spcPts val="1800"/>
              </a:spcAft>
              <a:buNone/>
              <a:defRPr lang="fr-FR" sz="1200" b="1" cap="all" baseline="0" dirty="0" smtClean="0">
                <a:solidFill>
                  <a:schemeClr val="tx1"/>
                </a:solidFill>
                <a:latin typeface="+mn-lt"/>
                <a:ea typeface="+mn-ea"/>
                <a:cs typeface="+mn-cs"/>
              </a:defRPr>
            </a:lvl1pPr>
            <a:lvl2pPr marL="0" indent="0">
              <a:spcBef>
                <a:spcPts val="600"/>
              </a:spcBef>
              <a:buNone/>
              <a:defRPr lang="fr-FR" sz="1000" b="0" dirty="0" smtClean="0">
                <a:solidFill>
                  <a:schemeClr val="tx1"/>
                </a:solidFill>
                <a:latin typeface="+mj-lt"/>
                <a:ea typeface="+mn-ea"/>
              </a:defRPr>
            </a:lvl2pPr>
            <a:lvl3pPr marL="0" indent="0">
              <a:spcBef>
                <a:spcPts val="0"/>
              </a:spcBef>
              <a:buNone/>
              <a:defRPr lang="fr-FR" sz="1000" dirty="0" smtClean="0">
                <a:solidFill>
                  <a:schemeClr val="tx1"/>
                </a:solidFill>
                <a:latin typeface="+mj-lt"/>
                <a:ea typeface="+mn-ea"/>
              </a:defRPr>
            </a:lvl3pPr>
            <a:lvl4pPr marL="85725" indent="-85725">
              <a:tabLst/>
              <a:defRPr lang="fr-FR" sz="1200" dirty="0" smtClean="0">
                <a:solidFill>
                  <a:schemeClr val="tx1"/>
                </a:solidFill>
                <a:latin typeface="+mj-lt"/>
                <a:ea typeface="+mn-ea"/>
              </a:defRPr>
            </a:lvl4pPr>
            <a:lvl5pPr marL="182563" indent="-90488">
              <a:defRPr lang="fr-FR" sz="1200" dirty="0" smtClean="0">
                <a:solidFill>
                  <a:schemeClr val="tx1"/>
                </a:solidFill>
                <a:latin typeface="+mj-lt"/>
                <a:ea typeface="+mn-ea"/>
              </a:defRPr>
            </a:lvl5pPr>
          </a:lstStyle>
          <a:p>
            <a:pPr lvl="0"/>
            <a:r>
              <a:rPr lang="fr-FR" dirty="0" smtClean="0"/>
              <a:t>Cliquez pour modifier les styles du texte du masque</a:t>
            </a:r>
          </a:p>
          <a:p>
            <a:pPr lvl="1"/>
            <a:r>
              <a:rPr lang="fr-FR" dirty="0" smtClean="0"/>
              <a:t>Deuxième niveau</a:t>
            </a:r>
          </a:p>
        </p:txBody>
      </p:sp>
      <p:sp>
        <p:nvSpPr>
          <p:cNvPr id="14" name="Espace réservé du texte 13"/>
          <p:cNvSpPr>
            <a:spLocks noGrp="1"/>
          </p:cNvSpPr>
          <p:nvPr>
            <p:ph type="body" sz="quarter" idx="16"/>
          </p:nvPr>
        </p:nvSpPr>
        <p:spPr>
          <a:xfrm>
            <a:off x="2803525" y="1216025"/>
            <a:ext cx="1872000" cy="3717925"/>
          </a:xfrm>
        </p:spPr>
        <p:txBody>
          <a:bodyPr/>
          <a:lstStyle>
            <a:lvl1pPr marL="0" indent="0">
              <a:spcBef>
                <a:spcPts val="0"/>
              </a:spcBef>
              <a:spcAft>
                <a:spcPts val="1800"/>
              </a:spcAft>
              <a:buNone/>
              <a:defRPr lang="fr-FR" sz="1200" b="1" cap="all" baseline="0" dirty="0" smtClean="0">
                <a:solidFill>
                  <a:schemeClr val="tx1"/>
                </a:solidFill>
                <a:latin typeface="+mn-lt"/>
                <a:ea typeface="+mn-ea"/>
                <a:cs typeface="+mn-cs"/>
              </a:defRPr>
            </a:lvl1pPr>
            <a:lvl2pPr marL="0" indent="0">
              <a:spcBef>
                <a:spcPts val="600"/>
              </a:spcBef>
              <a:buNone/>
              <a:defRPr lang="fr-FR" sz="1000" b="0" dirty="0" smtClean="0">
                <a:solidFill>
                  <a:schemeClr val="tx1"/>
                </a:solidFill>
                <a:latin typeface="+mj-lt"/>
                <a:ea typeface="+mn-ea"/>
              </a:defRPr>
            </a:lvl2pPr>
            <a:lvl3pPr marL="0" indent="0">
              <a:spcBef>
                <a:spcPts val="0"/>
              </a:spcBef>
              <a:buNone/>
              <a:defRPr lang="fr-FR" sz="1000" dirty="0" smtClean="0">
                <a:solidFill>
                  <a:schemeClr val="tx1"/>
                </a:solidFill>
                <a:latin typeface="+mj-lt"/>
                <a:ea typeface="+mn-ea"/>
              </a:defRPr>
            </a:lvl3pPr>
            <a:lvl4pPr marL="85725" indent="-85725">
              <a:tabLst/>
              <a:defRPr lang="fr-FR" sz="1200" dirty="0" smtClean="0">
                <a:solidFill>
                  <a:schemeClr val="tx1"/>
                </a:solidFill>
                <a:latin typeface="+mj-lt"/>
                <a:ea typeface="+mn-ea"/>
              </a:defRPr>
            </a:lvl4pPr>
            <a:lvl5pPr marL="182563" indent="-90488">
              <a:defRPr lang="fr-FR" sz="1200" dirty="0" smtClean="0">
                <a:solidFill>
                  <a:schemeClr val="tx1"/>
                </a:solidFill>
                <a:latin typeface="+mj-lt"/>
                <a:ea typeface="+mn-ea"/>
              </a:defRPr>
            </a:lvl5pPr>
          </a:lstStyle>
          <a:p>
            <a:pPr lvl="0"/>
            <a:r>
              <a:rPr lang="fr-FR" smtClean="0"/>
              <a:t>Cliquez pour modifier les styles du texte du masque</a:t>
            </a:r>
          </a:p>
          <a:p>
            <a:pPr lvl="1"/>
            <a:r>
              <a:rPr lang="fr-FR" smtClean="0"/>
              <a:t>Deuxième niveau</a:t>
            </a:r>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GROUPE BAYARD – Projet Mikado</a:t>
            </a:r>
            <a:endParaRPr>
              <a:solidFill>
                <a:srgbClr val="FFFFFF">
                  <a:lumMod val="50000"/>
                </a:srgbClr>
              </a:solidFill>
            </a:endParaRPr>
          </a:p>
        </p:txBody>
      </p:sp>
      <p:sp>
        <p:nvSpPr>
          <p:cNvPr id="11"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Tree>
    <p:extLst>
      <p:ext uri="{BB962C8B-B14F-4D97-AF65-F5344CB8AC3E}">
        <p14:creationId xmlns:p14="http://schemas.microsoft.com/office/powerpoint/2010/main" val="769213532"/>
      </p:ext>
    </p:extLst>
  </p:cSld>
  <p:clrMapOvr>
    <a:masterClrMapping/>
  </p:clrMapOvr>
  <p:transition spd="med">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rojet">
    <p:spTree>
      <p:nvGrpSpPr>
        <p:cNvPr id="1" name=""/>
        <p:cNvGrpSpPr/>
        <p:nvPr/>
      </p:nvGrpSpPr>
      <p:grpSpPr>
        <a:xfrm>
          <a:off x="0" y="0"/>
          <a:ext cx="0" cy="0"/>
          <a:chOff x="0" y="0"/>
          <a:chExt cx="0" cy="0"/>
        </a:xfrm>
      </p:grpSpPr>
      <p:sp>
        <p:nvSpPr>
          <p:cNvPr id="14" name="Rectangle 13"/>
          <p:cNvSpPr/>
          <p:nvPr/>
        </p:nvSpPr>
        <p:spPr bwMode="auto">
          <a:xfrm>
            <a:off x="4893470" y="5574507"/>
            <a:ext cx="1320800" cy="178594"/>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smtClean="0">
              <a:solidFill>
                <a:srgbClr val="000000"/>
              </a:solidFill>
              <a:ea typeface="ヒラギノ角ゴ Pro W3" pitchFamily="1" charset="-128"/>
            </a:endParaRPr>
          </a:p>
        </p:txBody>
      </p:sp>
      <p:sp>
        <p:nvSpPr>
          <p:cNvPr id="18" name="Rectangle 17"/>
          <p:cNvSpPr/>
          <p:nvPr/>
        </p:nvSpPr>
        <p:spPr bwMode="auto">
          <a:xfrm>
            <a:off x="4894264" y="5791201"/>
            <a:ext cx="1320800" cy="178594"/>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smtClean="0">
              <a:solidFill>
                <a:srgbClr val="000000"/>
              </a:solidFill>
              <a:ea typeface="ヒラギノ角ゴ Pro W3" pitchFamily="1" charset="-128"/>
            </a:endParaRPr>
          </a:p>
        </p:txBody>
      </p:sp>
      <p:sp>
        <p:nvSpPr>
          <p:cNvPr id="19" name="Rectangle 18"/>
          <p:cNvSpPr/>
          <p:nvPr/>
        </p:nvSpPr>
        <p:spPr bwMode="auto">
          <a:xfrm>
            <a:off x="4894264" y="6003131"/>
            <a:ext cx="1320800" cy="178594"/>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smtClean="0">
              <a:solidFill>
                <a:srgbClr val="000000"/>
              </a:solidFill>
              <a:ea typeface="ヒラギノ角ゴ Pro W3" pitchFamily="1" charset="-128"/>
            </a:endParaRPr>
          </a:p>
        </p:txBody>
      </p:sp>
      <p:sp>
        <p:nvSpPr>
          <p:cNvPr id="2" name="Titre 1"/>
          <p:cNvSpPr>
            <a:spLocks noGrp="1"/>
          </p:cNvSpPr>
          <p:nvPr>
            <p:ph type="title" hasCustomPrompt="1"/>
          </p:nvPr>
        </p:nvSpPr>
        <p:spPr>
          <a:xfrm>
            <a:off x="694800" y="323999"/>
            <a:ext cx="8040688" cy="263375"/>
          </a:xfrm>
        </p:spPr>
        <p:txBody>
          <a:bodyPr/>
          <a:lstStyle>
            <a:lvl1pPr>
              <a:defRPr cap="all" baseline="0"/>
            </a:lvl1pPr>
          </a:lstStyle>
          <a:p>
            <a:r>
              <a:rPr lang="fr-FR" dirty="0" smtClean="0"/>
              <a:t>CLIQUEZ POUR MODIFIER LE STYLE DU TITRE</a:t>
            </a:r>
            <a:endParaRPr lang="fr-FR" dirty="0"/>
          </a:p>
        </p:txBody>
      </p:sp>
      <p:sp>
        <p:nvSpPr>
          <p:cNvPr id="3" name="Espace réservé du pied de page 2"/>
          <p:cNvSpPr>
            <a:spLocks noGrp="1"/>
          </p:cNvSpPr>
          <p:nvPr>
            <p:ph type="ftr" sz="quarter" idx="10"/>
          </p:nvPr>
        </p:nvSpPr>
        <p:spPr/>
        <p:txBody>
          <a:bodyPr/>
          <a:lstStyle/>
          <a:p>
            <a:pPr algn="ctr">
              <a:defRPr/>
            </a:pPr>
            <a:r>
              <a:rPr smtClean="0">
                <a:solidFill>
                  <a:srgbClr val="FFFFFF">
                    <a:lumMod val="50000"/>
                  </a:srgbClr>
                </a:solidFill>
              </a:rPr>
              <a:t>GROUPE BAYARD – Projet Mikado</a:t>
            </a:r>
            <a:endParaRPr>
              <a:solidFill>
                <a:srgbClr val="FFFFFF">
                  <a:lumMod val="50000"/>
                </a:srgbClr>
              </a:solidFill>
            </a:endParaRPr>
          </a:p>
        </p:txBody>
      </p:sp>
      <p:sp>
        <p:nvSpPr>
          <p:cNvPr id="4" name="Espace réservé du numéro de diapositive 3"/>
          <p:cNvSpPr>
            <a:spLocks noGrp="1"/>
          </p:cNvSpPr>
          <p:nvPr>
            <p:ph type="sldNum" sz="quarter" idx="11"/>
          </p:nvPr>
        </p:nvSpPr>
        <p:spPr/>
        <p:txBody>
          <a:body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6" name="Espace réservé du texte 5"/>
          <p:cNvSpPr>
            <a:spLocks noGrp="1"/>
          </p:cNvSpPr>
          <p:nvPr>
            <p:ph type="body" sz="quarter" idx="12" hasCustomPrompt="1"/>
          </p:nvPr>
        </p:nvSpPr>
        <p:spPr>
          <a:xfrm>
            <a:off x="709613" y="685800"/>
            <a:ext cx="8030527" cy="228600"/>
          </a:xfrm>
        </p:spPr>
        <p:txBody>
          <a:bodyPr/>
          <a:lstStyle>
            <a:lvl1pPr>
              <a:buFontTx/>
              <a:buNone/>
              <a:defRPr sz="2000" b="0" cap="all" baseline="0">
                <a:solidFill>
                  <a:schemeClr val="tx1">
                    <a:lumMod val="50000"/>
                    <a:lumOff val="50000"/>
                  </a:schemeClr>
                </a:solidFill>
                <a:latin typeface="Arial" pitchFamily="34" charset="0"/>
                <a:cs typeface="Arial" pitchFamily="34" charset="0"/>
              </a:defRPr>
            </a:lvl1pPr>
          </a:lstStyle>
          <a:p>
            <a:pPr lvl="0"/>
            <a:r>
              <a:rPr lang="fr-FR" dirty="0" smtClean="0"/>
              <a:t>CLIQUEZ POUR MODIFIER LES STYLES DU TEXTE DU MASQUE</a:t>
            </a:r>
          </a:p>
        </p:txBody>
      </p:sp>
      <p:sp>
        <p:nvSpPr>
          <p:cNvPr id="11" name="Espace réservé du contenu 10"/>
          <p:cNvSpPr>
            <a:spLocks noGrp="1"/>
          </p:cNvSpPr>
          <p:nvPr>
            <p:ph sz="quarter" idx="14" hasCustomPrompt="1"/>
          </p:nvPr>
        </p:nvSpPr>
        <p:spPr>
          <a:xfrm>
            <a:off x="4894263" y="1211262"/>
            <a:ext cx="3987800" cy="4180039"/>
          </a:xfrm>
          <a:ln w="6350">
            <a:solidFill>
              <a:schemeClr val="tx1">
                <a:lumMod val="50000"/>
                <a:lumOff val="50000"/>
              </a:schemeClr>
            </a:solidFill>
          </a:ln>
        </p:spPr>
        <p:txBody>
          <a:bodyPr/>
          <a:lstStyle>
            <a:lvl1pPr>
              <a:buNone/>
              <a:defRPr b="1">
                <a:latin typeface="+mj-lt"/>
              </a:defRPr>
            </a:lvl1pPr>
          </a:lstStyle>
          <a:p>
            <a:pPr lvl="0"/>
            <a:r>
              <a:rPr lang="fr-FR" dirty="0" smtClean="0"/>
              <a:t>Insérer schéma ou tableau</a:t>
            </a:r>
            <a:endParaRPr lang="fr-FR" dirty="0"/>
          </a:p>
        </p:txBody>
      </p:sp>
      <p:sp>
        <p:nvSpPr>
          <p:cNvPr id="13" name="Espace réservé du texte 12"/>
          <p:cNvSpPr>
            <a:spLocks noGrp="1"/>
          </p:cNvSpPr>
          <p:nvPr>
            <p:ph type="body" sz="quarter" idx="15"/>
          </p:nvPr>
        </p:nvSpPr>
        <p:spPr>
          <a:xfrm>
            <a:off x="6297613" y="5619752"/>
            <a:ext cx="2584450" cy="144626"/>
          </a:xfrm>
        </p:spPr>
        <p:txBody>
          <a:bodyPr/>
          <a:lstStyle>
            <a:lvl1pPr marL="0" indent="0">
              <a:spcBef>
                <a:spcPts val="0"/>
              </a:spcBef>
              <a:spcAft>
                <a:spcPts val="700"/>
              </a:spcAft>
              <a:buFontTx/>
              <a:buNone/>
              <a:defRPr sz="1000" b="0">
                <a:latin typeface="Arial" pitchFamily="34" charset="0"/>
                <a:cs typeface="Arial" pitchFamily="34" charset="0"/>
              </a:defRPr>
            </a:lvl1pPr>
          </a:lstStyle>
          <a:p>
            <a:pPr lvl="0"/>
            <a:r>
              <a:rPr lang="fr-FR" smtClean="0"/>
              <a:t>Cliquez pour modifier les styles du texte du masque</a:t>
            </a:r>
          </a:p>
        </p:txBody>
      </p:sp>
      <p:sp>
        <p:nvSpPr>
          <p:cNvPr id="25" name="Espace réservé du texte 24"/>
          <p:cNvSpPr>
            <a:spLocks noGrp="1"/>
          </p:cNvSpPr>
          <p:nvPr>
            <p:ph type="body" sz="quarter" idx="19"/>
          </p:nvPr>
        </p:nvSpPr>
        <p:spPr>
          <a:xfrm>
            <a:off x="709613" y="1211262"/>
            <a:ext cx="3924300" cy="1080000"/>
          </a:xfrm>
        </p:spPr>
        <p:txBody>
          <a:bodyPr/>
          <a:lstStyle>
            <a:lvl1pPr marL="0" indent="0">
              <a:spcAft>
                <a:spcPts val="400"/>
              </a:spcAft>
              <a:buFontTx/>
              <a:buNone/>
              <a:defRPr sz="1400" b="1">
                <a:solidFill>
                  <a:schemeClr val="accent1"/>
                </a:solidFill>
                <a:latin typeface="Arial" pitchFamily="34" charset="0"/>
                <a:cs typeface="Arial" pitchFamily="34" charset="0"/>
              </a:defRPr>
            </a:lvl1pPr>
            <a:lvl2pPr marL="0" indent="0">
              <a:spcBef>
                <a:spcPts val="100"/>
              </a:spcBef>
              <a:spcAft>
                <a:spcPts val="0"/>
              </a:spcAft>
              <a:buFontTx/>
              <a:buNone/>
              <a:defRPr sz="900" b="0">
                <a:solidFill>
                  <a:schemeClr val="tx1"/>
                </a:solidFill>
                <a:latin typeface="Arial" pitchFamily="34" charset="0"/>
                <a:cs typeface="Arial" pitchFamily="34" charset="0"/>
              </a:defRPr>
            </a:lvl2pPr>
            <a:lvl3pPr marL="144000" indent="-144000">
              <a:spcBef>
                <a:spcPts val="400"/>
              </a:spcBef>
              <a:spcAft>
                <a:spcPts val="0"/>
              </a:spcAft>
              <a:buClr>
                <a:schemeClr val="tx1">
                  <a:lumMod val="65000"/>
                  <a:lumOff val="35000"/>
                </a:schemeClr>
              </a:buClr>
              <a:buFont typeface="Courier New" pitchFamily="49" charset="0"/>
              <a:buChar char="o"/>
              <a:defRPr sz="900">
                <a:solidFill>
                  <a:schemeClr val="tx1">
                    <a:lumMod val="65000"/>
                    <a:lumOff val="35000"/>
                  </a:schemeClr>
                </a:solidFill>
                <a:latin typeface="Arial" pitchFamily="34" charset="0"/>
                <a:cs typeface="Arial" pitchFamily="34" charset="0"/>
              </a:defRPr>
            </a:lvl3pPr>
            <a:lvl4pPr marL="144000" indent="-144000">
              <a:spcBef>
                <a:spcPts val="400"/>
              </a:spcBef>
              <a:spcAft>
                <a:spcPts val="0"/>
              </a:spcAft>
              <a:buClrTx/>
              <a:buFont typeface="Courier New" pitchFamily="49" charset="0"/>
              <a:buChar char="o"/>
              <a:tabLst/>
              <a:defRPr sz="900">
                <a:solidFill>
                  <a:schemeClr val="tx1">
                    <a:lumMod val="50000"/>
                    <a:lumOff val="50000"/>
                  </a:schemeClr>
                </a:solidFill>
                <a:latin typeface="Arial" pitchFamily="34" charset="0"/>
                <a:cs typeface="Arial" pitchFamily="34" charset="0"/>
              </a:defRPr>
            </a:lvl4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27" name="Espace réservé du texte 26"/>
          <p:cNvSpPr>
            <a:spLocks noGrp="1"/>
          </p:cNvSpPr>
          <p:nvPr>
            <p:ph type="body" sz="quarter" idx="20"/>
          </p:nvPr>
        </p:nvSpPr>
        <p:spPr>
          <a:xfrm>
            <a:off x="709613" y="2503217"/>
            <a:ext cx="3924300" cy="1080000"/>
          </a:xfrm>
        </p:spPr>
        <p:txBody>
          <a:bodyPr/>
          <a:lstStyle>
            <a:lvl1pPr marL="0" indent="0">
              <a:spcAft>
                <a:spcPts val="400"/>
              </a:spcAft>
              <a:buFontTx/>
              <a:buNone/>
              <a:defRPr sz="1400" b="1">
                <a:solidFill>
                  <a:schemeClr val="accent1"/>
                </a:solidFill>
                <a:latin typeface="Arial" pitchFamily="34" charset="0"/>
                <a:cs typeface="Arial" pitchFamily="34" charset="0"/>
              </a:defRPr>
            </a:lvl1pPr>
            <a:lvl2pPr marL="0" indent="0">
              <a:spcBef>
                <a:spcPts val="100"/>
              </a:spcBef>
              <a:spcAft>
                <a:spcPts val="0"/>
              </a:spcAft>
              <a:buFontTx/>
              <a:buNone/>
              <a:defRPr sz="900" b="0">
                <a:solidFill>
                  <a:schemeClr val="tx1"/>
                </a:solidFill>
                <a:latin typeface="Arial" pitchFamily="34" charset="0"/>
                <a:cs typeface="Arial" pitchFamily="34" charset="0"/>
              </a:defRPr>
            </a:lvl2pPr>
            <a:lvl3pPr marL="144000" indent="-144000">
              <a:spcBef>
                <a:spcPts val="400"/>
              </a:spcBef>
              <a:spcAft>
                <a:spcPts val="0"/>
              </a:spcAft>
              <a:buClr>
                <a:schemeClr val="tx1">
                  <a:lumMod val="65000"/>
                  <a:lumOff val="35000"/>
                </a:schemeClr>
              </a:buClr>
              <a:buFont typeface="Courier New" pitchFamily="49" charset="0"/>
              <a:buChar char="o"/>
              <a:defRPr sz="900">
                <a:solidFill>
                  <a:schemeClr val="tx1">
                    <a:lumMod val="65000"/>
                    <a:lumOff val="35000"/>
                  </a:schemeClr>
                </a:solidFill>
                <a:latin typeface="Arial" pitchFamily="34" charset="0"/>
                <a:cs typeface="Arial" pitchFamily="34" charset="0"/>
              </a:defRPr>
            </a:lvl3pPr>
            <a:lvl4pPr marL="144000" indent="-144000">
              <a:spcBef>
                <a:spcPts val="400"/>
              </a:spcBef>
              <a:spcAft>
                <a:spcPts val="0"/>
              </a:spcAft>
              <a:buClrTx/>
              <a:buFont typeface="Courier New" pitchFamily="49" charset="0"/>
              <a:buChar char="o"/>
              <a:defRPr sz="900">
                <a:solidFill>
                  <a:schemeClr val="tx1">
                    <a:lumMod val="50000"/>
                    <a:lumOff val="50000"/>
                  </a:schemeClr>
                </a:solidFill>
                <a:latin typeface="Arial" pitchFamily="34" charset="0"/>
                <a:cs typeface="Arial" pitchFamily="34" charset="0"/>
              </a:defRPr>
            </a:lvl4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29" name="Espace réservé du texte 28"/>
          <p:cNvSpPr>
            <a:spLocks noGrp="1"/>
          </p:cNvSpPr>
          <p:nvPr>
            <p:ph type="body" sz="quarter" idx="21"/>
          </p:nvPr>
        </p:nvSpPr>
        <p:spPr>
          <a:xfrm>
            <a:off x="709613" y="3795172"/>
            <a:ext cx="3924300" cy="1080000"/>
          </a:xfrm>
        </p:spPr>
        <p:txBody>
          <a:bodyPr/>
          <a:lstStyle>
            <a:lvl1pPr marL="0" indent="0">
              <a:spcAft>
                <a:spcPts val="400"/>
              </a:spcAft>
              <a:buFontTx/>
              <a:buNone/>
              <a:defRPr sz="1400" b="1">
                <a:solidFill>
                  <a:schemeClr val="accent1"/>
                </a:solidFill>
                <a:latin typeface="Arial" pitchFamily="34" charset="0"/>
                <a:cs typeface="Arial" pitchFamily="34" charset="0"/>
              </a:defRPr>
            </a:lvl1pPr>
            <a:lvl2pPr marL="0" indent="0">
              <a:spcBef>
                <a:spcPts val="100"/>
              </a:spcBef>
              <a:spcAft>
                <a:spcPts val="0"/>
              </a:spcAft>
              <a:buFontTx/>
              <a:buNone/>
              <a:defRPr sz="900" b="0">
                <a:solidFill>
                  <a:schemeClr val="tx1"/>
                </a:solidFill>
                <a:latin typeface="Arial" pitchFamily="34" charset="0"/>
                <a:cs typeface="Arial" pitchFamily="34" charset="0"/>
              </a:defRPr>
            </a:lvl2pPr>
            <a:lvl3pPr marL="144000" indent="-144000">
              <a:spcBef>
                <a:spcPts val="400"/>
              </a:spcBef>
              <a:spcAft>
                <a:spcPts val="0"/>
              </a:spcAft>
              <a:buClr>
                <a:schemeClr val="tx1">
                  <a:lumMod val="65000"/>
                  <a:lumOff val="35000"/>
                </a:schemeClr>
              </a:buClr>
              <a:buFont typeface="Courier New" pitchFamily="49" charset="0"/>
              <a:buChar char="o"/>
              <a:defRPr sz="900">
                <a:solidFill>
                  <a:schemeClr val="tx1">
                    <a:lumMod val="65000"/>
                    <a:lumOff val="35000"/>
                  </a:schemeClr>
                </a:solidFill>
                <a:latin typeface="Arial" pitchFamily="34" charset="0"/>
                <a:cs typeface="Arial" pitchFamily="34" charset="0"/>
              </a:defRPr>
            </a:lvl3pPr>
            <a:lvl4pPr marL="144000" indent="-144000">
              <a:spcBef>
                <a:spcPts val="400"/>
              </a:spcBef>
              <a:spcAft>
                <a:spcPts val="0"/>
              </a:spcAft>
              <a:buClrTx/>
              <a:buFont typeface="Courier New" pitchFamily="49" charset="0"/>
              <a:buChar char="o"/>
              <a:defRPr sz="900">
                <a:solidFill>
                  <a:schemeClr val="tx1">
                    <a:lumMod val="50000"/>
                    <a:lumOff val="50000"/>
                  </a:schemeClr>
                </a:solidFill>
                <a:latin typeface="Arial" pitchFamily="34" charset="0"/>
                <a:cs typeface="Arial" pitchFamily="34" charset="0"/>
              </a:defRPr>
            </a:lvl4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31" name="Espace réservé du texte 30"/>
          <p:cNvSpPr>
            <a:spLocks noGrp="1"/>
          </p:cNvSpPr>
          <p:nvPr>
            <p:ph type="body" sz="quarter" idx="22"/>
          </p:nvPr>
        </p:nvSpPr>
        <p:spPr>
          <a:xfrm>
            <a:off x="709613" y="5087128"/>
            <a:ext cx="3924300" cy="1080000"/>
          </a:xfrm>
        </p:spPr>
        <p:txBody>
          <a:bodyPr/>
          <a:lstStyle>
            <a:lvl1pPr marL="0" indent="0">
              <a:spcAft>
                <a:spcPts val="400"/>
              </a:spcAft>
              <a:buFontTx/>
              <a:buNone/>
              <a:defRPr sz="1400" b="1">
                <a:solidFill>
                  <a:schemeClr val="accent1"/>
                </a:solidFill>
                <a:latin typeface="Arial" pitchFamily="34" charset="0"/>
                <a:cs typeface="Arial" pitchFamily="34" charset="0"/>
              </a:defRPr>
            </a:lvl1pPr>
            <a:lvl2pPr marL="0" indent="0">
              <a:spcBef>
                <a:spcPts val="100"/>
              </a:spcBef>
              <a:spcAft>
                <a:spcPts val="0"/>
              </a:spcAft>
              <a:buFontTx/>
              <a:buNone/>
              <a:defRPr sz="900" b="0">
                <a:solidFill>
                  <a:schemeClr val="tx1"/>
                </a:solidFill>
                <a:latin typeface="Arial" pitchFamily="34" charset="0"/>
                <a:cs typeface="Arial" pitchFamily="34" charset="0"/>
              </a:defRPr>
            </a:lvl2pPr>
            <a:lvl3pPr marL="144000" indent="-144000">
              <a:spcBef>
                <a:spcPts val="400"/>
              </a:spcBef>
              <a:spcAft>
                <a:spcPts val="0"/>
              </a:spcAft>
              <a:buClr>
                <a:schemeClr val="tx1">
                  <a:lumMod val="65000"/>
                  <a:lumOff val="35000"/>
                </a:schemeClr>
              </a:buClr>
              <a:buFont typeface="Courier New" pitchFamily="49" charset="0"/>
              <a:buChar char="o"/>
              <a:defRPr sz="900">
                <a:solidFill>
                  <a:schemeClr val="tx1">
                    <a:lumMod val="65000"/>
                    <a:lumOff val="35000"/>
                  </a:schemeClr>
                </a:solidFill>
                <a:latin typeface="Arial" pitchFamily="34" charset="0"/>
                <a:cs typeface="Arial" pitchFamily="34" charset="0"/>
              </a:defRPr>
            </a:lvl3pPr>
            <a:lvl4pPr marL="144000" indent="-144000">
              <a:spcBef>
                <a:spcPts val="400"/>
              </a:spcBef>
              <a:spcAft>
                <a:spcPts val="0"/>
              </a:spcAft>
              <a:buClrTx/>
              <a:buFont typeface="Courier New" pitchFamily="49" charset="0"/>
              <a:buChar char="o"/>
              <a:defRPr sz="900">
                <a:solidFill>
                  <a:schemeClr val="tx1">
                    <a:lumMod val="50000"/>
                    <a:lumOff val="50000"/>
                  </a:schemeClr>
                </a:solidFill>
                <a:latin typeface="Arial" pitchFamily="34" charset="0"/>
                <a:cs typeface="Arial" pitchFamily="34" charset="0"/>
              </a:defRPr>
            </a:lvl4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20" name="ZoneTexte 19"/>
          <p:cNvSpPr txBox="1"/>
          <p:nvPr/>
        </p:nvSpPr>
        <p:spPr>
          <a:xfrm>
            <a:off x="4950619" y="5585619"/>
            <a:ext cx="1346994" cy="153888"/>
          </a:xfrm>
          <a:prstGeom prst="rect">
            <a:avLst/>
          </a:prstGeom>
          <a:noFill/>
        </p:spPr>
        <p:txBody>
          <a:bodyPr wrap="square" lIns="0" tIns="0" rIns="0" bIns="0" rtlCol="0">
            <a:spAutoFit/>
          </a:bodyPr>
          <a:lstStyle/>
          <a:p>
            <a:r>
              <a:rPr lang="fr-FR" sz="1000" b="1" smtClean="0">
                <a:solidFill>
                  <a:srgbClr val="000000"/>
                </a:solidFill>
              </a:rPr>
              <a:t>Fonctionnel</a:t>
            </a:r>
            <a:endParaRPr lang="fr-FR" sz="1000" b="1">
              <a:solidFill>
                <a:srgbClr val="000000"/>
              </a:solidFill>
            </a:endParaRPr>
          </a:p>
        </p:txBody>
      </p:sp>
      <p:sp>
        <p:nvSpPr>
          <p:cNvPr id="21" name="ZoneTexte 20"/>
          <p:cNvSpPr txBox="1"/>
          <p:nvPr/>
        </p:nvSpPr>
        <p:spPr>
          <a:xfrm>
            <a:off x="4950619" y="5800725"/>
            <a:ext cx="1346994" cy="153888"/>
          </a:xfrm>
          <a:prstGeom prst="rect">
            <a:avLst/>
          </a:prstGeom>
          <a:noFill/>
        </p:spPr>
        <p:txBody>
          <a:bodyPr wrap="square" lIns="0" tIns="0" rIns="0" bIns="0" rtlCol="0">
            <a:spAutoFit/>
          </a:bodyPr>
          <a:lstStyle/>
          <a:p>
            <a:r>
              <a:rPr lang="fr-FR" sz="1000" b="1" smtClean="0">
                <a:solidFill>
                  <a:srgbClr val="000000"/>
                </a:solidFill>
              </a:rPr>
              <a:t>Technologie</a:t>
            </a:r>
            <a:endParaRPr lang="fr-FR" sz="1000" b="1">
              <a:solidFill>
                <a:srgbClr val="000000"/>
              </a:solidFill>
            </a:endParaRPr>
          </a:p>
        </p:txBody>
      </p:sp>
      <p:sp>
        <p:nvSpPr>
          <p:cNvPr id="22" name="ZoneTexte 21"/>
          <p:cNvSpPr txBox="1"/>
          <p:nvPr/>
        </p:nvSpPr>
        <p:spPr>
          <a:xfrm>
            <a:off x="4950619" y="6013551"/>
            <a:ext cx="1346994" cy="153888"/>
          </a:xfrm>
          <a:prstGeom prst="rect">
            <a:avLst/>
          </a:prstGeom>
          <a:noFill/>
        </p:spPr>
        <p:txBody>
          <a:bodyPr wrap="square" lIns="0" tIns="0" rIns="0" bIns="0" rtlCol="0">
            <a:spAutoFit/>
          </a:bodyPr>
          <a:lstStyle/>
          <a:p>
            <a:r>
              <a:rPr lang="fr-FR" sz="1000" b="1" smtClean="0">
                <a:solidFill>
                  <a:srgbClr val="000000"/>
                </a:solidFill>
              </a:rPr>
              <a:t>Partenaires</a:t>
            </a:r>
            <a:endParaRPr lang="fr-FR" sz="1000" b="1">
              <a:solidFill>
                <a:srgbClr val="000000"/>
              </a:solidFill>
            </a:endParaRPr>
          </a:p>
        </p:txBody>
      </p:sp>
      <p:sp>
        <p:nvSpPr>
          <p:cNvPr id="24" name="Espace réservé du texte 23"/>
          <p:cNvSpPr>
            <a:spLocks noGrp="1"/>
          </p:cNvSpPr>
          <p:nvPr>
            <p:ph type="body" sz="quarter" idx="23"/>
          </p:nvPr>
        </p:nvSpPr>
        <p:spPr>
          <a:xfrm>
            <a:off x="6300787" y="5834854"/>
            <a:ext cx="2579687" cy="160337"/>
          </a:xfrm>
        </p:spPr>
        <p:txBody>
          <a:bodyPr/>
          <a:lstStyle>
            <a:lvl1pPr marL="0" indent="0">
              <a:buFontTx/>
              <a:buNone/>
              <a:defRPr sz="1000" b="0">
                <a:latin typeface="+mj-lt"/>
              </a:defRPr>
            </a:lvl1pPr>
          </a:lstStyle>
          <a:p>
            <a:pPr lvl="0"/>
            <a:r>
              <a:rPr lang="fr-FR" smtClean="0"/>
              <a:t>Cliquez pour modifier les styles du texte du masque</a:t>
            </a:r>
          </a:p>
        </p:txBody>
      </p:sp>
      <p:sp>
        <p:nvSpPr>
          <p:cNvPr id="28" name="Espace réservé du texte 27"/>
          <p:cNvSpPr>
            <a:spLocks noGrp="1"/>
          </p:cNvSpPr>
          <p:nvPr>
            <p:ph type="body" sz="quarter" idx="24"/>
          </p:nvPr>
        </p:nvSpPr>
        <p:spPr>
          <a:xfrm>
            <a:off x="6300787" y="6043610"/>
            <a:ext cx="2581275" cy="168275"/>
          </a:xfrm>
        </p:spPr>
        <p:txBody>
          <a:bodyPr/>
          <a:lstStyle>
            <a:lvl1pPr marL="0" indent="0">
              <a:buFontTx/>
              <a:buNone/>
              <a:defRPr sz="1000" b="0">
                <a:latin typeface="+mj-lt"/>
              </a:defRPr>
            </a:lvl1pPr>
          </a:lstStyle>
          <a:p>
            <a:pPr lvl="0"/>
            <a:r>
              <a:rPr lang="fr-FR" dirty="0" smtClean="0"/>
              <a:t>Cliquez pour modifier les styles du texte du masque</a:t>
            </a:r>
          </a:p>
        </p:txBody>
      </p:sp>
    </p:spTree>
    <p:extLst>
      <p:ext uri="{BB962C8B-B14F-4D97-AF65-F5344CB8AC3E}">
        <p14:creationId xmlns:p14="http://schemas.microsoft.com/office/powerpoint/2010/main" val="4102178062"/>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Plannin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cap="all" baseline="0"/>
            </a:lvl1pPr>
          </a:lstStyle>
          <a:p>
            <a:r>
              <a:rPr lang="fr-FR" dirty="0" smtClean="0"/>
              <a:t>MODIFIEZ LE STYLE DU TITRE</a:t>
            </a:r>
            <a:endParaRPr lang="fr-CH" dirty="0"/>
          </a:p>
        </p:txBody>
      </p:sp>
      <p:sp>
        <p:nvSpPr>
          <p:cNvPr id="7" name="Espace réservé du pied de page 6"/>
          <p:cNvSpPr>
            <a:spLocks noGrp="1"/>
          </p:cNvSpPr>
          <p:nvPr>
            <p:ph type="ftr" sz="quarter" idx="11"/>
          </p:nvPr>
        </p:nvSpPr>
        <p:spPr/>
        <p:txBody>
          <a:bodyPr/>
          <a:lstStyle/>
          <a:p>
            <a:pPr algn="ctr">
              <a:defRPr/>
            </a:pPr>
            <a:r>
              <a:rPr smtClean="0">
                <a:solidFill>
                  <a:srgbClr val="FFFFFF">
                    <a:lumMod val="50000"/>
                  </a:srgbClr>
                </a:solidFill>
              </a:rPr>
              <a:t>GROUPE BAYARD – Projet Mikado</a:t>
            </a:r>
            <a:endParaRPr>
              <a:solidFill>
                <a:srgbClr val="FFFFFF">
                  <a:lumMod val="50000"/>
                </a:srgbClr>
              </a:solidFill>
            </a:endParaRPr>
          </a:p>
        </p:txBody>
      </p:sp>
      <p:sp>
        <p:nvSpPr>
          <p:cNvPr id="16" name="Espace réservé du texte 15"/>
          <p:cNvSpPr>
            <a:spLocks noGrp="1"/>
          </p:cNvSpPr>
          <p:nvPr>
            <p:ph type="body" sz="quarter" idx="13" hasCustomPrompt="1"/>
          </p:nvPr>
        </p:nvSpPr>
        <p:spPr>
          <a:xfrm>
            <a:off x="1673225" y="1175445"/>
            <a:ext cx="1044575" cy="168275"/>
          </a:xfrm>
        </p:spPr>
        <p:txBody>
          <a:bodyPr wrap="none" lIns="54000" tIns="54000" rIns="54000" bIns="54000" anchor="ctr" anchorCtr="0"/>
          <a:lstStyle>
            <a:lvl1pPr marL="108000" indent="-108000">
              <a:lnSpc>
                <a:spcPct val="100000"/>
              </a:lnSpc>
              <a:spcBef>
                <a:spcPts val="0"/>
              </a:spcBef>
              <a:buSzPct val="100000"/>
              <a:defRPr sz="900" b="1" baseline="0">
                <a:latin typeface="+mj-lt"/>
              </a:defRPr>
            </a:lvl1pPr>
          </a:lstStyle>
          <a:p>
            <a:pPr lvl="0"/>
            <a:r>
              <a:rPr lang="fr-CH" dirty="0" smtClean="0"/>
              <a:t>mm/</a:t>
            </a:r>
            <a:r>
              <a:rPr lang="fr-CH" dirty="0" err="1" smtClean="0"/>
              <a:t>aaaa</a:t>
            </a:r>
            <a:endParaRPr lang="fr-CH" dirty="0"/>
          </a:p>
        </p:txBody>
      </p:sp>
      <p:sp>
        <p:nvSpPr>
          <p:cNvPr id="17" name="Espace réservé du texte 15"/>
          <p:cNvSpPr>
            <a:spLocks noGrp="1"/>
          </p:cNvSpPr>
          <p:nvPr>
            <p:ph type="body" sz="quarter" idx="14" hasCustomPrompt="1"/>
          </p:nvPr>
        </p:nvSpPr>
        <p:spPr>
          <a:xfrm>
            <a:off x="2716355" y="1175445"/>
            <a:ext cx="1044575" cy="168275"/>
          </a:xfrm>
        </p:spPr>
        <p:txBody>
          <a:bodyPr wrap="none" lIns="54000" tIns="54000" rIns="54000" bIns="54000" anchor="ctr" anchorCtr="0"/>
          <a:lstStyle>
            <a:lvl1pPr marL="108000" indent="-108000">
              <a:lnSpc>
                <a:spcPct val="100000"/>
              </a:lnSpc>
              <a:spcBef>
                <a:spcPts val="0"/>
              </a:spcBef>
              <a:buSzPct val="100000"/>
              <a:defRPr sz="900" b="1" baseline="0">
                <a:latin typeface="+mj-lt"/>
              </a:defRPr>
            </a:lvl1pPr>
          </a:lstStyle>
          <a:p>
            <a:pPr lvl="0"/>
            <a:r>
              <a:rPr lang="fr-CH" dirty="0" smtClean="0"/>
              <a:t>mm/</a:t>
            </a:r>
            <a:r>
              <a:rPr lang="fr-CH" dirty="0" err="1" smtClean="0"/>
              <a:t>aaaa</a:t>
            </a:r>
            <a:endParaRPr lang="fr-CH" dirty="0"/>
          </a:p>
        </p:txBody>
      </p:sp>
      <p:sp>
        <p:nvSpPr>
          <p:cNvPr id="18" name="Espace réservé du texte 15"/>
          <p:cNvSpPr>
            <a:spLocks noGrp="1"/>
          </p:cNvSpPr>
          <p:nvPr>
            <p:ph type="body" sz="quarter" idx="15" hasCustomPrompt="1"/>
          </p:nvPr>
        </p:nvSpPr>
        <p:spPr>
          <a:xfrm>
            <a:off x="3759485" y="1175445"/>
            <a:ext cx="1044575" cy="168275"/>
          </a:xfrm>
        </p:spPr>
        <p:txBody>
          <a:bodyPr wrap="none" lIns="54000" tIns="54000" rIns="54000" bIns="54000" anchor="ctr" anchorCtr="0"/>
          <a:lstStyle>
            <a:lvl1pPr marL="108000" indent="-108000">
              <a:lnSpc>
                <a:spcPct val="100000"/>
              </a:lnSpc>
              <a:spcBef>
                <a:spcPts val="0"/>
              </a:spcBef>
              <a:buSzPct val="100000"/>
              <a:defRPr sz="900" b="1" baseline="0">
                <a:latin typeface="+mj-lt"/>
              </a:defRPr>
            </a:lvl1pPr>
          </a:lstStyle>
          <a:p>
            <a:pPr lvl="0"/>
            <a:r>
              <a:rPr lang="fr-CH" dirty="0" smtClean="0"/>
              <a:t>mm/</a:t>
            </a:r>
            <a:r>
              <a:rPr lang="fr-CH" dirty="0" err="1" smtClean="0"/>
              <a:t>aaaa</a:t>
            </a:r>
            <a:endParaRPr lang="fr-CH" dirty="0"/>
          </a:p>
        </p:txBody>
      </p:sp>
      <p:sp>
        <p:nvSpPr>
          <p:cNvPr id="19" name="Espace réservé du texte 15"/>
          <p:cNvSpPr>
            <a:spLocks noGrp="1"/>
          </p:cNvSpPr>
          <p:nvPr>
            <p:ph type="body" sz="quarter" idx="16" hasCustomPrompt="1"/>
          </p:nvPr>
        </p:nvSpPr>
        <p:spPr>
          <a:xfrm>
            <a:off x="4802615" y="1175445"/>
            <a:ext cx="1044575" cy="168275"/>
          </a:xfrm>
        </p:spPr>
        <p:txBody>
          <a:bodyPr wrap="none" lIns="54000" tIns="54000" rIns="54000" bIns="54000" anchor="ctr" anchorCtr="0"/>
          <a:lstStyle>
            <a:lvl1pPr marL="108000" indent="-108000">
              <a:lnSpc>
                <a:spcPct val="100000"/>
              </a:lnSpc>
              <a:spcBef>
                <a:spcPts val="0"/>
              </a:spcBef>
              <a:buSzPct val="100000"/>
              <a:defRPr sz="900" b="1" baseline="0">
                <a:latin typeface="+mj-lt"/>
              </a:defRPr>
            </a:lvl1pPr>
          </a:lstStyle>
          <a:p>
            <a:pPr lvl="0"/>
            <a:r>
              <a:rPr lang="fr-CH" dirty="0" smtClean="0"/>
              <a:t>mm/</a:t>
            </a:r>
            <a:r>
              <a:rPr lang="fr-CH" dirty="0" err="1" smtClean="0"/>
              <a:t>aaaa</a:t>
            </a:r>
            <a:endParaRPr lang="fr-CH" dirty="0"/>
          </a:p>
        </p:txBody>
      </p:sp>
      <p:sp>
        <p:nvSpPr>
          <p:cNvPr id="20" name="Espace réservé du texte 15"/>
          <p:cNvSpPr>
            <a:spLocks noGrp="1"/>
          </p:cNvSpPr>
          <p:nvPr>
            <p:ph type="body" sz="quarter" idx="17" hasCustomPrompt="1"/>
          </p:nvPr>
        </p:nvSpPr>
        <p:spPr>
          <a:xfrm>
            <a:off x="5845745" y="1175445"/>
            <a:ext cx="1044575" cy="168275"/>
          </a:xfrm>
        </p:spPr>
        <p:txBody>
          <a:bodyPr wrap="none" lIns="54000" tIns="54000" rIns="54000" bIns="54000" anchor="ctr" anchorCtr="0"/>
          <a:lstStyle>
            <a:lvl1pPr marL="108000" indent="-108000">
              <a:lnSpc>
                <a:spcPct val="100000"/>
              </a:lnSpc>
              <a:spcBef>
                <a:spcPts val="0"/>
              </a:spcBef>
              <a:buSzPct val="100000"/>
              <a:defRPr sz="900" b="1" baseline="0">
                <a:latin typeface="+mj-lt"/>
              </a:defRPr>
            </a:lvl1pPr>
          </a:lstStyle>
          <a:p>
            <a:pPr lvl="0"/>
            <a:r>
              <a:rPr lang="fr-CH" dirty="0" smtClean="0"/>
              <a:t>mm/</a:t>
            </a:r>
            <a:r>
              <a:rPr lang="fr-CH" dirty="0" err="1" smtClean="0"/>
              <a:t>aaaa</a:t>
            </a:r>
            <a:endParaRPr lang="fr-CH" dirty="0"/>
          </a:p>
        </p:txBody>
      </p:sp>
      <p:sp>
        <p:nvSpPr>
          <p:cNvPr id="21" name="Espace réservé du texte 15"/>
          <p:cNvSpPr>
            <a:spLocks noGrp="1"/>
          </p:cNvSpPr>
          <p:nvPr>
            <p:ph type="body" sz="quarter" idx="18" hasCustomPrompt="1"/>
          </p:nvPr>
        </p:nvSpPr>
        <p:spPr>
          <a:xfrm>
            <a:off x="6888875" y="1175445"/>
            <a:ext cx="1044575" cy="168275"/>
          </a:xfrm>
        </p:spPr>
        <p:txBody>
          <a:bodyPr wrap="none" lIns="54000" tIns="54000" rIns="54000" bIns="54000" anchor="ctr" anchorCtr="0"/>
          <a:lstStyle>
            <a:lvl1pPr marL="108000" indent="-108000">
              <a:lnSpc>
                <a:spcPct val="100000"/>
              </a:lnSpc>
              <a:spcBef>
                <a:spcPts val="0"/>
              </a:spcBef>
              <a:buSzPct val="100000"/>
              <a:defRPr sz="900" b="1" baseline="0">
                <a:latin typeface="+mj-lt"/>
              </a:defRPr>
            </a:lvl1pPr>
          </a:lstStyle>
          <a:p>
            <a:pPr lvl="0"/>
            <a:r>
              <a:rPr lang="fr-CH" dirty="0" smtClean="0"/>
              <a:t>mm/</a:t>
            </a:r>
            <a:r>
              <a:rPr lang="fr-CH" dirty="0" err="1" smtClean="0"/>
              <a:t>aaaa</a:t>
            </a:r>
            <a:endParaRPr lang="fr-CH" dirty="0"/>
          </a:p>
        </p:txBody>
      </p:sp>
      <p:sp>
        <p:nvSpPr>
          <p:cNvPr id="22" name="Espace réservé du texte 15"/>
          <p:cNvSpPr>
            <a:spLocks noGrp="1"/>
          </p:cNvSpPr>
          <p:nvPr>
            <p:ph type="body" sz="quarter" idx="19" hasCustomPrompt="1"/>
          </p:nvPr>
        </p:nvSpPr>
        <p:spPr>
          <a:xfrm>
            <a:off x="7932007" y="1175445"/>
            <a:ext cx="1044575" cy="168275"/>
          </a:xfrm>
        </p:spPr>
        <p:txBody>
          <a:bodyPr wrap="none" lIns="54000" tIns="54000" rIns="54000" bIns="54000" anchor="ctr" anchorCtr="0"/>
          <a:lstStyle>
            <a:lvl1pPr marL="108000" indent="-108000">
              <a:lnSpc>
                <a:spcPct val="100000"/>
              </a:lnSpc>
              <a:spcBef>
                <a:spcPts val="0"/>
              </a:spcBef>
              <a:buSzPct val="100000"/>
              <a:defRPr sz="900" b="1" baseline="0">
                <a:latin typeface="+mj-lt"/>
              </a:defRPr>
            </a:lvl1pPr>
          </a:lstStyle>
          <a:p>
            <a:pPr lvl="0"/>
            <a:r>
              <a:rPr lang="fr-CH" dirty="0" smtClean="0"/>
              <a:t>mm/</a:t>
            </a:r>
            <a:r>
              <a:rPr lang="fr-CH" dirty="0" err="1" smtClean="0"/>
              <a:t>aaaa</a:t>
            </a:r>
            <a:endParaRPr lang="fr-CH" dirty="0"/>
          </a:p>
        </p:txBody>
      </p:sp>
      <p:sp>
        <p:nvSpPr>
          <p:cNvPr id="24" name="Espace réservé du texte 23"/>
          <p:cNvSpPr>
            <a:spLocks noGrp="1"/>
          </p:cNvSpPr>
          <p:nvPr>
            <p:ph type="body" sz="quarter" idx="20" hasCustomPrompt="1"/>
          </p:nvPr>
        </p:nvSpPr>
        <p:spPr>
          <a:xfrm>
            <a:off x="265112" y="1814665"/>
            <a:ext cx="1308087" cy="540000"/>
          </a:xfrm>
          <a:solidFill>
            <a:schemeClr val="tx1"/>
          </a:solidFill>
          <a:ln w="3175">
            <a:noFill/>
          </a:ln>
        </p:spPr>
        <p:txBody>
          <a:bodyPr lIns="54000" tIns="54000" rIns="54000" bIns="54000"/>
          <a:lstStyle>
            <a:lvl1pPr marL="0" indent="0" algn="r">
              <a:lnSpc>
                <a:spcPts val="1400"/>
              </a:lnSpc>
              <a:spcBef>
                <a:spcPts val="0"/>
              </a:spcBef>
              <a:buFontTx/>
              <a:buNone/>
              <a:defRPr sz="1400" b="1" baseline="0">
                <a:solidFill>
                  <a:schemeClr val="bg1"/>
                </a:solidFill>
                <a:latin typeface="+mj-lt"/>
              </a:defRPr>
            </a:lvl1pPr>
          </a:lstStyle>
          <a:p>
            <a:pPr lvl="0"/>
            <a:r>
              <a:rPr lang="fr-CH" dirty="0" smtClean="0"/>
              <a:t>xxx</a:t>
            </a:r>
            <a:endParaRPr lang="fr-CH" dirty="0"/>
          </a:p>
        </p:txBody>
      </p:sp>
      <p:sp>
        <p:nvSpPr>
          <p:cNvPr id="25" name="Espace réservé du texte 23"/>
          <p:cNvSpPr>
            <a:spLocks noGrp="1"/>
          </p:cNvSpPr>
          <p:nvPr>
            <p:ph type="body" sz="quarter" idx="21" hasCustomPrompt="1"/>
          </p:nvPr>
        </p:nvSpPr>
        <p:spPr>
          <a:xfrm>
            <a:off x="265112" y="3747865"/>
            <a:ext cx="1308087" cy="540000"/>
          </a:xfrm>
          <a:solidFill>
            <a:schemeClr val="tx2"/>
          </a:solidFill>
          <a:ln w="3175">
            <a:noFill/>
          </a:ln>
        </p:spPr>
        <p:txBody>
          <a:bodyPr lIns="54000" tIns="54000" rIns="54000" bIns="54000"/>
          <a:lstStyle>
            <a:lvl1pPr marL="0" indent="0" algn="r">
              <a:lnSpc>
                <a:spcPts val="1400"/>
              </a:lnSpc>
              <a:spcBef>
                <a:spcPts val="0"/>
              </a:spcBef>
              <a:buFontTx/>
              <a:buNone/>
              <a:defRPr sz="1400" b="1" baseline="0">
                <a:solidFill>
                  <a:schemeClr val="bg1"/>
                </a:solidFill>
                <a:latin typeface="+mj-lt"/>
              </a:defRPr>
            </a:lvl1pPr>
          </a:lstStyle>
          <a:p>
            <a:pPr lvl="0"/>
            <a:r>
              <a:rPr lang="fr-CH" dirty="0" smtClean="0"/>
              <a:t>ccc</a:t>
            </a:r>
            <a:endParaRPr lang="fr-CH" dirty="0"/>
          </a:p>
        </p:txBody>
      </p:sp>
      <p:sp>
        <p:nvSpPr>
          <p:cNvPr id="26" name="Espace réservé du texte 23"/>
          <p:cNvSpPr>
            <a:spLocks noGrp="1"/>
          </p:cNvSpPr>
          <p:nvPr>
            <p:ph type="body" sz="quarter" idx="22" hasCustomPrompt="1"/>
          </p:nvPr>
        </p:nvSpPr>
        <p:spPr>
          <a:xfrm>
            <a:off x="265112" y="2459065"/>
            <a:ext cx="1308087" cy="540000"/>
          </a:xfrm>
          <a:solidFill>
            <a:schemeClr val="accent2"/>
          </a:solidFill>
          <a:ln w="3175">
            <a:noFill/>
          </a:ln>
        </p:spPr>
        <p:txBody>
          <a:bodyPr lIns="54000" tIns="54000" rIns="54000" bIns="54000"/>
          <a:lstStyle>
            <a:lvl1pPr marL="0" indent="0" algn="r">
              <a:lnSpc>
                <a:spcPts val="1400"/>
              </a:lnSpc>
              <a:spcBef>
                <a:spcPts val="0"/>
              </a:spcBef>
              <a:buFontTx/>
              <a:buNone/>
              <a:defRPr sz="1400" b="1" baseline="0">
                <a:solidFill>
                  <a:schemeClr val="bg1"/>
                </a:solidFill>
                <a:latin typeface="+mj-lt"/>
              </a:defRPr>
            </a:lvl1pPr>
          </a:lstStyle>
          <a:p>
            <a:pPr lvl="0"/>
            <a:r>
              <a:rPr lang="fr-CH" dirty="0" err="1" smtClean="0"/>
              <a:t>yyy</a:t>
            </a:r>
            <a:endParaRPr lang="fr-CH" dirty="0"/>
          </a:p>
        </p:txBody>
      </p:sp>
      <p:sp>
        <p:nvSpPr>
          <p:cNvPr id="27" name="Espace réservé du texte 23"/>
          <p:cNvSpPr>
            <a:spLocks noGrp="1"/>
          </p:cNvSpPr>
          <p:nvPr>
            <p:ph type="body" sz="quarter" idx="23" hasCustomPrompt="1"/>
          </p:nvPr>
        </p:nvSpPr>
        <p:spPr>
          <a:xfrm>
            <a:off x="265112" y="3103465"/>
            <a:ext cx="1308087" cy="540000"/>
          </a:xfrm>
          <a:solidFill>
            <a:schemeClr val="accent1"/>
          </a:solidFill>
          <a:ln w="3175">
            <a:noFill/>
          </a:ln>
        </p:spPr>
        <p:txBody>
          <a:bodyPr lIns="54000" tIns="54000" rIns="54000" bIns="54000"/>
          <a:lstStyle>
            <a:lvl1pPr marL="0" indent="0" algn="r">
              <a:lnSpc>
                <a:spcPts val="1400"/>
              </a:lnSpc>
              <a:spcBef>
                <a:spcPts val="0"/>
              </a:spcBef>
              <a:buFontTx/>
              <a:buNone/>
              <a:defRPr sz="1400" b="1" baseline="0">
                <a:solidFill>
                  <a:schemeClr val="bg1"/>
                </a:solidFill>
                <a:latin typeface="+mj-lt"/>
              </a:defRPr>
            </a:lvl1pPr>
          </a:lstStyle>
          <a:p>
            <a:pPr lvl="0"/>
            <a:r>
              <a:rPr lang="fr-CH" dirty="0" smtClean="0"/>
              <a:t>zzz</a:t>
            </a:r>
            <a:endParaRPr lang="fr-CH" dirty="0"/>
          </a:p>
        </p:txBody>
      </p:sp>
      <p:sp>
        <p:nvSpPr>
          <p:cNvPr id="29" name="Espace réservé du texte 28"/>
          <p:cNvSpPr>
            <a:spLocks noGrp="1"/>
          </p:cNvSpPr>
          <p:nvPr>
            <p:ph type="body" sz="quarter" idx="24" hasCustomPrompt="1"/>
          </p:nvPr>
        </p:nvSpPr>
        <p:spPr>
          <a:xfrm>
            <a:off x="1677559" y="1814665"/>
            <a:ext cx="1029600" cy="248400"/>
          </a:xfrm>
          <a:solidFill>
            <a:schemeClr val="tx1"/>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smtClean="0"/>
              <a:t>xxx</a:t>
            </a:r>
            <a:endParaRPr lang="fr-CH" dirty="0"/>
          </a:p>
        </p:txBody>
      </p:sp>
      <p:sp>
        <p:nvSpPr>
          <p:cNvPr id="30" name="Espace réservé du texte 28"/>
          <p:cNvSpPr>
            <a:spLocks noGrp="1"/>
          </p:cNvSpPr>
          <p:nvPr>
            <p:ph type="body" sz="quarter" idx="25" hasCustomPrompt="1"/>
          </p:nvPr>
        </p:nvSpPr>
        <p:spPr>
          <a:xfrm>
            <a:off x="4070455" y="1814665"/>
            <a:ext cx="1151592" cy="248400"/>
          </a:xfrm>
          <a:solidFill>
            <a:schemeClr val="tx1"/>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err="1" smtClean="0"/>
              <a:t>xxxyyy</a:t>
            </a:r>
            <a:endParaRPr lang="fr-CH" dirty="0"/>
          </a:p>
        </p:txBody>
      </p:sp>
      <p:sp>
        <p:nvSpPr>
          <p:cNvPr id="31" name="Espace réservé du texte 28"/>
          <p:cNvSpPr>
            <a:spLocks noGrp="1"/>
          </p:cNvSpPr>
          <p:nvPr>
            <p:ph type="body" sz="quarter" idx="26" hasCustomPrompt="1"/>
          </p:nvPr>
        </p:nvSpPr>
        <p:spPr>
          <a:xfrm>
            <a:off x="2297992" y="2459065"/>
            <a:ext cx="2104995" cy="248400"/>
          </a:xfrm>
          <a:solidFill>
            <a:schemeClr val="accent2"/>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smtClean="0"/>
              <a:t>xxx</a:t>
            </a:r>
            <a:endParaRPr lang="fr-CH" dirty="0"/>
          </a:p>
        </p:txBody>
      </p:sp>
      <p:sp>
        <p:nvSpPr>
          <p:cNvPr id="32" name="Espace réservé du texte 28"/>
          <p:cNvSpPr>
            <a:spLocks noGrp="1"/>
          </p:cNvSpPr>
          <p:nvPr>
            <p:ph type="body" sz="quarter" idx="27" hasCustomPrompt="1"/>
          </p:nvPr>
        </p:nvSpPr>
        <p:spPr>
          <a:xfrm>
            <a:off x="4804060" y="2459065"/>
            <a:ext cx="2084815" cy="248400"/>
          </a:xfrm>
          <a:solidFill>
            <a:schemeClr val="accent2"/>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smtClean="0"/>
              <a:t>xxx</a:t>
            </a:r>
            <a:endParaRPr lang="fr-CH" dirty="0"/>
          </a:p>
        </p:txBody>
      </p:sp>
      <p:sp>
        <p:nvSpPr>
          <p:cNvPr id="33" name="Espace réservé du texte 28"/>
          <p:cNvSpPr>
            <a:spLocks noGrp="1"/>
          </p:cNvSpPr>
          <p:nvPr>
            <p:ph type="body" sz="quarter" idx="28" hasCustomPrompt="1"/>
          </p:nvPr>
        </p:nvSpPr>
        <p:spPr>
          <a:xfrm>
            <a:off x="1677559" y="3103465"/>
            <a:ext cx="1029600" cy="248400"/>
          </a:xfrm>
          <a:solidFill>
            <a:schemeClr val="accent1"/>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smtClean="0"/>
              <a:t>xxx</a:t>
            </a:r>
            <a:endParaRPr lang="fr-CH" dirty="0"/>
          </a:p>
        </p:txBody>
      </p:sp>
      <p:sp>
        <p:nvSpPr>
          <p:cNvPr id="34" name="Espace réservé du texte 28"/>
          <p:cNvSpPr>
            <a:spLocks noGrp="1"/>
          </p:cNvSpPr>
          <p:nvPr>
            <p:ph type="body" sz="quarter" idx="29" hasCustomPrompt="1"/>
          </p:nvPr>
        </p:nvSpPr>
        <p:spPr>
          <a:xfrm>
            <a:off x="3759485" y="3103465"/>
            <a:ext cx="1029600" cy="248400"/>
          </a:xfrm>
          <a:solidFill>
            <a:schemeClr val="accent1"/>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smtClean="0"/>
              <a:t>xxx</a:t>
            </a:r>
            <a:endParaRPr lang="fr-CH" dirty="0"/>
          </a:p>
        </p:txBody>
      </p:sp>
      <p:sp>
        <p:nvSpPr>
          <p:cNvPr id="35" name="Espace réservé du texte 28"/>
          <p:cNvSpPr>
            <a:spLocks noGrp="1"/>
          </p:cNvSpPr>
          <p:nvPr>
            <p:ph type="body" sz="quarter" idx="30" hasCustomPrompt="1"/>
          </p:nvPr>
        </p:nvSpPr>
        <p:spPr>
          <a:xfrm>
            <a:off x="5847189" y="3103465"/>
            <a:ext cx="2642429" cy="248400"/>
          </a:xfrm>
          <a:solidFill>
            <a:schemeClr val="accent1"/>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smtClean="0"/>
              <a:t>xxx</a:t>
            </a:r>
            <a:endParaRPr lang="fr-CH" dirty="0"/>
          </a:p>
        </p:txBody>
      </p:sp>
      <p:sp>
        <p:nvSpPr>
          <p:cNvPr id="36" name="Espace réservé du texte 28"/>
          <p:cNvSpPr>
            <a:spLocks noGrp="1"/>
          </p:cNvSpPr>
          <p:nvPr>
            <p:ph type="body" sz="quarter" idx="31" hasCustomPrompt="1"/>
          </p:nvPr>
        </p:nvSpPr>
        <p:spPr>
          <a:xfrm>
            <a:off x="7940204" y="3747865"/>
            <a:ext cx="1029600" cy="248400"/>
          </a:xfrm>
          <a:solidFill>
            <a:schemeClr val="tx2"/>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smtClean="0"/>
              <a:t>xxx</a:t>
            </a:r>
            <a:endParaRPr lang="fr-CH" dirty="0"/>
          </a:p>
        </p:txBody>
      </p:sp>
      <p:sp>
        <p:nvSpPr>
          <p:cNvPr id="3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Tree>
    <p:extLst>
      <p:ext uri="{BB962C8B-B14F-4D97-AF65-F5344CB8AC3E}">
        <p14:creationId xmlns:p14="http://schemas.microsoft.com/office/powerpoint/2010/main" val="27770346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de fin">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0" y="331316"/>
            <a:ext cx="9144000" cy="366713"/>
          </a:xfrm>
          <a:prstGeom prst="rect">
            <a:avLst/>
          </a:prstGeom>
          <a:noFill/>
          <a:ln w="9525">
            <a:noFill/>
            <a:miter lim="800000"/>
            <a:headEnd/>
            <a:tailEnd/>
          </a:ln>
          <a:effectLst/>
        </p:spPr>
        <p:txBody>
          <a:bodyPr>
            <a:spAutoFit/>
          </a:bodyPr>
          <a:lstStyle/>
          <a:p>
            <a:pPr algn="ctr" eaLnBrk="0" hangingPunct="0">
              <a:spcBef>
                <a:spcPct val="50000"/>
              </a:spcBef>
              <a:defRPr/>
            </a:pPr>
            <a:r>
              <a:rPr lang="en-GB" sz="1800" b="1">
                <a:solidFill>
                  <a:srgbClr val="000000"/>
                </a:solidFill>
                <a:latin typeface="Arial" pitchFamily="34" charset="0"/>
                <a:ea typeface="ヒラギノ角ゴ Pro W3" pitchFamily="1" charset="-128"/>
                <a:cs typeface="Arial" pitchFamily="34" charset="0"/>
              </a:rPr>
              <a:t>MERCI DE VOTRE ATTENTION</a:t>
            </a:r>
          </a:p>
        </p:txBody>
      </p:sp>
      <p:sp>
        <p:nvSpPr>
          <p:cNvPr id="5" name="Rectangle 10"/>
          <p:cNvSpPr/>
          <p:nvPr/>
        </p:nvSpPr>
        <p:spPr bwMode="auto">
          <a:xfrm>
            <a:off x="0" y="285750"/>
            <a:ext cx="638175" cy="381000"/>
          </a:xfrm>
          <a:prstGeom prst="rect">
            <a:avLst/>
          </a:prstGeom>
          <a:solidFill>
            <a:schemeClr val="bg1"/>
          </a:solidFill>
          <a:ln w="9525" cap="flat" cmpd="sng" algn="ctr">
            <a:noFill/>
            <a:prstDash val="solid"/>
            <a:round/>
            <a:headEnd type="none" w="med" len="med"/>
            <a:tailEnd type="none" w="med" len="me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sp>
        <p:nvSpPr>
          <p:cNvPr id="13" name="Espace réservé du texte 12"/>
          <p:cNvSpPr>
            <a:spLocks noGrp="1"/>
          </p:cNvSpPr>
          <p:nvPr>
            <p:ph type="body" sz="quarter" idx="12"/>
          </p:nvPr>
        </p:nvSpPr>
        <p:spPr>
          <a:xfrm>
            <a:off x="2724150" y="4295775"/>
            <a:ext cx="1541462" cy="800100"/>
          </a:xfrm>
        </p:spPr>
        <p:txBody>
          <a:bodyPr/>
          <a:lstStyle>
            <a:lvl1pPr marL="0" indent="0">
              <a:lnSpc>
                <a:spcPct val="100000"/>
              </a:lnSpc>
              <a:spcBef>
                <a:spcPts val="600"/>
              </a:spcBef>
              <a:spcAft>
                <a:spcPts val="0"/>
              </a:spcAft>
              <a:buNone/>
              <a:defRPr lang="fr-FR" sz="1000" kern="1200" dirty="0" smtClean="0">
                <a:solidFill>
                  <a:schemeClr val="tx1"/>
                </a:solidFill>
                <a:latin typeface="Arial Black" pitchFamily="34" charset="0"/>
                <a:ea typeface="ヒラギノ角ゴ Pro W3" pitchFamily="1" charset="-128"/>
                <a:cs typeface="+mn-cs"/>
              </a:defRPr>
            </a:lvl1pPr>
            <a:lvl2pPr marL="0" indent="0">
              <a:spcBef>
                <a:spcPts val="0"/>
              </a:spcBef>
              <a:spcAft>
                <a:spcPts val="0"/>
              </a:spcAft>
              <a:buNone/>
              <a:defRPr lang="fr-FR" sz="1000" b="0" kern="1200" dirty="0" smtClean="0">
                <a:solidFill>
                  <a:schemeClr val="tx1"/>
                </a:solidFill>
                <a:latin typeface="Arial" charset="0"/>
                <a:ea typeface="ヒラギノ角ゴ Pro W3" pitchFamily="1" charset="-128"/>
                <a:cs typeface="+mn-cs"/>
              </a:defRPr>
            </a:lvl2pPr>
            <a:lvl3pPr marL="133350" indent="-133350">
              <a:spcBef>
                <a:spcPts val="0"/>
              </a:spcBef>
              <a:spcAft>
                <a:spcPts val="0"/>
              </a:spcAft>
              <a:defRPr lang="fr-FR" sz="1000" kern="1200" dirty="0" smtClean="0">
                <a:solidFill>
                  <a:schemeClr val="tx1"/>
                </a:solidFill>
                <a:latin typeface="Arial" charset="0"/>
                <a:ea typeface="ヒラギノ角ゴ Pro W3" pitchFamily="1" charset="-128"/>
                <a:cs typeface="+mn-cs"/>
              </a:defRPr>
            </a:lvl3pPr>
            <a:lvl4pPr marL="266700" indent="-152400">
              <a:spcBef>
                <a:spcPts val="0"/>
              </a:spcBef>
              <a:spcAft>
                <a:spcPts val="0"/>
              </a:spcAft>
              <a:defRPr lang="fr-FR" sz="1000" kern="1200" dirty="0" smtClean="0">
                <a:solidFill>
                  <a:schemeClr val="tx1"/>
                </a:solidFill>
                <a:latin typeface="Arial" charset="0"/>
                <a:ea typeface="ヒラギノ角ゴ Pro W3" pitchFamily="1" charset="-128"/>
                <a:cs typeface="+mn-cs"/>
              </a:defRPr>
            </a:lvl4pPr>
            <a:lvl5pPr>
              <a:spcBef>
                <a:spcPts val="0"/>
              </a:spcBef>
              <a:spcAft>
                <a:spcPts val="0"/>
              </a:spcAft>
              <a:defRPr lang="fr-FR" sz="1000" kern="1200" dirty="0">
                <a:solidFill>
                  <a:schemeClr val="tx1"/>
                </a:solidFill>
                <a:latin typeface="Arial" charset="0"/>
                <a:ea typeface="ヒラギノ角ゴ Pro W3" pitchFamily="1" charset="-128"/>
                <a:cs typeface="+mn-cs"/>
              </a:defRPr>
            </a:lvl5pPr>
          </a:lstStyle>
          <a:p>
            <a:pPr lvl="0"/>
            <a:r>
              <a:rPr lang="fr-FR" smtClean="0"/>
              <a:t>Cliquez pour modifier les styles du texte du masque</a:t>
            </a:r>
          </a:p>
          <a:p>
            <a:pPr lvl="1"/>
            <a:r>
              <a:rPr lang="fr-FR" smtClean="0"/>
              <a:t>Deuxième niveau</a:t>
            </a:r>
          </a:p>
          <a:p>
            <a:pPr lvl="2"/>
            <a:r>
              <a:rPr lang="fr-FR" smtClean="0"/>
              <a:t>Troisième niveau</a:t>
            </a:r>
          </a:p>
        </p:txBody>
      </p:sp>
      <p:sp>
        <p:nvSpPr>
          <p:cNvPr id="8"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GROUPE BAYARD – Projet Mikado</a:t>
            </a:r>
            <a:endParaRPr>
              <a:solidFill>
                <a:srgbClr val="FFFFFF">
                  <a:lumMod val="50000"/>
                </a:srgbClr>
              </a:solidFill>
            </a:endParaRPr>
          </a:p>
        </p:txBody>
      </p:sp>
      <p:sp>
        <p:nvSpPr>
          <p:cNvPr id="9"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Line 7"/>
          <p:cNvSpPr>
            <a:spLocks noChangeShapeType="1"/>
          </p:cNvSpPr>
          <p:nvPr/>
        </p:nvSpPr>
        <p:spPr bwMode="auto">
          <a:xfrm>
            <a:off x="4572000" y="4289426"/>
            <a:ext cx="0" cy="641350"/>
          </a:xfrm>
          <a:prstGeom prst="line">
            <a:avLst/>
          </a:prstGeom>
          <a:noFill/>
          <a:ln w="3175">
            <a:solidFill>
              <a:schemeClr val="tx1"/>
            </a:solidFill>
            <a:round/>
            <a:headEnd/>
            <a:tailEnd/>
          </a:ln>
        </p:spPr>
        <p:txBody>
          <a:bodyPr wrap="none" anchor="ctr"/>
          <a:lstStyle/>
          <a:p>
            <a:endParaRPr lang="fr-FR">
              <a:solidFill>
                <a:srgbClr val="000000"/>
              </a:solidFill>
            </a:endParaRPr>
          </a:p>
        </p:txBody>
      </p:sp>
      <p:sp>
        <p:nvSpPr>
          <p:cNvPr id="14" name="Espace réservé du texte 12"/>
          <p:cNvSpPr>
            <a:spLocks noGrp="1"/>
          </p:cNvSpPr>
          <p:nvPr>
            <p:ph type="body" sz="quarter" idx="13"/>
          </p:nvPr>
        </p:nvSpPr>
        <p:spPr>
          <a:xfrm>
            <a:off x="4964494" y="4295775"/>
            <a:ext cx="1541462" cy="800100"/>
          </a:xfrm>
        </p:spPr>
        <p:txBody>
          <a:bodyPr/>
          <a:lstStyle>
            <a:lvl1pPr marL="0" indent="0">
              <a:lnSpc>
                <a:spcPct val="100000"/>
              </a:lnSpc>
              <a:spcBef>
                <a:spcPts val="600"/>
              </a:spcBef>
              <a:spcAft>
                <a:spcPts val="0"/>
              </a:spcAft>
              <a:buNone/>
              <a:defRPr lang="fr-FR" sz="1000" kern="1200" dirty="0" smtClean="0">
                <a:solidFill>
                  <a:schemeClr val="tx1"/>
                </a:solidFill>
                <a:latin typeface="Arial Black" pitchFamily="34" charset="0"/>
                <a:ea typeface="ヒラギノ角ゴ Pro W3" pitchFamily="1" charset="-128"/>
                <a:cs typeface="+mn-cs"/>
              </a:defRPr>
            </a:lvl1pPr>
            <a:lvl2pPr marL="0" indent="0">
              <a:spcBef>
                <a:spcPts val="0"/>
              </a:spcBef>
              <a:spcAft>
                <a:spcPts val="0"/>
              </a:spcAft>
              <a:buNone/>
              <a:defRPr lang="fr-FR" sz="1000" b="0" kern="1200" dirty="0" smtClean="0">
                <a:solidFill>
                  <a:schemeClr val="tx1"/>
                </a:solidFill>
                <a:latin typeface="Arial" charset="0"/>
                <a:ea typeface="ヒラギノ角ゴ Pro W3" pitchFamily="1" charset="-128"/>
                <a:cs typeface="+mn-cs"/>
              </a:defRPr>
            </a:lvl2pPr>
            <a:lvl3pPr marL="133350" indent="-133350">
              <a:spcBef>
                <a:spcPts val="0"/>
              </a:spcBef>
              <a:spcAft>
                <a:spcPts val="0"/>
              </a:spcAft>
              <a:defRPr lang="fr-FR" sz="1000" kern="1200" dirty="0" smtClean="0">
                <a:solidFill>
                  <a:schemeClr val="tx1"/>
                </a:solidFill>
                <a:latin typeface="Arial" charset="0"/>
                <a:ea typeface="ヒラギノ角ゴ Pro W3" pitchFamily="1" charset="-128"/>
                <a:cs typeface="+mn-cs"/>
              </a:defRPr>
            </a:lvl3pPr>
            <a:lvl4pPr marL="266700" indent="-152400">
              <a:spcBef>
                <a:spcPts val="0"/>
              </a:spcBef>
              <a:spcAft>
                <a:spcPts val="0"/>
              </a:spcAft>
              <a:defRPr lang="fr-FR" sz="1000" kern="1200" dirty="0" smtClean="0">
                <a:solidFill>
                  <a:schemeClr val="tx1"/>
                </a:solidFill>
                <a:latin typeface="Arial" charset="0"/>
                <a:ea typeface="ヒラギノ角ゴ Pro W3" pitchFamily="1" charset="-128"/>
                <a:cs typeface="+mn-cs"/>
              </a:defRPr>
            </a:lvl4pPr>
            <a:lvl5pPr>
              <a:spcBef>
                <a:spcPts val="0"/>
              </a:spcBef>
              <a:spcAft>
                <a:spcPts val="0"/>
              </a:spcAft>
              <a:defRPr lang="fr-FR" sz="1000" kern="1200" dirty="0">
                <a:solidFill>
                  <a:schemeClr val="tx1"/>
                </a:solidFill>
                <a:latin typeface="Arial" charset="0"/>
                <a:ea typeface="ヒラギノ角ゴ Pro W3" pitchFamily="1" charset="-128"/>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15" name="Rectangle 10"/>
          <p:cNvSpPr/>
          <p:nvPr userDrawn="1"/>
        </p:nvSpPr>
        <p:spPr bwMode="auto">
          <a:xfrm>
            <a:off x="0" y="285750"/>
            <a:ext cx="638175" cy="381000"/>
          </a:xfrm>
          <a:prstGeom prst="rect">
            <a:avLst/>
          </a:prstGeom>
          <a:solidFill>
            <a:schemeClr val="bg1"/>
          </a:solidFill>
          <a:ln w="9525" cap="flat" cmpd="sng" algn="ctr">
            <a:noFill/>
            <a:prstDash val="solid"/>
            <a:round/>
            <a:headEnd type="none" w="med" len="med"/>
            <a:tailEnd type="none" w="med" len="me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sp>
        <p:nvSpPr>
          <p:cNvPr id="11" name="Text Box 6"/>
          <p:cNvSpPr txBox="1">
            <a:spLocks noChangeArrowheads="1"/>
          </p:cNvSpPr>
          <p:nvPr userDrawn="1"/>
        </p:nvSpPr>
        <p:spPr bwMode="auto">
          <a:xfrm>
            <a:off x="2590800" y="5337175"/>
            <a:ext cx="4114800" cy="553998"/>
          </a:xfrm>
          <a:prstGeom prst="rect">
            <a:avLst/>
          </a:prstGeom>
          <a:noFill/>
          <a:ln w="9525">
            <a:noFill/>
            <a:miter lim="800000"/>
            <a:headEnd/>
            <a:tailEnd/>
          </a:ln>
        </p:spPr>
        <p:txBody>
          <a:bodyPr wrap="square">
            <a:spAutoFit/>
          </a:bodyPr>
          <a:lstStyle/>
          <a:p>
            <a:pPr algn="ctr" eaLnBrk="0" hangingPunct="0">
              <a:spcBef>
                <a:spcPct val="50000"/>
              </a:spcBef>
            </a:pPr>
            <a:r>
              <a:rPr lang="en-GB" sz="1000" b="1" err="1" smtClean="0">
                <a:solidFill>
                  <a:srgbClr val="000000"/>
                </a:solidFill>
              </a:rPr>
              <a:t>Siège</a:t>
            </a:r>
            <a:r>
              <a:rPr lang="en-GB" sz="1000" smtClean="0">
                <a:solidFill>
                  <a:srgbClr val="000000"/>
                </a:solidFill>
              </a:rPr>
              <a:t> : 91-95</a:t>
            </a:r>
            <a:r>
              <a:rPr lang="en-GB" sz="1000">
                <a:solidFill>
                  <a:srgbClr val="000000"/>
                </a:solidFill>
              </a:rPr>
              <a:t>, rue Carnot </a:t>
            </a:r>
            <a:r>
              <a:rPr lang="en-GB" sz="1000" smtClean="0">
                <a:solidFill>
                  <a:srgbClr val="000000"/>
                </a:solidFill>
              </a:rPr>
              <a:t>- 92300 Levallois-Perret – France</a:t>
            </a:r>
            <a:br>
              <a:rPr lang="en-GB" sz="1000" smtClean="0">
                <a:solidFill>
                  <a:srgbClr val="000000"/>
                </a:solidFill>
              </a:rPr>
            </a:br>
            <a:r>
              <a:rPr lang="en-GB" sz="1000" smtClean="0">
                <a:solidFill>
                  <a:srgbClr val="000000"/>
                </a:solidFill>
              </a:rPr>
              <a:t>Tel : +33 (0)1 74 18 74 18</a:t>
            </a:r>
            <a:br>
              <a:rPr lang="en-GB" sz="1000" smtClean="0">
                <a:solidFill>
                  <a:srgbClr val="000000"/>
                </a:solidFill>
              </a:rPr>
            </a:br>
            <a:r>
              <a:rPr lang="en-GB" sz="1000" smtClean="0">
                <a:solidFill>
                  <a:srgbClr val="000000"/>
                </a:solidFill>
              </a:rPr>
              <a:t>www.micropole.com</a:t>
            </a:r>
          </a:p>
        </p:txBody>
      </p:sp>
      <p:pic>
        <p:nvPicPr>
          <p:cNvPr id="16" name="Image 15" descr="Micropole-Montgolfière_Optim.jpg"/>
          <p:cNvPicPr>
            <a:picLocks noChangeAspect="1"/>
          </p:cNvPicPr>
          <p:nvPr userDrawn="1"/>
        </p:nvPicPr>
        <p:blipFill rotWithShape="1">
          <a:blip r:embed="rId2" cstate="print"/>
          <a:srcRect b="22150"/>
          <a:stretch/>
        </p:blipFill>
        <p:spPr>
          <a:xfrm>
            <a:off x="-8230" y="835200"/>
            <a:ext cx="9152229" cy="2913888"/>
          </a:xfrm>
          <a:prstGeom prst="rect">
            <a:avLst/>
          </a:prstGeom>
        </p:spPr>
      </p:pic>
    </p:spTree>
    <p:extLst>
      <p:ext uri="{BB962C8B-B14F-4D97-AF65-F5344CB8AC3E}">
        <p14:creationId xmlns:p14="http://schemas.microsoft.com/office/powerpoint/2010/main" val="2349854490"/>
      </p:ext>
    </p:extLst>
  </p:cSld>
  <p:clrMapOvr>
    <a:masterClrMapping/>
  </p:clrMapOvr>
  <p:transition spd="med">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lide de fin NB">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0" y="331316"/>
            <a:ext cx="9144000" cy="366713"/>
          </a:xfrm>
          <a:prstGeom prst="rect">
            <a:avLst/>
          </a:prstGeom>
          <a:noFill/>
          <a:ln w="9525">
            <a:noFill/>
            <a:miter lim="800000"/>
            <a:headEnd/>
            <a:tailEnd/>
          </a:ln>
          <a:effectLst/>
        </p:spPr>
        <p:txBody>
          <a:bodyPr>
            <a:spAutoFit/>
          </a:bodyPr>
          <a:lstStyle/>
          <a:p>
            <a:pPr algn="ctr" eaLnBrk="0" hangingPunct="0">
              <a:spcBef>
                <a:spcPct val="50000"/>
              </a:spcBef>
              <a:defRPr/>
            </a:pPr>
            <a:r>
              <a:rPr lang="en-GB" sz="1800" b="1">
                <a:solidFill>
                  <a:srgbClr val="000000"/>
                </a:solidFill>
                <a:latin typeface="Arial" pitchFamily="34" charset="0"/>
                <a:ea typeface="ヒラギノ角ゴ Pro W3" pitchFamily="1" charset="-128"/>
                <a:cs typeface="Arial" pitchFamily="34" charset="0"/>
              </a:rPr>
              <a:t>MERCI DE VOTRE ATTENTION</a:t>
            </a:r>
          </a:p>
        </p:txBody>
      </p:sp>
      <p:sp>
        <p:nvSpPr>
          <p:cNvPr id="5" name="Rectangle 10"/>
          <p:cNvSpPr/>
          <p:nvPr/>
        </p:nvSpPr>
        <p:spPr bwMode="auto">
          <a:xfrm>
            <a:off x="0" y="285750"/>
            <a:ext cx="638175" cy="381000"/>
          </a:xfrm>
          <a:prstGeom prst="rect">
            <a:avLst/>
          </a:prstGeom>
          <a:solidFill>
            <a:schemeClr val="bg1"/>
          </a:solidFill>
          <a:ln w="9525" cap="flat" cmpd="sng" algn="ctr">
            <a:noFill/>
            <a:prstDash val="solid"/>
            <a:round/>
            <a:headEnd type="none" w="med" len="med"/>
            <a:tailEnd type="none" w="med" len="me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sp>
        <p:nvSpPr>
          <p:cNvPr id="13" name="Espace réservé du texte 12"/>
          <p:cNvSpPr>
            <a:spLocks noGrp="1"/>
          </p:cNvSpPr>
          <p:nvPr>
            <p:ph type="body" sz="quarter" idx="12"/>
          </p:nvPr>
        </p:nvSpPr>
        <p:spPr>
          <a:xfrm>
            <a:off x="2724150" y="4295775"/>
            <a:ext cx="1541462" cy="800100"/>
          </a:xfrm>
        </p:spPr>
        <p:txBody>
          <a:bodyPr/>
          <a:lstStyle>
            <a:lvl1pPr marL="0" indent="0">
              <a:lnSpc>
                <a:spcPct val="100000"/>
              </a:lnSpc>
              <a:spcBef>
                <a:spcPts val="600"/>
              </a:spcBef>
              <a:spcAft>
                <a:spcPts val="0"/>
              </a:spcAft>
              <a:buNone/>
              <a:defRPr lang="fr-FR" sz="1000" kern="1200" dirty="0" smtClean="0">
                <a:solidFill>
                  <a:schemeClr val="tx1"/>
                </a:solidFill>
                <a:latin typeface="Arial Black" pitchFamily="34" charset="0"/>
                <a:ea typeface="ヒラギノ角ゴ Pro W3" pitchFamily="1" charset="-128"/>
                <a:cs typeface="+mn-cs"/>
              </a:defRPr>
            </a:lvl1pPr>
            <a:lvl2pPr marL="0" indent="0">
              <a:spcBef>
                <a:spcPts val="0"/>
              </a:spcBef>
              <a:spcAft>
                <a:spcPts val="0"/>
              </a:spcAft>
              <a:buNone/>
              <a:defRPr lang="fr-FR" sz="1000" b="0" kern="1200" dirty="0" smtClean="0">
                <a:solidFill>
                  <a:schemeClr val="tx1"/>
                </a:solidFill>
                <a:latin typeface="Arial" charset="0"/>
                <a:ea typeface="ヒラギノ角ゴ Pro W3" pitchFamily="1" charset="-128"/>
                <a:cs typeface="+mn-cs"/>
              </a:defRPr>
            </a:lvl2pPr>
            <a:lvl3pPr marL="133350" indent="-133350">
              <a:spcBef>
                <a:spcPts val="0"/>
              </a:spcBef>
              <a:spcAft>
                <a:spcPts val="0"/>
              </a:spcAft>
              <a:defRPr lang="fr-FR" sz="1000" kern="1200" dirty="0" smtClean="0">
                <a:solidFill>
                  <a:schemeClr val="tx1"/>
                </a:solidFill>
                <a:latin typeface="Arial" charset="0"/>
                <a:ea typeface="ヒラギノ角ゴ Pro W3" pitchFamily="1" charset="-128"/>
                <a:cs typeface="+mn-cs"/>
              </a:defRPr>
            </a:lvl3pPr>
            <a:lvl4pPr marL="266700" indent="-152400">
              <a:spcBef>
                <a:spcPts val="0"/>
              </a:spcBef>
              <a:spcAft>
                <a:spcPts val="0"/>
              </a:spcAft>
              <a:defRPr lang="fr-FR" sz="1000" kern="1200" dirty="0" smtClean="0">
                <a:solidFill>
                  <a:schemeClr val="tx1"/>
                </a:solidFill>
                <a:latin typeface="Arial" charset="0"/>
                <a:ea typeface="ヒラギノ角ゴ Pro W3" pitchFamily="1" charset="-128"/>
                <a:cs typeface="+mn-cs"/>
              </a:defRPr>
            </a:lvl4pPr>
            <a:lvl5pPr>
              <a:spcBef>
                <a:spcPts val="0"/>
              </a:spcBef>
              <a:spcAft>
                <a:spcPts val="0"/>
              </a:spcAft>
              <a:defRPr lang="fr-FR" sz="1000" kern="1200" dirty="0">
                <a:solidFill>
                  <a:schemeClr val="tx1"/>
                </a:solidFill>
                <a:latin typeface="Arial" charset="0"/>
                <a:ea typeface="ヒラギノ角ゴ Pro W3" pitchFamily="1" charset="-128"/>
                <a:cs typeface="+mn-cs"/>
              </a:defRPr>
            </a:lvl5pPr>
          </a:lstStyle>
          <a:p>
            <a:pPr lvl="0"/>
            <a:r>
              <a:rPr lang="fr-FR" smtClean="0"/>
              <a:t>Cliquez pour modifier les styles du texte du masque</a:t>
            </a:r>
          </a:p>
          <a:p>
            <a:pPr lvl="1"/>
            <a:r>
              <a:rPr lang="fr-FR" smtClean="0"/>
              <a:t>Deuxième niveau</a:t>
            </a:r>
          </a:p>
          <a:p>
            <a:pPr lvl="2"/>
            <a:r>
              <a:rPr lang="fr-FR" smtClean="0"/>
              <a:t>Troisième niveau</a:t>
            </a:r>
          </a:p>
        </p:txBody>
      </p:sp>
      <p:sp>
        <p:nvSpPr>
          <p:cNvPr id="8"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GROUPE BAYARD – Projet Mikado</a:t>
            </a:r>
            <a:endParaRPr>
              <a:solidFill>
                <a:srgbClr val="FFFFFF">
                  <a:lumMod val="50000"/>
                </a:srgbClr>
              </a:solidFill>
            </a:endParaRPr>
          </a:p>
        </p:txBody>
      </p:sp>
      <p:sp>
        <p:nvSpPr>
          <p:cNvPr id="9"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Line 7"/>
          <p:cNvSpPr>
            <a:spLocks noChangeShapeType="1"/>
          </p:cNvSpPr>
          <p:nvPr/>
        </p:nvSpPr>
        <p:spPr bwMode="auto">
          <a:xfrm>
            <a:off x="4572000" y="4289426"/>
            <a:ext cx="0" cy="641350"/>
          </a:xfrm>
          <a:prstGeom prst="line">
            <a:avLst/>
          </a:prstGeom>
          <a:noFill/>
          <a:ln w="3175">
            <a:solidFill>
              <a:schemeClr val="tx1"/>
            </a:solidFill>
            <a:round/>
            <a:headEnd/>
            <a:tailEnd/>
          </a:ln>
        </p:spPr>
        <p:txBody>
          <a:bodyPr wrap="none" anchor="ctr"/>
          <a:lstStyle/>
          <a:p>
            <a:endParaRPr lang="fr-FR">
              <a:solidFill>
                <a:srgbClr val="000000"/>
              </a:solidFill>
            </a:endParaRPr>
          </a:p>
        </p:txBody>
      </p:sp>
      <p:sp>
        <p:nvSpPr>
          <p:cNvPr id="16" name="Rectangle 10"/>
          <p:cNvSpPr/>
          <p:nvPr userDrawn="1"/>
        </p:nvSpPr>
        <p:spPr bwMode="auto">
          <a:xfrm>
            <a:off x="0" y="285750"/>
            <a:ext cx="638175" cy="381000"/>
          </a:xfrm>
          <a:prstGeom prst="rect">
            <a:avLst/>
          </a:prstGeom>
          <a:solidFill>
            <a:schemeClr val="bg1"/>
          </a:solidFill>
          <a:ln w="9525" cap="flat" cmpd="sng" algn="ctr">
            <a:noFill/>
            <a:prstDash val="solid"/>
            <a:round/>
            <a:headEnd type="none" w="med" len="med"/>
            <a:tailEnd type="none" w="med" len="me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sp>
        <p:nvSpPr>
          <p:cNvPr id="15" name="Text Box 6"/>
          <p:cNvSpPr txBox="1">
            <a:spLocks noChangeArrowheads="1"/>
          </p:cNvSpPr>
          <p:nvPr userDrawn="1"/>
        </p:nvSpPr>
        <p:spPr bwMode="auto">
          <a:xfrm>
            <a:off x="2775616" y="5337175"/>
            <a:ext cx="3600247" cy="553998"/>
          </a:xfrm>
          <a:prstGeom prst="rect">
            <a:avLst/>
          </a:prstGeom>
          <a:noFill/>
          <a:ln w="9525">
            <a:noFill/>
            <a:miter lim="800000"/>
            <a:headEnd/>
            <a:tailEnd/>
          </a:ln>
        </p:spPr>
        <p:txBody>
          <a:bodyPr wrap="square">
            <a:spAutoFit/>
          </a:bodyPr>
          <a:lstStyle/>
          <a:p>
            <a:pPr algn="ctr" eaLnBrk="0" hangingPunct="0">
              <a:spcBef>
                <a:spcPct val="50000"/>
              </a:spcBef>
            </a:pPr>
            <a:r>
              <a:rPr lang="en-GB" sz="1000" b="1" err="1" smtClean="0">
                <a:solidFill>
                  <a:srgbClr val="000000"/>
                </a:solidFill>
              </a:rPr>
              <a:t>Siège</a:t>
            </a:r>
            <a:r>
              <a:rPr lang="en-GB" sz="1000" smtClean="0">
                <a:solidFill>
                  <a:srgbClr val="000000"/>
                </a:solidFill>
              </a:rPr>
              <a:t> : 91-95</a:t>
            </a:r>
            <a:r>
              <a:rPr lang="en-GB" sz="1000">
                <a:solidFill>
                  <a:srgbClr val="000000"/>
                </a:solidFill>
              </a:rPr>
              <a:t>, rue Carnot </a:t>
            </a:r>
            <a:r>
              <a:rPr lang="en-GB" sz="1000" smtClean="0">
                <a:solidFill>
                  <a:srgbClr val="000000"/>
                </a:solidFill>
              </a:rPr>
              <a:t>- 92300 Levallois-Perret – France</a:t>
            </a:r>
            <a:br>
              <a:rPr lang="en-GB" sz="1000" smtClean="0">
                <a:solidFill>
                  <a:srgbClr val="000000"/>
                </a:solidFill>
              </a:rPr>
            </a:br>
            <a:r>
              <a:rPr lang="en-GB" sz="1000" smtClean="0">
                <a:solidFill>
                  <a:srgbClr val="000000"/>
                </a:solidFill>
              </a:rPr>
              <a:t>Tel : +33 (0)1 74 18 74 18</a:t>
            </a:r>
            <a:br>
              <a:rPr lang="en-GB" sz="1000" smtClean="0">
                <a:solidFill>
                  <a:srgbClr val="000000"/>
                </a:solidFill>
              </a:rPr>
            </a:br>
            <a:r>
              <a:rPr lang="en-GB" sz="1000" smtClean="0">
                <a:solidFill>
                  <a:srgbClr val="000000"/>
                </a:solidFill>
              </a:rPr>
              <a:t>www.micropole.com</a:t>
            </a:r>
          </a:p>
        </p:txBody>
      </p:sp>
      <p:sp>
        <p:nvSpPr>
          <p:cNvPr id="17" name="Espace réservé du texte 12"/>
          <p:cNvSpPr>
            <a:spLocks noGrp="1"/>
          </p:cNvSpPr>
          <p:nvPr>
            <p:ph type="body" sz="quarter" idx="13"/>
          </p:nvPr>
        </p:nvSpPr>
        <p:spPr>
          <a:xfrm>
            <a:off x="4964494" y="4295775"/>
            <a:ext cx="1541462" cy="800100"/>
          </a:xfrm>
        </p:spPr>
        <p:txBody>
          <a:bodyPr/>
          <a:lstStyle>
            <a:lvl1pPr marL="0" indent="0">
              <a:lnSpc>
                <a:spcPct val="100000"/>
              </a:lnSpc>
              <a:spcBef>
                <a:spcPts val="600"/>
              </a:spcBef>
              <a:spcAft>
                <a:spcPts val="0"/>
              </a:spcAft>
              <a:buNone/>
              <a:defRPr lang="fr-FR" sz="1000" kern="1200" dirty="0" smtClean="0">
                <a:solidFill>
                  <a:schemeClr val="tx1"/>
                </a:solidFill>
                <a:latin typeface="Arial Black" pitchFamily="34" charset="0"/>
                <a:ea typeface="ヒラギノ角ゴ Pro W3" pitchFamily="1" charset="-128"/>
                <a:cs typeface="+mn-cs"/>
              </a:defRPr>
            </a:lvl1pPr>
            <a:lvl2pPr marL="0" indent="0">
              <a:spcBef>
                <a:spcPts val="0"/>
              </a:spcBef>
              <a:spcAft>
                <a:spcPts val="0"/>
              </a:spcAft>
              <a:buNone/>
              <a:defRPr lang="fr-FR" sz="1000" b="0" kern="1200" dirty="0" smtClean="0">
                <a:solidFill>
                  <a:schemeClr val="tx1"/>
                </a:solidFill>
                <a:latin typeface="Arial" charset="0"/>
                <a:ea typeface="ヒラギノ角ゴ Pro W3" pitchFamily="1" charset="-128"/>
                <a:cs typeface="+mn-cs"/>
              </a:defRPr>
            </a:lvl2pPr>
            <a:lvl3pPr marL="133350" indent="-133350">
              <a:spcBef>
                <a:spcPts val="0"/>
              </a:spcBef>
              <a:spcAft>
                <a:spcPts val="0"/>
              </a:spcAft>
              <a:defRPr lang="fr-FR" sz="1000" kern="1200" dirty="0" smtClean="0">
                <a:solidFill>
                  <a:schemeClr val="tx1"/>
                </a:solidFill>
                <a:latin typeface="Arial" charset="0"/>
                <a:ea typeface="ヒラギノ角ゴ Pro W3" pitchFamily="1" charset="-128"/>
                <a:cs typeface="+mn-cs"/>
              </a:defRPr>
            </a:lvl3pPr>
            <a:lvl4pPr marL="266700" indent="-152400">
              <a:spcBef>
                <a:spcPts val="0"/>
              </a:spcBef>
              <a:spcAft>
                <a:spcPts val="0"/>
              </a:spcAft>
              <a:defRPr lang="fr-FR" sz="1000" kern="1200" dirty="0" smtClean="0">
                <a:solidFill>
                  <a:schemeClr val="tx1"/>
                </a:solidFill>
                <a:latin typeface="Arial" charset="0"/>
                <a:ea typeface="ヒラギノ角ゴ Pro W3" pitchFamily="1" charset="-128"/>
                <a:cs typeface="+mn-cs"/>
              </a:defRPr>
            </a:lvl4pPr>
            <a:lvl5pPr>
              <a:spcBef>
                <a:spcPts val="0"/>
              </a:spcBef>
              <a:spcAft>
                <a:spcPts val="0"/>
              </a:spcAft>
              <a:defRPr lang="fr-FR" sz="1000" kern="1200" dirty="0">
                <a:solidFill>
                  <a:schemeClr val="tx1"/>
                </a:solidFill>
                <a:latin typeface="Arial" charset="0"/>
                <a:ea typeface="ヒラギノ角ゴ Pro W3" pitchFamily="1" charset="-128"/>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pic>
        <p:nvPicPr>
          <p:cNvPr id="14" name="Image 13" descr="Micropole-Montgolfière_NB.bmp"/>
          <p:cNvPicPr>
            <a:picLocks noChangeAspect="1"/>
          </p:cNvPicPr>
          <p:nvPr userDrawn="1"/>
        </p:nvPicPr>
        <p:blipFill rotWithShape="1">
          <a:blip r:embed="rId2" cstate="print"/>
          <a:srcRect b="22150"/>
          <a:stretch/>
        </p:blipFill>
        <p:spPr>
          <a:xfrm>
            <a:off x="0" y="835200"/>
            <a:ext cx="9144000" cy="2913888"/>
          </a:xfrm>
          <a:prstGeom prst="rect">
            <a:avLst/>
          </a:prstGeom>
        </p:spPr>
      </p:pic>
      <p:sp>
        <p:nvSpPr>
          <p:cNvPr id="18" name="Rectangle 17"/>
          <p:cNvSpPr/>
          <p:nvPr userDrawn="1"/>
        </p:nvSpPr>
        <p:spPr bwMode="auto">
          <a:xfrm>
            <a:off x="3176697" y="2234531"/>
            <a:ext cx="1064227" cy="950105"/>
          </a:xfrm>
          <a:prstGeom prst="rect">
            <a:avLst/>
          </a:prstGeom>
          <a:noFill/>
          <a:ln w="57150" cap="sq"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smtClean="0">
              <a:solidFill>
                <a:srgbClr val="000000"/>
              </a:solidFill>
              <a:ea typeface="ヒラギノ角ゴ Pro W3" pitchFamily="1" charset="-128"/>
            </a:endParaRPr>
          </a:p>
        </p:txBody>
      </p:sp>
    </p:spTree>
    <p:extLst>
      <p:ext uri="{BB962C8B-B14F-4D97-AF65-F5344CB8AC3E}">
        <p14:creationId xmlns:p14="http://schemas.microsoft.com/office/powerpoint/2010/main" val="263902045"/>
      </p:ext>
    </p:extLst>
  </p:cSld>
  <p:clrMapOvr>
    <a:masterClrMapping/>
  </p:clrMapOvr>
  <p:transition spd="med">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re et contenu 2">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lvl1pPr>
              <a:lnSpc>
                <a:spcPts val="3200"/>
              </a:lnSpc>
              <a:defRPr sz="3200" b="1" i="0" cap="all" baseline="0">
                <a:latin typeface="+mn-lt"/>
              </a:defRPr>
            </a:lvl1pPr>
            <a:lvl2pPr marL="266400" indent="-266400">
              <a:defRPr cap="none" baseline="0"/>
            </a:lvl2pPr>
            <a:lvl4pPr>
              <a:defRPr/>
            </a:lvl4pPr>
            <a:lvl5pPr>
              <a:defRPr/>
            </a:lvl5pPr>
            <a:lvl6pPr>
              <a:defRPr/>
            </a:lvl6pPr>
            <a:lvl7pPr marL="0" indent="0">
              <a:spcBef>
                <a:spcPts val="600"/>
              </a:spcBef>
              <a:buFontTx/>
              <a:buNone/>
              <a:defRPr b="1" i="0" cap="all" baseline="0"/>
            </a:lvl7pPr>
            <a:lvl8pPr>
              <a:defRPr/>
            </a:lvl8pPr>
            <a:lvl9pPr>
              <a:defRPr/>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10" name="Titre 9"/>
          <p:cNvSpPr>
            <a:spLocks noGrp="1"/>
          </p:cNvSpPr>
          <p:nvPr>
            <p:ph type="title"/>
          </p:nvPr>
        </p:nvSpPr>
        <p:spPr/>
        <p:txBody>
          <a:bodyPr/>
          <a:lstStyle/>
          <a:p>
            <a:r>
              <a:rPr lang="fr-FR" smtClean="0"/>
              <a:t>Modifiez le style du titre</a:t>
            </a:r>
            <a:endParaRPr lang="fr-CH"/>
          </a:p>
        </p:txBody>
      </p:sp>
      <p:sp>
        <p:nvSpPr>
          <p:cNvPr id="6" name="Espace réservé de la date 5"/>
          <p:cNvSpPr>
            <a:spLocks noGrp="1"/>
          </p:cNvSpPr>
          <p:nvPr>
            <p:ph type="dt" sz="half" idx="10"/>
          </p:nvPr>
        </p:nvSpPr>
        <p:spPr>
          <a:xfrm>
            <a:off x="1558800" y="6516000"/>
            <a:ext cx="684000" cy="180000"/>
          </a:xfrm>
          <a:prstGeom prst="rect">
            <a:avLst/>
          </a:prstGeom>
        </p:spPr>
        <p:txBody>
          <a:bodyPr/>
          <a:lstStyle/>
          <a:p>
            <a:r>
              <a:rPr lang="fr-FR" smtClean="0">
                <a:solidFill>
                  <a:srgbClr val="000000"/>
                </a:solidFill>
              </a:rPr>
              <a:t>08.03.2012</a:t>
            </a:r>
            <a:endParaRPr lang="fr-CH">
              <a:solidFill>
                <a:srgbClr val="000000"/>
              </a:solidFill>
            </a:endParaRPr>
          </a:p>
        </p:txBody>
      </p:sp>
      <p:sp>
        <p:nvSpPr>
          <p:cNvPr id="11" name="Espace réservé du pied de page 10"/>
          <p:cNvSpPr>
            <a:spLocks noGrp="1"/>
          </p:cNvSpPr>
          <p:nvPr>
            <p:ph type="ftr" sz="quarter" idx="11"/>
          </p:nvPr>
        </p:nvSpPr>
        <p:spPr/>
        <p:txBody>
          <a:bodyPr/>
          <a:lstStyle/>
          <a:p>
            <a:r>
              <a:rPr lang="it-IT" smtClean="0">
                <a:solidFill>
                  <a:srgbClr val="FFFFFF">
                    <a:lumMod val="50000"/>
                  </a:srgbClr>
                </a:solidFill>
              </a:rPr>
              <a:t>Chopard/ e-commerce usa /offre n° 1</a:t>
            </a:r>
            <a:endParaRPr lang="fr-CH">
              <a:solidFill>
                <a:srgbClr val="FFFFFF">
                  <a:lumMod val="50000"/>
                </a:srgbClr>
              </a:solidFill>
            </a:endParaRPr>
          </a:p>
        </p:txBody>
      </p:sp>
      <p:sp>
        <p:nvSpPr>
          <p:cNvPr id="12" name="Espace réservé du numéro de diapositive 11"/>
          <p:cNvSpPr>
            <a:spLocks noGrp="1"/>
          </p:cNvSpPr>
          <p:nvPr>
            <p:ph type="sldNum" sz="quarter" idx="12"/>
          </p:nvPr>
        </p:nvSpPr>
        <p:spPr/>
        <p:txBody>
          <a:bodyPr/>
          <a:lstStyle/>
          <a:p>
            <a:pPr marL="72000" indent="-72000">
              <a:buFontTx/>
              <a:buBlip>
                <a:blip r:embed="rId2"/>
              </a:buBlip>
            </a:pPr>
            <a:fld id="{8EEF614C-996B-4A6C-A059-63E61FBF6184}" type="slidenum">
              <a:rPr lang="fr-CH" smtClean="0">
                <a:solidFill>
                  <a:srgbClr val="000000">
                    <a:tint val="75000"/>
                  </a:srgbClr>
                </a:solidFill>
              </a:rPr>
              <a:pPr marL="72000" indent="-72000">
                <a:buFontTx/>
                <a:buBlip>
                  <a:blip r:embed="rId2"/>
                </a:buBlip>
              </a:pPr>
              <a:t>‹N°›</a:t>
            </a:fld>
            <a:endParaRPr lang="fr-CH">
              <a:solidFill>
                <a:srgbClr val="000000">
                  <a:tint val="75000"/>
                </a:srgbClr>
              </a:solidFill>
            </a:endParaRPr>
          </a:p>
        </p:txBody>
      </p:sp>
    </p:spTree>
    <p:extLst>
      <p:ext uri="{BB962C8B-B14F-4D97-AF65-F5344CB8AC3E}">
        <p14:creationId xmlns:p14="http://schemas.microsoft.com/office/powerpoint/2010/main" val="155970592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Exergue_Champs2">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02000" y="4248000"/>
            <a:ext cx="8096251" cy="1938337"/>
          </a:xfrm>
          <a:noFill/>
        </p:spPr>
        <p:txBody>
          <a:bodyPr/>
          <a:lstStyle>
            <a:lvl1pPr>
              <a:lnSpc>
                <a:spcPct val="80000"/>
              </a:lnSpc>
              <a:defRPr sz="2300" b="1" cap="all" baseline="0">
                <a:solidFill>
                  <a:schemeClr val="tx1"/>
                </a:solidFill>
                <a:latin typeface="Arial" pitchFamily="34" charset="0"/>
                <a:cs typeface="Arial" pitchFamily="34" charset="0"/>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lang="fr-FR" smtClean="0"/>
              <a:t>GROUPE BAYARD – Projet Mikado</a:t>
            </a:r>
            <a:endParaRPr lang="fr-F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t>Page </a:t>
            </a:r>
            <a:fld id="{8BE978C9-4FDF-4B0A-86DE-559912220C9D}" type="slidenum">
              <a:rPr lang="fr-FR" smtClean="0"/>
              <a:pPr algn="l"/>
              <a:t>‹N°›</a:t>
            </a:fld>
            <a:endParaRPr lang="fr-F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ea typeface="ヒラギノ角ゴ Pro W3" pitchFamily="1" charset="-128"/>
              <a:cs typeface="+mn-cs"/>
            </a:endParaRPr>
          </a:p>
        </p:txBody>
      </p:sp>
      <p:pic>
        <p:nvPicPr>
          <p:cNvPr id="13" name="Picture 7" descr="LogoMicropole_petit"/>
          <p:cNvPicPr>
            <a:picLocks noChangeAspect="1" noChangeArrowheads="1"/>
          </p:cNvPicPr>
          <p:nvPr/>
        </p:nvPicPr>
        <p:blipFill>
          <a:blip r:embed="rId2" cstate="print"/>
          <a:srcRect/>
          <a:stretch>
            <a:fillRect/>
          </a:stretch>
        </p:blipFill>
        <p:spPr bwMode="auto">
          <a:xfrm>
            <a:off x="7929563" y="6602467"/>
            <a:ext cx="960120" cy="115214"/>
          </a:xfrm>
          <a:prstGeom prst="rect">
            <a:avLst/>
          </a:prstGeom>
          <a:noFill/>
          <a:ln w="9525">
            <a:noFill/>
            <a:miter lim="800000"/>
            <a:headEnd/>
            <a:tailEnd/>
          </a:ln>
        </p:spPr>
      </p:pic>
      <p:pic>
        <p:nvPicPr>
          <p:cNvPr id="8" name="Picture 2" descr="C:\Documents and Settings\mbenatar\Bureau\champs 2 C copie.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1713"/>
            <a:ext cx="9144000" cy="374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925475"/>
      </p:ext>
    </p:extLst>
  </p:cSld>
  <p:clrMapOvr>
    <a:masterClrMapping/>
  </p:clrMapOvr>
  <p:transition spd="med">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iapositive de titre">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3192463" y="4425951"/>
            <a:ext cx="5632449" cy="641350"/>
          </a:xfrm>
          <a:noFill/>
        </p:spPr>
        <p:txBody>
          <a:bodyPr/>
          <a:lstStyle>
            <a:lvl1pPr algn="r">
              <a:lnSpc>
                <a:spcPct val="80000"/>
              </a:lnSpc>
              <a:defRPr sz="2800" b="1" cap="all" baseline="0">
                <a:latin typeface="+mn-lt"/>
                <a:cs typeface="Arial" pitchFamily="34" charset="0"/>
              </a:defRPr>
            </a:lvl1pPr>
          </a:lstStyle>
          <a:p>
            <a:r>
              <a:rPr lang="fr-FR" dirty="0" smtClean="0"/>
              <a:t>CLIQUEZ ET MODIFIEZ LE TITRE</a:t>
            </a:r>
            <a:endParaRPr lang="fr-FR" dirty="0"/>
          </a:p>
        </p:txBody>
      </p:sp>
      <p:sp>
        <p:nvSpPr>
          <p:cNvPr id="9" name="Sous-titre 2"/>
          <p:cNvSpPr>
            <a:spLocks noGrp="1"/>
          </p:cNvSpPr>
          <p:nvPr>
            <p:ph type="subTitle" idx="1" hasCustomPrompt="1"/>
          </p:nvPr>
        </p:nvSpPr>
        <p:spPr>
          <a:xfrm>
            <a:off x="5942013" y="5654675"/>
            <a:ext cx="2860942" cy="172355"/>
          </a:xfrm>
        </p:spPr>
        <p:txBody>
          <a:bodyPr wrap="square" rIns="0">
            <a:spAutoFit/>
          </a:bodyPr>
          <a:lstStyle>
            <a:lvl1pPr marL="0" indent="0" algn="r">
              <a:buNone/>
              <a:defRPr sz="1400" b="0" cap="all" baseline="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DATE</a:t>
            </a:r>
            <a:endParaRPr lang="fr-CH"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4928" y="4425950"/>
            <a:ext cx="2377244" cy="444971"/>
          </a:xfrm>
          <a:prstGeom prst="rect">
            <a:avLst/>
          </a:prstGeom>
        </p:spPr>
      </p:pic>
      <p:sp>
        <p:nvSpPr>
          <p:cNvPr id="8" name="Espace réservé du texte 7"/>
          <p:cNvSpPr>
            <a:spLocks noGrp="1"/>
          </p:cNvSpPr>
          <p:nvPr>
            <p:ph type="body" sz="quarter" idx="10" hasCustomPrompt="1"/>
          </p:nvPr>
        </p:nvSpPr>
        <p:spPr>
          <a:xfrm>
            <a:off x="3192463" y="5166520"/>
            <a:ext cx="5634000" cy="162319"/>
          </a:xfrm>
        </p:spPr>
        <p:txBody>
          <a:bodyPr/>
          <a:lstStyle>
            <a:lvl1pPr marL="0" indent="0" algn="r">
              <a:buFontTx/>
              <a:buNone/>
              <a:defRPr sz="1600" cap="all" baseline="0">
                <a:latin typeface="+mj-lt"/>
              </a:defRPr>
            </a:lvl1pPr>
          </a:lstStyle>
          <a:p>
            <a:pPr lvl="0"/>
            <a:r>
              <a:rPr lang="fr-FR" dirty="0" smtClean="0"/>
              <a:t>CLIQUEZ POUR MODIFIER LES STYLES DU TEXTE DU MASQUE</a:t>
            </a:r>
            <a:endParaRPr lang="fr-FR" dirty="0"/>
          </a:p>
        </p:txBody>
      </p:sp>
      <p:pic>
        <p:nvPicPr>
          <p:cNvPr id="12" name="Image 11" descr="Micropole-Montgolfière_Optim.jpg"/>
          <p:cNvPicPr>
            <a:picLocks noChangeAspect="1"/>
          </p:cNvPicPr>
          <p:nvPr userDrawn="1"/>
        </p:nvPicPr>
        <p:blipFill>
          <a:blip r:embed="rId3" cstate="print"/>
          <a:stretch>
            <a:fillRect/>
          </a:stretch>
        </p:blipFill>
        <p:spPr>
          <a:xfrm>
            <a:off x="0" y="0"/>
            <a:ext cx="9144000" cy="3742944"/>
          </a:xfrm>
          <a:prstGeom prst="rect">
            <a:avLst/>
          </a:prstGeom>
        </p:spPr>
      </p:pic>
    </p:spTree>
    <p:extLst>
      <p:ext uri="{BB962C8B-B14F-4D97-AF65-F5344CB8AC3E}">
        <p14:creationId xmlns:p14="http://schemas.microsoft.com/office/powerpoint/2010/main" val="3734565666"/>
      </p:ext>
    </p:extLst>
  </p:cSld>
  <p:clrMapOvr>
    <a:masterClrMapping/>
  </p:clrMapOvr>
  <p:transition spd="med">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Diapositive de titre NB">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3192463" y="4425951"/>
            <a:ext cx="5632449" cy="641350"/>
          </a:xfrm>
          <a:noFill/>
        </p:spPr>
        <p:txBody>
          <a:bodyPr/>
          <a:lstStyle>
            <a:lvl1pPr algn="r">
              <a:lnSpc>
                <a:spcPct val="80000"/>
              </a:lnSpc>
              <a:defRPr sz="2800" b="1" cap="all" baseline="0">
                <a:latin typeface="+mn-lt"/>
                <a:cs typeface="Arial" pitchFamily="34" charset="0"/>
              </a:defRPr>
            </a:lvl1pPr>
          </a:lstStyle>
          <a:p>
            <a:r>
              <a:rPr lang="fr-FR" dirty="0" smtClean="0"/>
              <a:t>CLIQUEZ ET MODIFIEZ LE TITRE</a:t>
            </a:r>
            <a:endParaRPr lang="fr-FR" dirty="0"/>
          </a:p>
        </p:txBody>
      </p:sp>
      <p:sp>
        <p:nvSpPr>
          <p:cNvPr id="9" name="Sous-titre 2"/>
          <p:cNvSpPr>
            <a:spLocks noGrp="1"/>
          </p:cNvSpPr>
          <p:nvPr>
            <p:ph type="subTitle" idx="1" hasCustomPrompt="1"/>
          </p:nvPr>
        </p:nvSpPr>
        <p:spPr>
          <a:xfrm>
            <a:off x="5942013" y="5654675"/>
            <a:ext cx="2860942" cy="172355"/>
          </a:xfrm>
        </p:spPr>
        <p:txBody>
          <a:bodyPr wrap="square" rIns="0">
            <a:spAutoFit/>
          </a:bodyPr>
          <a:lstStyle>
            <a:lvl1pPr marL="0" indent="0" algn="r">
              <a:buNone/>
              <a:defRPr sz="1400" b="0" cap="all" baseline="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DATE</a:t>
            </a:r>
            <a:endParaRPr lang="fr-CH" dirty="0"/>
          </a:p>
        </p:txBody>
      </p:sp>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928" y="4425950"/>
            <a:ext cx="2377244" cy="444971"/>
          </a:xfrm>
          <a:prstGeom prst="rect">
            <a:avLst/>
          </a:prstGeom>
        </p:spPr>
      </p:pic>
      <p:sp>
        <p:nvSpPr>
          <p:cNvPr id="8" name="Espace réservé du texte 7"/>
          <p:cNvSpPr>
            <a:spLocks noGrp="1"/>
          </p:cNvSpPr>
          <p:nvPr>
            <p:ph type="body" sz="quarter" idx="10" hasCustomPrompt="1"/>
          </p:nvPr>
        </p:nvSpPr>
        <p:spPr>
          <a:xfrm>
            <a:off x="3192463" y="5166520"/>
            <a:ext cx="5634000" cy="162319"/>
          </a:xfrm>
        </p:spPr>
        <p:txBody>
          <a:bodyPr/>
          <a:lstStyle>
            <a:lvl1pPr marL="0" indent="0" algn="r">
              <a:buFontTx/>
              <a:buNone/>
              <a:defRPr sz="1600" cap="all" baseline="0">
                <a:latin typeface="+mj-lt"/>
              </a:defRPr>
            </a:lvl1pPr>
          </a:lstStyle>
          <a:p>
            <a:pPr lvl="0"/>
            <a:r>
              <a:rPr lang="fr-FR" dirty="0" smtClean="0"/>
              <a:t>CLIQUEZ POUR MODIFIER LES STYLES DU TEXTE DU MASQUE</a:t>
            </a:r>
            <a:endParaRPr lang="fr-FR" dirty="0"/>
          </a:p>
        </p:txBody>
      </p:sp>
      <p:pic>
        <p:nvPicPr>
          <p:cNvPr id="12" name="Image 11" descr="Micropole-Montgolfière_NB.bmp"/>
          <p:cNvPicPr>
            <a:picLocks noChangeAspect="1"/>
          </p:cNvPicPr>
          <p:nvPr userDrawn="1"/>
        </p:nvPicPr>
        <p:blipFill>
          <a:blip r:embed="rId3" cstate="print"/>
          <a:stretch>
            <a:fillRect/>
          </a:stretch>
        </p:blipFill>
        <p:spPr>
          <a:xfrm>
            <a:off x="0" y="0"/>
            <a:ext cx="9144000" cy="3742944"/>
          </a:xfrm>
          <a:prstGeom prst="rect">
            <a:avLst/>
          </a:prstGeom>
        </p:spPr>
      </p:pic>
      <p:sp>
        <p:nvSpPr>
          <p:cNvPr id="13" name="Rectangle 12"/>
          <p:cNvSpPr/>
          <p:nvPr userDrawn="1"/>
        </p:nvSpPr>
        <p:spPr bwMode="auto">
          <a:xfrm>
            <a:off x="3185160" y="1356360"/>
            <a:ext cx="1013460" cy="1005840"/>
          </a:xfrm>
          <a:prstGeom prst="rect">
            <a:avLst/>
          </a:prstGeom>
          <a:noFill/>
          <a:ln w="57150" cap="sq"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smtClean="0">
              <a:solidFill>
                <a:srgbClr val="000000"/>
              </a:solidFill>
              <a:ea typeface="ヒラギノ角ゴ Pro W3" pitchFamily="1" charset="-128"/>
            </a:endParaRPr>
          </a:p>
        </p:txBody>
      </p:sp>
    </p:spTree>
    <p:extLst>
      <p:ext uri="{BB962C8B-B14F-4D97-AF65-F5344CB8AC3E}">
        <p14:creationId xmlns:p14="http://schemas.microsoft.com/office/powerpoint/2010/main" val="3249851590"/>
      </p:ext>
    </p:extLst>
  </p:cSld>
  <p:clrMapOvr>
    <a:masterClrMapping/>
  </p:clrMapOvr>
  <p:transition spd="med">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Exergue_Bambous">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02000" y="4248000"/>
            <a:ext cx="8096251" cy="1800000"/>
          </a:xfrm>
          <a:solidFill>
            <a:schemeClr val="bg1"/>
          </a:solidFill>
        </p:spPr>
        <p:txBody>
          <a:bodyPr/>
          <a:lstStyle>
            <a:lvl1pPr>
              <a:lnSpc>
                <a:spcPct val="80000"/>
              </a:lnSpc>
              <a:defRPr sz="2300" b="1" cap="all" baseline="0">
                <a:latin typeface="+mj-lt"/>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pic>
        <p:nvPicPr>
          <p:cNvPr id="13" name="Picture 7" descr="LogoMicropole_petit"/>
          <p:cNvPicPr>
            <a:picLocks noChangeAspect="1" noChangeArrowheads="1"/>
          </p:cNvPicPr>
          <p:nvPr/>
        </p:nvPicPr>
        <p:blipFill>
          <a:blip r:embed="rId2" cstate="print"/>
          <a:srcRect/>
          <a:stretch>
            <a:fillRect/>
          </a:stretch>
        </p:blipFill>
        <p:spPr bwMode="auto">
          <a:xfrm>
            <a:off x="7929563" y="6602467"/>
            <a:ext cx="960120" cy="115214"/>
          </a:xfrm>
          <a:prstGeom prst="rect">
            <a:avLst/>
          </a:prstGeom>
          <a:noFill/>
          <a:ln w="9525">
            <a:noFill/>
            <a:miter lim="800000"/>
            <a:headEnd/>
            <a:tailEnd/>
          </a:ln>
        </p:spPr>
      </p:pic>
      <p:pic>
        <p:nvPicPr>
          <p:cNvPr id="16" name="Image 15" descr="Micropole-Bambous_Optim.jpg"/>
          <p:cNvPicPr>
            <a:picLocks noChangeAspect="1"/>
          </p:cNvPicPr>
          <p:nvPr userDrawn="1"/>
        </p:nvPicPr>
        <p:blipFill>
          <a:blip r:embed="rId3" cstate="print"/>
          <a:stretch>
            <a:fillRect/>
          </a:stretch>
        </p:blipFill>
        <p:spPr>
          <a:xfrm>
            <a:off x="0" y="0"/>
            <a:ext cx="9144000" cy="3742944"/>
          </a:xfrm>
          <a:prstGeom prst="rect">
            <a:avLst/>
          </a:prstGeom>
        </p:spPr>
      </p:pic>
    </p:spTree>
    <p:extLst>
      <p:ext uri="{BB962C8B-B14F-4D97-AF65-F5344CB8AC3E}">
        <p14:creationId xmlns:p14="http://schemas.microsoft.com/office/powerpoint/2010/main" val="3972437768"/>
      </p:ext>
    </p:extLst>
  </p:cSld>
  <p:clrMapOvr>
    <a:masterClrMapping/>
  </p:clrMapOvr>
  <p:transition spd="med">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Exergue_Bambous NB">
    <p:spTree>
      <p:nvGrpSpPr>
        <p:cNvPr id="1" name=""/>
        <p:cNvGrpSpPr/>
        <p:nvPr/>
      </p:nvGrpSpPr>
      <p:grpSpPr>
        <a:xfrm>
          <a:off x="0" y="0"/>
          <a:ext cx="0" cy="0"/>
          <a:chOff x="0" y="0"/>
          <a:chExt cx="0" cy="0"/>
        </a:xfrm>
      </p:grpSpPr>
      <p:pic>
        <p:nvPicPr>
          <p:cNvPr id="18" name="Image 17" descr="Micropole-Bambous_NB.bmp"/>
          <p:cNvPicPr>
            <a:picLocks noChangeAspect="1"/>
          </p:cNvPicPr>
          <p:nvPr userDrawn="1"/>
        </p:nvPicPr>
        <p:blipFill>
          <a:blip r:embed="rId2" cstate="print"/>
          <a:stretch>
            <a:fillRect/>
          </a:stretch>
        </p:blipFill>
        <p:spPr>
          <a:xfrm>
            <a:off x="0" y="0"/>
            <a:ext cx="9144000" cy="3742944"/>
          </a:xfrm>
          <a:prstGeom prst="rect">
            <a:avLst/>
          </a:prstGeom>
        </p:spPr>
      </p:pic>
      <p:sp>
        <p:nvSpPr>
          <p:cNvPr id="5122" name="Rectangle 2"/>
          <p:cNvSpPr>
            <a:spLocks noGrp="1" noChangeArrowheads="1"/>
          </p:cNvSpPr>
          <p:nvPr>
            <p:ph type="ctrTitle" hasCustomPrompt="1"/>
          </p:nvPr>
        </p:nvSpPr>
        <p:spPr>
          <a:xfrm>
            <a:off x="702000" y="4248000"/>
            <a:ext cx="8096251" cy="1800000"/>
          </a:xfrm>
          <a:solidFill>
            <a:schemeClr val="bg1"/>
          </a:solidFill>
        </p:spPr>
        <p:txBody>
          <a:bodyPr/>
          <a:lstStyle>
            <a:lvl1pPr>
              <a:lnSpc>
                <a:spcPct val="80000"/>
              </a:lnSpc>
              <a:defRPr sz="2300" b="1" cap="all" baseline="0">
                <a:latin typeface="+mj-lt"/>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pic>
        <p:nvPicPr>
          <p:cNvPr id="13" name="Picture 7" descr="LogoMicropole_petit"/>
          <p:cNvPicPr>
            <a:picLocks noChangeAspect="1" noChangeArrowheads="1"/>
          </p:cNvPicPr>
          <p:nvPr/>
        </p:nvPicPr>
        <p:blipFill>
          <a:blip r:embed="rId3" cstate="print"/>
          <a:srcRect/>
          <a:stretch>
            <a:fillRect/>
          </a:stretch>
        </p:blipFill>
        <p:spPr bwMode="auto">
          <a:xfrm>
            <a:off x="7929563" y="6602467"/>
            <a:ext cx="960120" cy="115214"/>
          </a:xfrm>
          <a:prstGeom prst="rect">
            <a:avLst/>
          </a:prstGeom>
          <a:noFill/>
          <a:ln w="9525">
            <a:noFill/>
            <a:miter lim="800000"/>
            <a:headEnd/>
            <a:tailEnd/>
          </a:ln>
        </p:spPr>
      </p:pic>
      <p:sp>
        <p:nvSpPr>
          <p:cNvPr id="8" name="Rectangle 7"/>
          <p:cNvSpPr/>
          <p:nvPr/>
        </p:nvSpPr>
        <p:spPr bwMode="auto">
          <a:xfrm>
            <a:off x="1755775" y="1196340"/>
            <a:ext cx="1282700" cy="1295400"/>
          </a:xfrm>
          <a:prstGeom prst="rect">
            <a:avLst/>
          </a:prstGeom>
          <a:noFill/>
          <a:ln w="76200" cap="sq"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smtClean="0">
              <a:solidFill>
                <a:srgbClr val="000000"/>
              </a:solidFill>
              <a:ea typeface="ヒラギノ角ゴ Pro W3" pitchFamily="1" charset="-128"/>
            </a:endParaRPr>
          </a:p>
        </p:txBody>
      </p:sp>
    </p:spTree>
    <p:extLst>
      <p:ext uri="{BB962C8B-B14F-4D97-AF65-F5344CB8AC3E}">
        <p14:creationId xmlns:p14="http://schemas.microsoft.com/office/powerpoint/2010/main" val="2156706629"/>
      </p:ext>
    </p:extLst>
  </p:cSld>
  <p:clrMapOvr>
    <a:masterClrMapping/>
  </p:clrMapOvr>
  <p:transition spd="med">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Exergue_Mains">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02000" y="4248000"/>
            <a:ext cx="8096251" cy="1938337"/>
          </a:xfrm>
          <a:noFill/>
        </p:spPr>
        <p:txBody>
          <a:bodyPr/>
          <a:lstStyle>
            <a:lvl1pPr>
              <a:lnSpc>
                <a:spcPct val="80000"/>
              </a:lnSpc>
              <a:defRPr sz="2300" b="1" cap="all" baseline="0">
                <a:solidFill>
                  <a:schemeClr val="tx1"/>
                </a:solidFill>
                <a:latin typeface="Arial" pitchFamily="34" charset="0"/>
                <a:cs typeface="Arial" pitchFamily="34" charset="0"/>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Line 19"/>
          <p:cNvSpPr>
            <a:spLocks noChangeShapeType="1"/>
          </p:cNvSpPr>
          <p:nvPr userDrawn="1"/>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pic>
        <p:nvPicPr>
          <p:cNvPr id="13" name="Picture 7" descr="LogoMicropole_petit"/>
          <p:cNvPicPr>
            <a:picLocks noChangeAspect="1" noChangeArrowheads="1"/>
          </p:cNvPicPr>
          <p:nvPr/>
        </p:nvPicPr>
        <p:blipFill>
          <a:blip r:embed="rId2" cstate="print"/>
          <a:srcRect/>
          <a:stretch>
            <a:fillRect/>
          </a:stretch>
        </p:blipFill>
        <p:spPr bwMode="auto">
          <a:xfrm>
            <a:off x="7929563" y="6602467"/>
            <a:ext cx="960120" cy="115214"/>
          </a:xfrm>
          <a:prstGeom prst="rect">
            <a:avLst/>
          </a:prstGeom>
          <a:noFill/>
          <a:ln w="9525">
            <a:noFill/>
            <a:miter lim="800000"/>
            <a:headEnd/>
            <a:tailEnd/>
          </a:ln>
        </p:spPr>
      </p:pic>
      <p:pic>
        <p:nvPicPr>
          <p:cNvPr id="16" name="Image 15" descr="Micropole-Mains_Optim.jpg"/>
          <p:cNvPicPr>
            <a:picLocks noChangeAspect="1"/>
          </p:cNvPicPr>
          <p:nvPr userDrawn="1"/>
        </p:nvPicPr>
        <p:blipFill>
          <a:blip r:embed="rId3" cstate="print"/>
          <a:stretch>
            <a:fillRect/>
          </a:stretch>
        </p:blipFill>
        <p:spPr>
          <a:xfrm>
            <a:off x="0" y="0"/>
            <a:ext cx="9144000" cy="3742944"/>
          </a:xfrm>
          <a:prstGeom prst="rect">
            <a:avLst/>
          </a:prstGeom>
        </p:spPr>
      </p:pic>
    </p:spTree>
    <p:extLst>
      <p:ext uri="{BB962C8B-B14F-4D97-AF65-F5344CB8AC3E}">
        <p14:creationId xmlns:p14="http://schemas.microsoft.com/office/powerpoint/2010/main" val="1874284651"/>
      </p:ext>
    </p:extLst>
  </p:cSld>
  <p:clrMapOvr>
    <a:masterClrMapping/>
  </p:clrMapOvr>
  <p:transition spd="med">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Exergue_Mains NB">
    <p:spTree>
      <p:nvGrpSpPr>
        <p:cNvPr id="1" name=""/>
        <p:cNvGrpSpPr/>
        <p:nvPr/>
      </p:nvGrpSpPr>
      <p:grpSpPr>
        <a:xfrm>
          <a:off x="0" y="0"/>
          <a:ext cx="0" cy="0"/>
          <a:chOff x="0" y="0"/>
          <a:chExt cx="0" cy="0"/>
        </a:xfrm>
      </p:grpSpPr>
      <p:pic>
        <p:nvPicPr>
          <p:cNvPr id="19" name="Image 18" descr="Micropole-Mains_NB.bmp"/>
          <p:cNvPicPr>
            <a:picLocks noChangeAspect="1"/>
          </p:cNvPicPr>
          <p:nvPr userDrawn="1"/>
        </p:nvPicPr>
        <p:blipFill>
          <a:blip r:embed="rId2" cstate="print"/>
          <a:stretch>
            <a:fillRect/>
          </a:stretch>
        </p:blipFill>
        <p:spPr>
          <a:xfrm>
            <a:off x="0" y="0"/>
            <a:ext cx="9144000" cy="3742944"/>
          </a:xfrm>
          <a:prstGeom prst="rect">
            <a:avLst/>
          </a:prstGeom>
        </p:spPr>
      </p:pic>
      <p:sp>
        <p:nvSpPr>
          <p:cNvPr id="5122" name="Rectangle 2"/>
          <p:cNvSpPr>
            <a:spLocks noGrp="1" noChangeArrowheads="1"/>
          </p:cNvSpPr>
          <p:nvPr>
            <p:ph type="ctrTitle" hasCustomPrompt="1"/>
          </p:nvPr>
        </p:nvSpPr>
        <p:spPr>
          <a:xfrm>
            <a:off x="702000" y="4248000"/>
            <a:ext cx="8096251" cy="1938337"/>
          </a:xfrm>
          <a:noFill/>
        </p:spPr>
        <p:txBody>
          <a:bodyPr/>
          <a:lstStyle>
            <a:lvl1pPr>
              <a:lnSpc>
                <a:spcPct val="80000"/>
              </a:lnSpc>
              <a:defRPr sz="2300" b="1" cap="all" baseline="0">
                <a:solidFill>
                  <a:schemeClr val="tx1"/>
                </a:solidFill>
                <a:latin typeface="Arial" pitchFamily="34" charset="0"/>
                <a:cs typeface="Arial" pitchFamily="34" charset="0"/>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pic>
        <p:nvPicPr>
          <p:cNvPr id="13" name="Picture 7" descr="LogoMicropole_petit"/>
          <p:cNvPicPr>
            <a:picLocks noChangeAspect="1" noChangeArrowheads="1"/>
          </p:cNvPicPr>
          <p:nvPr/>
        </p:nvPicPr>
        <p:blipFill>
          <a:blip r:embed="rId3" cstate="print"/>
          <a:srcRect/>
          <a:stretch>
            <a:fillRect/>
          </a:stretch>
        </p:blipFill>
        <p:spPr bwMode="auto">
          <a:xfrm>
            <a:off x="7929563" y="6602467"/>
            <a:ext cx="960120" cy="115214"/>
          </a:xfrm>
          <a:prstGeom prst="rect">
            <a:avLst/>
          </a:prstGeom>
          <a:noFill/>
          <a:ln w="9525">
            <a:noFill/>
            <a:miter lim="800000"/>
            <a:headEnd/>
            <a:tailEnd/>
          </a:ln>
        </p:spPr>
      </p:pic>
      <p:sp>
        <p:nvSpPr>
          <p:cNvPr id="15" name="Rectangle 14"/>
          <p:cNvSpPr/>
          <p:nvPr/>
        </p:nvSpPr>
        <p:spPr bwMode="auto">
          <a:xfrm>
            <a:off x="4895850" y="2164080"/>
            <a:ext cx="897732" cy="898208"/>
          </a:xfrm>
          <a:prstGeom prst="rect">
            <a:avLst/>
          </a:prstGeom>
          <a:noFill/>
          <a:ln w="50800" cap="sq"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smtClean="0">
              <a:solidFill>
                <a:srgbClr val="000000"/>
              </a:solidFill>
              <a:ea typeface="ヒラギノ角ゴ Pro W3" pitchFamily="1" charset="-128"/>
            </a:endParaRPr>
          </a:p>
        </p:txBody>
      </p:sp>
    </p:spTree>
    <p:extLst>
      <p:ext uri="{BB962C8B-B14F-4D97-AF65-F5344CB8AC3E}">
        <p14:creationId xmlns:p14="http://schemas.microsoft.com/office/powerpoint/2010/main" val="778604428"/>
      </p:ext>
    </p:extLst>
  </p:cSld>
  <p:clrMapOvr>
    <a:masterClrMapping/>
  </p:clrMapOvr>
  <p:transition spd="med">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Exergue_Carte">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02000" y="4248000"/>
            <a:ext cx="8096251" cy="1938337"/>
          </a:xfrm>
          <a:noFill/>
        </p:spPr>
        <p:txBody>
          <a:bodyPr/>
          <a:lstStyle>
            <a:lvl1pPr>
              <a:lnSpc>
                <a:spcPct val="80000"/>
              </a:lnSpc>
              <a:defRPr sz="2300" b="1" cap="all" baseline="0">
                <a:solidFill>
                  <a:schemeClr val="tx1"/>
                </a:solidFill>
                <a:latin typeface="Arial" pitchFamily="34" charset="0"/>
                <a:cs typeface="Arial" pitchFamily="34" charset="0"/>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pic>
        <p:nvPicPr>
          <p:cNvPr id="13" name="Picture 7" descr="LogoMicropole_petit"/>
          <p:cNvPicPr>
            <a:picLocks noChangeAspect="1" noChangeArrowheads="1"/>
          </p:cNvPicPr>
          <p:nvPr userDrawn="1"/>
        </p:nvPicPr>
        <p:blipFill>
          <a:blip r:embed="rId2" cstate="print"/>
          <a:srcRect/>
          <a:stretch>
            <a:fillRect/>
          </a:stretch>
        </p:blipFill>
        <p:spPr bwMode="auto">
          <a:xfrm>
            <a:off x="7929563" y="6602467"/>
            <a:ext cx="960120" cy="115214"/>
          </a:xfrm>
          <a:prstGeom prst="rect">
            <a:avLst/>
          </a:prstGeom>
          <a:noFill/>
          <a:ln w="9525">
            <a:noFill/>
            <a:miter lim="800000"/>
            <a:headEnd/>
            <a:tailEnd/>
          </a:ln>
        </p:spPr>
      </p:pic>
      <p:pic>
        <p:nvPicPr>
          <p:cNvPr id="16" name="Image 15" descr="Micropole-Carte_Optim.jpg"/>
          <p:cNvPicPr>
            <a:picLocks noChangeAspect="1"/>
          </p:cNvPicPr>
          <p:nvPr userDrawn="1"/>
        </p:nvPicPr>
        <p:blipFill>
          <a:blip r:embed="rId3" cstate="print"/>
          <a:stretch>
            <a:fillRect/>
          </a:stretch>
        </p:blipFill>
        <p:spPr>
          <a:xfrm>
            <a:off x="0" y="0"/>
            <a:ext cx="9144000" cy="3742944"/>
          </a:xfrm>
          <a:prstGeom prst="rect">
            <a:avLst/>
          </a:prstGeom>
        </p:spPr>
      </p:pic>
    </p:spTree>
    <p:extLst>
      <p:ext uri="{BB962C8B-B14F-4D97-AF65-F5344CB8AC3E}">
        <p14:creationId xmlns:p14="http://schemas.microsoft.com/office/powerpoint/2010/main" val="4216750959"/>
      </p:ext>
    </p:extLst>
  </p:cSld>
  <p:clrMapOvr>
    <a:masterClrMapping/>
  </p:clrMapOvr>
  <p:transition spd="med">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Exergue_Carte NB">
    <p:spTree>
      <p:nvGrpSpPr>
        <p:cNvPr id="1" name=""/>
        <p:cNvGrpSpPr/>
        <p:nvPr/>
      </p:nvGrpSpPr>
      <p:grpSpPr>
        <a:xfrm>
          <a:off x="0" y="0"/>
          <a:ext cx="0" cy="0"/>
          <a:chOff x="0" y="0"/>
          <a:chExt cx="0" cy="0"/>
        </a:xfrm>
      </p:grpSpPr>
      <p:pic>
        <p:nvPicPr>
          <p:cNvPr id="19" name="Image 18" descr="Micropole-Carte_NB.bmp"/>
          <p:cNvPicPr>
            <a:picLocks noChangeAspect="1"/>
          </p:cNvPicPr>
          <p:nvPr userDrawn="1"/>
        </p:nvPicPr>
        <p:blipFill>
          <a:blip r:embed="rId2" cstate="print"/>
          <a:stretch>
            <a:fillRect/>
          </a:stretch>
        </p:blipFill>
        <p:spPr>
          <a:xfrm>
            <a:off x="0" y="0"/>
            <a:ext cx="9144000" cy="3742944"/>
          </a:xfrm>
          <a:prstGeom prst="rect">
            <a:avLst/>
          </a:prstGeom>
        </p:spPr>
      </p:pic>
      <p:sp>
        <p:nvSpPr>
          <p:cNvPr id="5122" name="Rectangle 2"/>
          <p:cNvSpPr>
            <a:spLocks noGrp="1" noChangeArrowheads="1"/>
          </p:cNvSpPr>
          <p:nvPr>
            <p:ph type="ctrTitle" hasCustomPrompt="1"/>
          </p:nvPr>
        </p:nvSpPr>
        <p:spPr>
          <a:xfrm>
            <a:off x="702000" y="4248000"/>
            <a:ext cx="8096251" cy="1938337"/>
          </a:xfrm>
          <a:noFill/>
        </p:spPr>
        <p:txBody>
          <a:bodyPr/>
          <a:lstStyle>
            <a:lvl1pPr>
              <a:lnSpc>
                <a:spcPct val="80000"/>
              </a:lnSpc>
              <a:defRPr sz="2300" b="1" cap="all" baseline="0">
                <a:solidFill>
                  <a:schemeClr val="tx1"/>
                </a:solidFill>
                <a:latin typeface="Arial" pitchFamily="34" charset="0"/>
                <a:cs typeface="Arial" pitchFamily="34" charset="0"/>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pic>
        <p:nvPicPr>
          <p:cNvPr id="13" name="Picture 7" descr="LogoMicropole_petit"/>
          <p:cNvPicPr>
            <a:picLocks noChangeAspect="1" noChangeArrowheads="1"/>
          </p:cNvPicPr>
          <p:nvPr/>
        </p:nvPicPr>
        <p:blipFill>
          <a:blip r:embed="rId3" cstate="print"/>
          <a:srcRect/>
          <a:stretch>
            <a:fillRect/>
          </a:stretch>
        </p:blipFill>
        <p:spPr bwMode="auto">
          <a:xfrm>
            <a:off x="7929563" y="6602467"/>
            <a:ext cx="960120" cy="115214"/>
          </a:xfrm>
          <a:prstGeom prst="rect">
            <a:avLst/>
          </a:prstGeom>
          <a:noFill/>
          <a:ln w="9525">
            <a:noFill/>
            <a:miter lim="800000"/>
            <a:headEnd/>
            <a:tailEnd/>
          </a:ln>
        </p:spPr>
      </p:pic>
      <p:sp>
        <p:nvSpPr>
          <p:cNvPr id="14" name="Rectangle 13"/>
          <p:cNvSpPr/>
          <p:nvPr/>
        </p:nvSpPr>
        <p:spPr bwMode="auto">
          <a:xfrm>
            <a:off x="1971008" y="1522571"/>
            <a:ext cx="1000792" cy="994410"/>
          </a:xfrm>
          <a:prstGeom prst="rect">
            <a:avLst/>
          </a:prstGeom>
          <a:noFill/>
          <a:ln w="57150" cap="sq"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smtClean="0">
              <a:solidFill>
                <a:srgbClr val="000000"/>
              </a:solidFill>
              <a:ea typeface="ヒラギノ角ゴ Pro W3" pitchFamily="1" charset="-128"/>
            </a:endParaRPr>
          </a:p>
        </p:txBody>
      </p:sp>
    </p:spTree>
    <p:extLst>
      <p:ext uri="{BB962C8B-B14F-4D97-AF65-F5344CB8AC3E}">
        <p14:creationId xmlns:p14="http://schemas.microsoft.com/office/powerpoint/2010/main" val="3735841183"/>
      </p:ext>
    </p:extLst>
  </p:cSld>
  <p:clrMapOvr>
    <a:masterClrMapping/>
  </p:clrMapOvr>
  <p:transition spd="med">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Exergue_Champs1">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02000" y="4248000"/>
            <a:ext cx="8096251" cy="1938337"/>
          </a:xfrm>
          <a:noFill/>
        </p:spPr>
        <p:txBody>
          <a:bodyPr/>
          <a:lstStyle>
            <a:lvl1pPr>
              <a:lnSpc>
                <a:spcPct val="80000"/>
              </a:lnSpc>
              <a:defRPr sz="2300" b="1" cap="all" baseline="0">
                <a:solidFill>
                  <a:schemeClr val="tx1"/>
                </a:solidFill>
                <a:latin typeface="Arial" pitchFamily="34" charset="0"/>
                <a:cs typeface="Arial" pitchFamily="34" charset="0"/>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pic>
        <p:nvPicPr>
          <p:cNvPr id="13" name="Picture 7" descr="LogoMicropole_petit"/>
          <p:cNvPicPr>
            <a:picLocks noChangeAspect="1" noChangeArrowheads="1"/>
          </p:cNvPicPr>
          <p:nvPr/>
        </p:nvPicPr>
        <p:blipFill>
          <a:blip r:embed="rId2" cstate="print"/>
          <a:srcRect/>
          <a:stretch>
            <a:fillRect/>
          </a:stretch>
        </p:blipFill>
        <p:spPr bwMode="auto">
          <a:xfrm>
            <a:off x="7929563" y="6602467"/>
            <a:ext cx="960120" cy="115214"/>
          </a:xfrm>
          <a:prstGeom prst="rect">
            <a:avLst/>
          </a:prstGeom>
          <a:noFill/>
          <a:ln w="9525">
            <a:noFill/>
            <a:miter lim="800000"/>
            <a:headEnd/>
            <a:tailEnd/>
          </a:ln>
        </p:spPr>
      </p:pic>
      <p:pic>
        <p:nvPicPr>
          <p:cNvPr id="16" name="Image 15" descr="Micropole-Champs1_Optim.jpg"/>
          <p:cNvPicPr>
            <a:picLocks noChangeAspect="1"/>
          </p:cNvPicPr>
          <p:nvPr userDrawn="1"/>
        </p:nvPicPr>
        <p:blipFill>
          <a:blip r:embed="rId3" cstate="print"/>
          <a:stretch>
            <a:fillRect/>
          </a:stretch>
        </p:blipFill>
        <p:spPr>
          <a:xfrm>
            <a:off x="0" y="0"/>
            <a:ext cx="9144000" cy="3742944"/>
          </a:xfrm>
          <a:prstGeom prst="rect">
            <a:avLst/>
          </a:prstGeom>
        </p:spPr>
      </p:pic>
    </p:spTree>
    <p:extLst>
      <p:ext uri="{BB962C8B-B14F-4D97-AF65-F5344CB8AC3E}">
        <p14:creationId xmlns:p14="http://schemas.microsoft.com/office/powerpoint/2010/main" val="3822734474"/>
      </p:ext>
    </p:extLst>
  </p:cSld>
  <p:clrMapOvr>
    <a:masterClrMapping/>
  </p:clrMapOvr>
  <p:transition spd="med">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Exergue_Champs1 NB">
    <p:spTree>
      <p:nvGrpSpPr>
        <p:cNvPr id="1" name=""/>
        <p:cNvGrpSpPr/>
        <p:nvPr/>
      </p:nvGrpSpPr>
      <p:grpSpPr>
        <a:xfrm>
          <a:off x="0" y="0"/>
          <a:ext cx="0" cy="0"/>
          <a:chOff x="0" y="0"/>
          <a:chExt cx="0" cy="0"/>
        </a:xfrm>
      </p:grpSpPr>
      <p:pic>
        <p:nvPicPr>
          <p:cNvPr id="18" name="Image 17" descr="Micropole-Champs1_NB.bmp"/>
          <p:cNvPicPr>
            <a:picLocks noChangeAspect="1"/>
          </p:cNvPicPr>
          <p:nvPr userDrawn="1"/>
        </p:nvPicPr>
        <p:blipFill>
          <a:blip r:embed="rId2" cstate="print"/>
          <a:stretch>
            <a:fillRect/>
          </a:stretch>
        </p:blipFill>
        <p:spPr>
          <a:xfrm>
            <a:off x="0" y="0"/>
            <a:ext cx="9144000" cy="3742944"/>
          </a:xfrm>
          <a:prstGeom prst="rect">
            <a:avLst/>
          </a:prstGeom>
        </p:spPr>
      </p:pic>
      <p:sp>
        <p:nvSpPr>
          <p:cNvPr id="5122" name="Rectangle 2"/>
          <p:cNvSpPr>
            <a:spLocks noGrp="1" noChangeArrowheads="1"/>
          </p:cNvSpPr>
          <p:nvPr>
            <p:ph type="ctrTitle" hasCustomPrompt="1"/>
          </p:nvPr>
        </p:nvSpPr>
        <p:spPr>
          <a:xfrm>
            <a:off x="702000" y="4248000"/>
            <a:ext cx="8096251" cy="1938337"/>
          </a:xfrm>
          <a:noFill/>
        </p:spPr>
        <p:txBody>
          <a:bodyPr/>
          <a:lstStyle>
            <a:lvl1pPr>
              <a:lnSpc>
                <a:spcPct val="80000"/>
              </a:lnSpc>
              <a:defRPr sz="2300" b="1" cap="all" baseline="0">
                <a:solidFill>
                  <a:schemeClr val="tx1"/>
                </a:solidFill>
                <a:latin typeface="Arial" pitchFamily="34" charset="0"/>
                <a:cs typeface="Arial" pitchFamily="34" charset="0"/>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pic>
        <p:nvPicPr>
          <p:cNvPr id="13" name="Picture 7" descr="LogoMicropole_petit"/>
          <p:cNvPicPr>
            <a:picLocks noChangeAspect="1" noChangeArrowheads="1"/>
          </p:cNvPicPr>
          <p:nvPr/>
        </p:nvPicPr>
        <p:blipFill>
          <a:blip r:embed="rId3" cstate="print"/>
          <a:srcRect/>
          <a:stretch>
            <a:fillRect/>
          </a:stretch>
        </p:blipFill>
        <p:spPr bwMode="auto">
          <a:xfrm>
            <a:off x="7929563" y="6602467"/>
            <a:ext cx="960120" cy="115214"/>
          </a:xfrm>
          <a:prstGeom prst="rect">
            <a:avLst/>
          </a:prstGeom>
          <a:noFill/>
          <a:ln w="9525">
            <a:noFill/>
            <a:miter lim="800000"/>
            <a:headEnd/>
            <a:tailEnd/>
          </a:ln>
        </p:spPr>
      </p:pic>
      <p:sp>
        <p:nvSpPr>
          <p:cNvPr id="11" name="Rectangle 10"/>
          <p:cNvSpPr/>
          <p:nvPr/>
        </p:nvSpPr>
        <p:spPr bwMode="auto">
          <a:xfrm>
            <a:off x="3041408" y="659606"/>
            <a:ext cx="1263892" cy="1252538"/>
          </a:xfrm>
          <a:prstGeom prst="rect">
            <a:avLst/>
          </a:prstGeom>
          <a:noFill/>
          <a:ln w="63500" cap="sq"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smtClean="0">
              <a:solidFill>
                <a:srgbClr val="000000"/>
              </a:solidFill>
              <a:ea typeface="ヒラギノ角ゴ Pro W3" pitchFamily="1" charset="-128"/>
            </a:endParaRPr>
          </a:p>
        </p:txBody>
      </p:sp>
    </p:spTree>
    <p:extLst>
      <p:ext uri="{BB962C8B-B14F-4D97-AF65-F5344CB8AC3E}">
        <p14:creationId xmlns:p14="http://schemas.microsoft.com/office/powerpoint/2010/main" val="1604371741"/>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Exergue_Champs2 NB">
    <p:spTree>
      <p:nvGrpSpPr>
        <p:cNvPr id="1" name=""/>
        <p:cNvGrpSpPr/>
        <p:nvPr/>
      </p:nvGrpSpPr>
      <p:grpSpPr>
        <a:xfrm>
          <a:off x="0" y="0"/>
          <a:ext cx="0" cy="0"/>
          <a:chOff x="0" y="0"/>
          <a:chExt cx="0" cy="0"/>
        </a:xfrm>
      </p:grpSpPr>
      <p:pic>
        <p:nvPicPr>
          <p:cNvPr id="18" name="Image 17" descr="Micropole-Champs2_NB.bmp"/>
          <p:cNvPicPr>
            <a:picLocks noChangeAspect="1"/>
          </p:cNvPicPr>
          <p:nvPr userDrawn="1"/>
        </p:nvPicPr>
        <p:blipFill>
          <a:blip r:embed="rId2" cstate="print"/>
          <a:stretch>
            <a:fillRect/>
          </a:stretch>
        </p:blipFill>
        <p:spPr>
          <a:xfrm>
            <a:off x="0" y="0"/>
            <a:ext cx="9144000" cy="3742944"/>
          </a:xfrm>
          <a:prstGeom prst="rect">
            <a:avLst/>
          </a:prstGeom>
        </p:spPr>
      </p:pic>
      <p:sp>
        <p:nvSpPr>
          <p:cNvPr id="5122" name="Rectangle 2"/>
          <p:cNvSpPr>
            <a:spLocks noGrp="1" noChangeArrowheads="1"/>
          </p:cNvSpPr>
          <p:nvPr>
            <p:ph type="ctrTitle" hasCustomPrompt="1"/>
          </p:nvPr>
        </p:nvSpPr>
        <p:spPr>
          <a:xfrm>
            <a:off x="702000" y="4248000"/>
            <a:ext cx="8096251" cy="1938337"/>
          </a:xfrm>
          <a:noFill/>
        </p:spPr>
        <p:txBody>
          <a:bodyPr/>
          <a:lstStyle>
            <a:lvl1pPr>
              <a:lnSpc>
                <a:spcPct val="80000"/>
              </a:lnSpc>
              <a:defRPr sz="2300" b="1" cap="all" baseline="0">
                <a:solidFill>
                  <a:schemeClr val="tx1"/>
                </a:solidFill>
                <a:latin typeface="Arial" pitchFamily="34" charset="0"/>
                <a:cs typeface="Arial" pitchFamily="34" charset="0"/>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lang="fr-FR" smtClean="0"/>
              <a:t>GROUPE BAYARD – Projet Mikado</a:t>
            </a:r>
            <a:endParaRPr lang="fr-F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t>Page </a:t>
            </a:r>
            <a:fld id="{8BE978C9-4FDF-4B0A-86DE-559912220C9D}" type="slidenum">
              <a:rPr lang="fr-FR" smtClean="0"/>
              <a:pPr algn="l"/>
              <a:t>‹N°›</a:t>
            </a:fld>
            <a:endParaRPr lang="fr-F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ea typeface="ヒラギノ角ゴ Pro W3" pitchFamily="1" charset="-128"/>
              <a:cs typeface="+mn-cs"/>
            </a:endParaRPr>
          </a:p>
        </p:txBody>
      </p:sp>
      <p:pic>
        <p:nvPicPr>
          <p:cNvPr id="13" name="Picture 7" descr="LogoMicropole_petit"/>
          <p:cNvPicPr>
            <a:picLocks noChangeAspect="1" noChangeArrowheads="1"/>
          </p:cNvPicPr>
          <p:nvPr/>
        </p:nvPicPr>
        <p:blipFill>
          <a:blip r:embed="rId3" cstate="print"/>
          <a:srcRect/>
          <a:stretch>
            <a:fillRect/>
          </a:stretch>
        </p:blipFill>
        <p:spPr bwMode="auto">
          <a:xfrm>
            <a:off x="7929563" y="6602467"/>
            <a:ext cx="960120" cy="115214"/>
          </a:xfrm>
          <a:prstGeom prst="rect">
            <a:avLst/>
          </a:prstGeom>
          <a:noFill/>
          <a:ln w="9525">
            <a:noFill/>
            <a:miter lim="800000"/>
            <a:headEnd/>
            <a:tailEnd/>
          </a:ln>
        </p:spPr>
      </p:pic>
      <p:sp>
        <p:nvSpPr>
          <p:cNvPr id="11" name="Rectangle 10"/>
          <p:cNvSpPr/>
          <p:nvPr/>
        </p:nvSpPr>
        <p:spPr bwMode="auto">
          <a:xfrm>
            <a:off x="6484619" y="964405"/>
            <a:ext cx="1121093" cy="1121569"/>
          </a:xfrm>
          <a:prstGeom prst="rect">
            <a:avLst/>
          </a:prstGeom>
          <a:noFill/>
          <a:ln w="63500" cap="sq"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Tree>
    <p:extLst>
      <p:ext uri="{BB962C8B-B14F-4D97-AF65-F5344CB8AC3E}">
        <p14:creationId xmlns:p14="http://schemas.microsoft.com/office/powerpoint/2010/main" val="1157925475"/>
      </p:ext>
    </p:extLst>
  </p:cSld>
  <p:clrMapOvr>
    <a:masterClrMapping/>
  </p:clrMapOvr>
  <p:transition spd="med">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Exergue_Champs2">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02000" y="4248000"/>
            <a:ext cx="8096251" cy="1938337"/>
          </a:xfrm>
          <a:noFill/>
        </p:spPr>
        <p:txBody>
          <a:bodyPr/>
          <a:lstStyle>
            <a:lvl1pPr>
              <a:lnSpc>
                <a:spcPct val="80000"/>
              </a:lnSpc>
              <a:defRPr sz="2300" b="1" cap="all" baseline="0">
                <a:solidFill>
                  <a:schemeClr val="tx1"/>
                </a:solidFill>
                <a:latin typeface="Arial" pitchFamily="34" charset="0"/>
                <a:cs typeface="Arial" pitchFamily="34" charset="0"/>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pic>
        <p:nvPicPr>
          <p:cNvPr id="13" name="Picture 7" descr="LogoMicropole_petit"/>
          <p:cNvPicPr>
            <a:picLocks noChangeAspect="1" noChangeArrowheads="1"/>
          </p:cNvPicPr>
          <p:nvPr/>
        </p:nvPicPr>
        <p:blipFill>
          <a:blip r:embed="rId2" cstate="print"/>
          <a:srcRect/>
          <a:stretch>
            <a:fillRect/>
          </a:stretch>
        </p:blipFill>
        <p:spPr bwMode="auto">
          <a:xfrm>
            <a:off x="7929563" y="6602467"/>
            <a:ext cx="960120" cy="115214"/>
          </a:xfrm>
          <a:prstGeom prst="rect">
            <a:avLst/>
          </a:prstGeom>
          <a:noFill/>
          <a:ln w="9525">
            <a:noFill/>
            <a:miter lim="800000"/>
            <a:headEnd/>
            <a:tailEnd/>
          </a:ln>
        </p:spPr>
      </p:pic>
      <p:pic>
        <p:nvPicPr>
          <p:cNvPr id="16" name="Image 15" descr="Micropole-Champs2_Optim.jpg"/>
          <p:cNvPicPr>
            <a:picLocks noChangeAspect="1"/>
          </p:cNvPicPr>
          <p:nvPr userDrawn="1"/>
        </p:nvPicPr>
        <p:blipFill>
          <a:blip r:embed="rId3" cstate="print"/>
          <a:stretch>
            <a:fillRect/>
          </a:stretch>
        </p:blipFill>
        <p:spPr>
          <a:xfrm>
            <a:off x="0" y="0"/>
            <a:ext cx="9144000" cy="3742944"/>
          </a:xfrm>
          <a:prstGeom prst="rect">
            <a:avLst/>
          </a:prstGeom>
        </p:spPr>
      </p:pic>
    </p:spTree>
    <p:extLst>
      <p:ext uri="{BB962C8B-B14F-4D97-AF65-F5344CB8AC3E}">
        <p14:creationId xmlns:p14="http://schemas.microsoft.com/office/powerpoint/2010/main" val="1249140218"/>
      </p:ext>
    </p:extLst>
  </p:cSld>
  <p:clrMapOvr>
    <a:masterClrMapping/>
  </p:clrMapOvr>
  <p:transition spd="med">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Exergue_Champs2 NB">
    <p:spTree>
      <p:nvGrpSpPr>
        <p:cNvPr id="1" name=""/>
        <p:cNvGrpSpPr/>
        <p:nvPr/>
      </p:nvGrpSpPr>
      <p:grpSpPr>
        <a:xfrm>
          <a:off x="0" y="0"/>
          <a:ext cx="0" cy="0"/>
          <a:chOff x="0" y="0"/>
          <a:chExt cx="0" cy="0"/>
        </a:xfrm>
      </p:grpSpPr>
      <p:pic>
        <p:nvPicPr>
          <p:cNvPr id="18" name="Image 17" descr="Micropole-Champs2_NB.bmp"/>
          <p:cNvPicPr>
            <a:picLocks noChangeAspect="1"/>
          </p:cNvPicPr>
          <p:nvPr userDrawn="1"/>
        </p:nvPicPr>
        <p:blipFill>
          <a:blip r:embed="rId2" cstate="print"/>
          <a:stretch>
            <a:fillRect/>
          </a:stretch>
        </p:blipFill>
        <p:spPr>
          <a:xfrm>
            <a:off x="0" y="0"/>
            <a:ext cx="9144000" cy="3742944"/>
          </a:xfrm>
          <a:prstGeom prst="rect">
            <a:avLst/>
          </a:prstGeom>
        </p:spPr>
      </p:pic>
      <p:sp>
        <p:nvSpPr>
          <p:cNvPr id="5122" name="Rectangle 2"/>
          <p:cNvSpPr>
            <a:spLocks noGrp="1" noChangeArrowheads="1"/>
          </p:cNvSpPr>
          <p:nvPr>
            <p:ph type="ctrTitle" hasCustomPrompt="1"/>
          </p:nvPr>
        </p:nvSpPr>
        <p:spPr>
          <a:xfrm>
            <a:off x="702000" y="4248000"/>
            <a:ext cx="8096251" cy="1938337"/>
          </a:xfrm>
          <a:noFill/>
        </p:spPr>
        <p:txBody>
          <a:bodyPr/>
          <a:lstStyle>
            <a:lvl1pPr>
              <a:lnSpc>
                <a:spcPct val="80000"/>
              </a:lnSpc>
              <a:defRPr sz="2300" b="1" cap="all" baseline="0">
                <a:solidFill>
                  <a:schemeClr val="tx1"/>
                </a:solidFill>
                <a:latin typeface="Arial" pitchFamily="34" charset="0"/>
                <a:cs typeface="Arial" pitchFamily="34" charset="0"/>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pic>
        <p:nvPicPr>
          <p:cNvPr id="13" name="Picture 7" descr="LogoMicropole_petit"/>
          <p:cNvPicPr>
            <a:picLocks noChangeAspect="1" noChangeArrowheads="1"/>
          </p:cNvPicPr>
          <p:nvPr/>
        </p:nvPicPr>
        <p:blipFill>
          <a:blip r:embed="rId3" cstate="print"/>
          <a:srcRect/>
          <a:stretch>
            <a:fillRect/>
          </a:stretch>
        </p:blipFill>
        <p:spPr bwMode="auto">
          <a:xfrm>
            <a:off x="7929563" y="6602467"/>
            <a:ext cx="960120" cy="115214"/>
          </a:xfrm>
          <a:prstGeom prst="rect">
            <a:avLst/>
          </a:prstGeom>
          <a:noFill/>
          <a:ln w="9525">
            <a:noFill/>
            <a:miter lim="800000"/>
            <a:headEnd/>
            <a:tailEnd/>
          </a:ln>
        </p:spPr>
      </p:pic>
      <p:sp>
        <p:nvSpPr>
          <p:cNvPr id="11" name="Rectangle 10"/>
          <p:cNvSpPr/>
          <p:nvPr/>
        </p:nvSpPr>
        <p:spPr bwMode="auto">
          <a:xfrm>
            <a:off x="6484619" y="964405"/>
            <a:ext cx="1121093" cy="1121569"/>
          </a:xfrm>
          <a:prstGeom prst="rect">
            <a:avLst/>
          </a:prstGeom>
          <a:noFill/>
          <a:ln w="63500" cap="sq"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smtClean="0">
              <a:solidFill>
                <a:srgbClr val="000000"/>
              </a:solidFill>
              <a:ea typeface="ヒラギノ角ゴ Pro W3" pitchFamily="1" charset="-128"/>
            </a:endParaRPr>
          </a:p>
        </p:txBody>
      </p:sp>
    </p:spTree>
    <p:extLst>
      <p:ext uri="{BB962C8B-B14F-4D97-AF65-F5344CB8AC3E}">
        <p14:creationId xmlns:p14="http://schemas.microsoft.com/office/powerpoint/2010/main" val="2606137885"/>
      </p:ext>
    </p:extLst>
  </p:cSld>
  <p:clrMapOvr>
    <a:masterClrMapping/>
  </p:clrMapOvr>
  <p:transition spd="med">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Exergue_Ville nocturne">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02000" y="4248000"/>
            <a:ext cx="8096251" cy="1938337"/>
          </a:xfrm>
          <a:noFill/>
        </p:spPr>
        <p:txBody>
          <a:bodyPr/>
          <a:lstStyle>
            <a:lvl1pPr>
              <a:lnSpc>
                <a:spcPct val="80000"/>
              </a:lnSpc>
              <a:defRPr sz="2300" b="1" cap="all" baseline="0">
                <a:solidFill>
                  <a:schemeClr val="tx1"/>
                </a:solidFill>
                <a:latin typeface="Arial" pitchFamily="34" charset="0"/>
                <a:cs typeface="Arial" pitchFamily="34" charset="0"/>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pic>
        <p:nvPicPr>
          <p:cNvPr id="13" name="Picture 7" descr="LogoMicropole_petit"/>
          <p:cNvPicPr>
            <a:picLocks noChangeAspect="1" noChangeArrowheads="1"/>
          </p:cNvPicPr>
          <p:nvPr/>
        </p:nvPicPr>
        <p:blipFill>
          <a:blip r:embed="rId2" cstate="print"/>
          <a:srcRect/>
          <a:stretch>
            <a:fillRect/>
          </a:stretch>
        </p:blipFill>
        <p:spPr bwMode="auto">
          <a:xfrm>
            <a:off x="7929563" y="6602467"/>
            <a:ext cx="960120" cy="115214"/>
          </a:xfrm>
          <a:prstGeom prst="rect">
            <a:avLst/>
          </a:prstGeom>
          <a:noFill/>
          <a:ln w="9525">
            <a:noFill/>
            <a:miter lim="800000"/>
            <a:headEnd/>
            <a:tailEnd/>
          </a:ln>
        </p:spPr>
      </p:pic>
      <p:pic>
        <p:nvPicPr>
          <p:cNvPr id="16" name="Image 15" descr="Micropole-Ville nocturne_Optim.jpg"/>
          <p:cNvPicPr>
            <a:picLocks noChangeAspect="1"/>
          </p:cNvPicPr>
          <p:nvPr userDrawn="1"/>
        </p:nvPicPr>
        <p:blipFill>
          <a:blip r:embed="rId3" cstate="print"/>
          <a:stretch>
            <a:fillRect/>
          </a:stretch>
        </p:blipFill>
        <p:spPr>
          <a:xfrm>
            <a:off x="0" y="0"/>
            <a:ext cx="9144000" cy="3742944"/>
          </a:xfrm>
          <a:prstGeom prst="rect">
            <a:avLst/>
          </a:prstGeom>
        </p:spPr>
      </p:pic>
    </p:spTree>
    <p:extLst>
      <p:ext uri="{BB962C8B-B14F-4D97-AF65-F5344CB8AC3E}">
        <p14:creationId xmlns:p14="http://schemas.microsoft.com/office/powerpoint/2010/main" val="3267788270"/>
      </p:ext>
    </p:extLst>
  </p:cSld>
  <p:clrMapOvr>
    <a:masterClrMapping/>
  </p:clrMapOvr>
  <p:transition spd="med">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Exergue_Ville nocturne NB">
    <p:spTree>
      <p:nvGrpSpPr>
        <p:cNvPr id="1" name=""/>
        <p:cNvGrpSpPr/>
        <p:nvPr/>
      </p:nvGrpSpPr>
      <p:grpSpPr>
        <a:xfrm>
          <a:off x="0" y="0"/>
          <a:ext cx="0" cy="0"/>
          <a:chOff x="0" y="0"/>
          <a:chExt cx="0" cy="0"/>
        </a:xfrm>
      </p:grpSpPr>
      <p:pic>
        <p:nvPicPr>
          <p:cNvPr id="18" name="Image 17" descr="Micropole-Ville nocturne_NB.bmp"/>
          <p:cNvPicPr>
            <a:picLocks noChangeAspect="1"/>
          </p:cNvPicPr>
          <p:nvPr userDrawn="1"/>
        </p:nvPicPr>
        <p:blipFill>
          <a:blip r:embed="rId2" cstate="print"/>
          <a:stretch>
            <a:fillRect/>
          </a:stretch>
        </p:blipFill>
        <p:spPr>
          <a:xfrm>
            <a:off x="0" y="0"/>
            <a:ext cx="9144000" cy="3742944"/>
          </a:xfrm>
          <a:prstGeom prst="rect">
            <a:avLst/>
          </a:prstGeom>
        </p:spPr>
      </p:pic>
      <p:sp>
        <p:nvSpPr>
          <p:cNvPr id="5122" name="Rectangle 2"/>
          <p:cNvSpPr>
            <a:spLocks noGrp="1" noChangeArrowheads="1"/>
          </p:cNvSpPr>
          <p:nvPr>
            <p:ph type="ctrTitle" hasCustomPrompt="1"/>
          </p:nvPr>
        </p:nvSpPr>
        <p:spPr>
          <a:xfrm>
            <a:off x="702000" y="4248000"/>
            <a:ext cx="8096251" cy="1938337"/>
          </a:xfrm>
          <a:noFill/>
        </p:spPr>
        <p:txBody>
          <a:bodyPr/>
          <a:lstStyle>
            <a:lvl1pPr>
              <a:lnSpc>
                <a:spcPct val="80000"/>
              </a:lnSpc>
              <a:defRPr sz="2300" b="1" cap="all" baseline="0">
                <a:solidFill>
                  <a:schemeClr val="tx1"/>
                </a:solidFill>
                <a:latin typeface="Arial" pitchFamily="34" charset="0"/>
                <a:cs typeface="Arial" pitchFamily="34" charset="0"/>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pic>
        <p:nvPicPr>
          <p:cNvPr id="13" name="Picture 7" descr="LogoMicropole_petit"/>
          <p:cNvPicPr>
            <a:picLocks noChangeAspect="1" noChangeArrowheads="1"/>
          </p:cNvPicPr>
          <p:nvPr/>
        </p:nvPicPr>
        <p:blipFill>
          <a:blip r:embed="rId3" cstate="print"/>
          <a:srcRect/>
          <a:stretch>
            <a:fillRect/>
          </a:stretch>
        </p:blipFill>
        <p:spPr bwMode="auto">
          <a:xfrm>
            <a:off x="7929563" y="6602467"/>
            <a:ext cx="960120" cy="115214"/>
          </a:xfrm>
          <a:prstGeom prst="rect">
            <a:avLst/>
          </a:prstGeom>
          <a:noFill/>
          <a:ln w="9525">
            <a:noFill/>
            <a:miter lim="800000"/>
            <a:headEnd/>
            <a:tailEnd/>
          </a:ln>
        </p:spPr>
      </p:pic>
      <p:sp>
        <p:nvSpPr>
          <p:cNvPr id="8" name="Rectangle 7"/>
          <p:cNvSpPr/>
          <p:nvPr/>
        </p:nvSpPr>
        <p:spPr bwMode="auto">
          <a:xfrm>
            <a:off x="6936581" y="876300"/>
            <a:ext cx="1364457" cy="1364456"/>
          </a:xfrm>
          <a:prstGeom prst="rect">
            <a:avLst/>
          </a:prstGeom>
          <a:noFill/>
          <a:ln w="82550" cap="sq"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smtClean="0">
              <a:solidFill>
                <a:srgbClr val="000000"/>
              </a:solidFill>
              <a:ea typeface="ヒラギノ角ゴ Pro W3" pitchFamily="1" charset="-128"/>
            </a:endParaRPr>
          </a:p>
        </p:txBody>
      </p:sp>
    </p:spTree>
    <p:extLst>
      <p:ext uri="{BB962C8B-B14F-4D97-AF65-F5344CB8AC3E}">
        <p14:creationId xmlns:p14="http://schemas.microsoft.com/office/powerpoint/2010/main" val="4276879874"/>
      </p:ext>
    </p:extLst>
  </p:cSld>
  <p:clrMapOvr>
    <a:masterClrMapping/>
  </p:clrMapOvr>
  <p:transition spd="med">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Exergue_Neige">
    <p:spTree>
      <p:nvGrpSpPr>
        <p:cNvPr id="1" name=""/>
        <p:cNvGrpSpPr/>
        <p:nvPr/>
      </p:nvGrpSpPr>
      <p:grpSpPr>
        <a:xfrm>
          <a:off x="0" y="0"/>
          <a:ext cx="0" cy="0"/>
          <a:chOff x="0" y="0"/>
          <a:chExt cx="0" cy="0"/>
        </a:xfrm>
      </p:grpSpPr>
      <p:sp>
        <p:nvSpPr>
          <p:cNvPr id="4"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5"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7" name="Rectangle 2"/>
          <p:cNvSpPr>
            <a:spLocks noGrp="1" noChangeArrowheads="1"/>
          </p:cNvSpPr>
          <p:nvPr>
            <p:ph type="ctrTitle" hasCustomPrompt="1"/>
          </p:nvPr>
        </p:nvSpPr>
        <p:spPr>
          <a:xfrm>
            <a:off x="702000" y="4248000"/>
            <a:ext cx="8096251" cy="1938337"/>
          </a:xfrm>
          <a:noFill/>
        </p:spPr>
        <p:txBody>
          <a:bodyPr/>
          <a:lstStyle>
            <a:lvl1pPr>
              <a:lnSpc>
                <a:spcPct val="80000"/>
              </a:lnSpc>
              <a:defRPr sz="2300" b="1" cap="all" baseline="0">
                <a:solidFill>
                  <a:schemeClr val="tx1"/>
                </a:solidFill>
                <a:latin typeface="Arial" pitchFamily="34" charset="0"/>
                <a:cs typeface="Arial" pitchFamily="34" charset="0"/>
              </a:defRPr>
            </a:lvl1pPr>
          </a:lstStyle>
          <a:p>
            <a:r>
              <a:rPr lang="fr-FR" dirty="0" smtClean="0"/>
              <a:t>CLIQUEZ ET MODIFIEZ LE TITRE</a:t>
            </a:r>
            <a:endParaRPr lang="fr-FR" dirty="0"/>
          </a:p>
        </p:txBody>
      </p:sp>
      <p:pic>
        <p:nvPicPr>
          <p:cNvPr id="9" name="Imag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91" y="0"/>
            <a:ext cx="9149091" cy="3725930"/>
          </a:xfrm>
          <a:prstGeom prst="rect">
            <a:avLst/>
          </a:prstGeom>
        </p:spPr>
      </p:pic>
    </p:spTree>
    <p:extLst>
      <p:ext uri="{BB962C8B-B14F-4D97-AF65-F5344CB8AC3E}">
        <p14:creationId xmlns:p14="http://schemas.microsoft.com/office/powerpoint/2010/main" val="2675533203"/>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Exergue_Neige NB">
    <p:spTree>
      <p:nvGrpSpPr>
        <p:cNvPr id="1" name=""/>
        <p:cNvGrpSpPr/>
        <p:nvPr/>
      </p:nvGrpSpPr>
      <p:grpSpPr>
        <a:xfrm>
          <a:off x="0" y="0"/>
          <a:ext cx="0" cy="0"/>
          <a:chOff x="0" y="0"/>
          <a:chExt cx="0" cy="0"/>
        </a:xfrm>
      </p:grpSpPr>
      <p:pic>
        <p:nvPicPr>
          <p:cNvPr id="11" name="Image 10" descr="Micropole-Neige_negatifNB.bmp"/>
          <p:cNvPicPr>
            <a:picLocks noChangeAspect="1"/>
          </p:cNvPicPr>
          <p:nvPr userDrawn="1"/>
        </p:nvPicPr>
        <p:blipFill>
          <a:blip r:embed="rId2" cstate="print"/>
          <a:stretch>
            <a:fillRect/>
          </a:stretch>
        </p:blipFill>
        <p:spPr>
          <a:xfrm>
            <a:off x="0" y="0"/>
            <a:ext cx="9144000" cy="3710612"/>
          </a:xfrm>
          <a:prstGeom prst="rect">
            <a:avLst/>
          </a:prstGeom>
        </p:spPr>
      </p:pic>
      <p:sp>
        <p:nvSpPr>
          <p:cNvPr id="4"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5"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7" name="Rectangle 2"/>
          <p:cNvSpPr>
            <a:spLocks noGrp="1" noChangeArrowheads="1"/>
          </p:cNvSpPr>
          <p:nvPr>
            <p:ph type="ctrTitle" hasCustomPrompt="1"/>
          </p:nvPr>
        </p:nvSpPr>
        <p:spPr>
          <a:xfrm>
            <a:off x="702000" y="4248000"/>
            <a:ext cx="8096251" cy="1938337"/>
          </a:xfrm>
          <a:noFill/>
        </p:spPr>
        <p:txBody>
          <a:bodyPr/>
          <a:lstStyle>
            <a:lvl1pPr>
              <a:lnSpc>
                <a:spcPct val="80000"/>
              </a:lnSpc>
              <a:defRPr sz="2300" b="1" cap="all" baseline="0">
                <a:solidFill>
                  <a:schemeClr val="tx1"/>
                </a:solidFill>
                <a:latin typeface="Arial" pitchFamily="34" charset="0"/>
                <a:cs typeface="Arial" pitchFamily="34" charset="0"/>
              </a:defRPr>
            </a:lvl1pPr>
          </a:lstStyle>
          <a:p>
            <a:r>
              <a:rPr lang="fr-FR" dirty="0" smtClean="0"/>
              <a:t>CLIQUEZ ET MODIFIEZ LE TITRE</a:t>
            </a:r>
            <a:endParaRPr lang="fr-FR" dirty="0"/>
          </a:p>
        </p:txBody>
      </p:sp>
      <p:sp>
        <p:nvSpPr>
          <p:cNvPr id="6" name="Rectangle 5"/>
          <p:cNvSpPr/>
          <p:nvPr/>
        </p:nvSpPr>
        <p:spPr bwMode="auto">
          <a:xfrm>
            <a:off x="4632959" y="592930"/>
            <a:ext cx="1213009" cy="1221583"/>
          </a:xfrm>
          <a:prstGeom prst="rect">
            <a:avLst/>
          </a:prstGeom>
          <a:noFill/>
          <a:ln w="57150" cap="sq"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smtClean="0">
              <a:solidFill>
                <a:srgbClr val="000000"/>
              </a:solidFill>
              <a:ea typeface="ヒラギノ角ゴ Pro W3" pitchFamily="1" charset="-128"/>
            </a:endParaRPr>
          </a:p>
        </p:txBody>
      </p:sp>
    </p:spTree>
    <p:extLst>
      <p:ext uri="{BB962C8B-B14F-4D97-AF65-F5344CB8AC3E}">
        <p14:creationId xmlns:p14="http://schemas.microsoft.com/office/powerpoint/2010/main" val="2833704412"/>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Exergue_Hyeroglyphes">
    <p:spTree>
      <p:nvGrpSpPr>
        <p:cNvPr id="1" name=""/>
        <p:cNvGrpSpPr/>
        <p:nvPr/>
      </p:nvGrpSpPr>
      <p:grpSpPr>
        <a:xfrm>
          <a:off x="0" y="0"/>
          <a:ext cx="0" cy="0"/>
          <a:chOff x="0" y="0"/>
          <a:chExt cx="0" cy="0"/>
        </a:xfrm>
      </p:grpSpPr>
      <p:sp>
        <p:nvSpPr>
          <p:cNvPr id="10" name="Line 19"/>
          <p:cNvSpPr>
            <a:spLocks noChangeShapeType="1"/>
          </p:cNvSpPr>
          <p:nvPr userDrawn="1"/>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sp>
        <p:nvSpPr>
          <p:cNvPr id="5122" name="Rectangle 2"/>
          <p:cNvSpPr>
            <a:spLocks noGrp="1" noChangeArrowheads="1"/>
          </p:cNvSpPr>
          <p:nvPr>
            <p:ph type="ctrTitle" hasCustomPrompt="1"/>
          </p:nvPr>
        </p:nvSpPr>
        <p:spPr>
          <a:xfrm>
            <a:off x="5781674" y="1552575"/>
            <a:ext cx="3086101" cy="2371725"/>
          </a:xfrm>
          <a:solidFill>
            <a:schemeClr val="bg1"/>
          </a:solidFill>
        </p:spPr>
        <p:txBody>
          <a:bodyPr/>
          <a:lstStyle>
            <a:lvl1pPr>
              <a:lnSpc>
                <a:spcPct val="80000"/>
              </a:lnSpc>
              <a:defRPr sz="2300" b="1" cap="all" baseline="0">
                <a:latin typeface="Arial" pitchFamily="34" charset="0"/>
                <a:cs typeface="Arial" pitchFamily="34" charset="0"/>
              </a:defRPr>
            </a:lvl1pPr>
          </a:lstStyle>
          <a:p>
            <a:r>
              <a:rPr lang="fr-FR" dirty="0" smtClean="0"/>
              <a:t>CLIQUEZ ET MODIFIEZ LE TITRE</a:t>
            </a:r>
            <a:endParaRPr lang="fr-FR" dirty="0"/>
          </a:p>
        </p:txBody>
      </p:sp>
      <p:sp>
        <p:nvSpPr>
          <p:cNvPr id="8" name="Espace réservé du pied de page 11"/>
          <p:cNvSpPr>
            <a:spLocks noGrp="1"/>
          </p:cNvSpPr>
          <p:nvPr>
            <p:ph type="ftr" sz="quarter" idx="11"/>
          </p:nvPr>
        </p:nvSpPr>
        <p:spPr>
          <a:xfrm>
            <a:off x="5475288" y="6562800"/>
            <a:ext cx="2380932" cy="196850"/>
          </a:xfrm>
          <a:prstGeom prst="rect">
            <a:avLst/>
          </a:prstGeom>
        </p:spPr>
        <p:txBody>
          <a:bodyPr/>
          <a:lstStyle>
            <a:lvl1pPr>
              <a:defRPr/>
            </a:lvl1pPr>
          </a:lstStyle>
          <a:p>
            <a:pPr>
              <a:defRPr/>
            </a:pPr>
            <a:r>
              <a:rPr smtClean="0">
                <a:solidFill>
                  <a:srgbClr val="FFFFFF">
                    <a:lumMod val="50000"/>
                  </a:srgbClr>
                </a:solidFill>
              </a:rPr>
              <a:t>Refonte Portail Lagardère </a:t>
            </a:r>
            <a:endParaRPr>
              <a:solidFill>
                <a:srgbClr val="FFFFFF">
                  <a:lumMod val="50000"/>
                </a:srgbClr>
              </a:solidFill>
            </a:endParaRPr>
          </a:p>
        </p:txBody>
      </p:sp>
      <p:pic>
        <p:nvPicPr>
          <p:cNvPr id="11" name="Picture 7" descr="LogoMicropole_petit"/>
          <p:cNvPicPr>
            <a:picLocks noChangeAspect="1" noChangeArrowheads="1"/>
          </p:cNvPicPr>
          <p:nvPr userDrawn="1"/>
        </p:nvPicPr>
        <p:blipFill>
          <a:blip r:embed="rId2" cstate="print"/>
          <a:srcRect/>
          <a:stretch>
            <a:fillRect/>
          </a:stretch>
        </p:blipFill>
        <p:spPr bwMode="auto">
          <a:xfrm>
            <a:off x="7929563" y="6602467"/>
            <a:ext cx="960120" cy="115214"/>
          </a:xfrm>
          <a:prstGeom prst="rect">
            <a:avLst/>
          </a:prstGeom>
          <a:noFill/>
          <a:ln w="9525">
            <a:noFill/>
            <a:miter lim="800000"/>
            <a:headEnd/>
            <a:tailEnd/>
          </a:ln>
        </p:spPr>
      </p:pic>
      <p:pic>
        <p:nvPicPr>
          <p:cNvPr id="14" name="Image 13" descr="Micropole-Hieroglyphes_Optim.jpg"/>
          <p:cNvPicPr>
            <a:picLocks noChangeAspect="1"/>
          </p:cNvPicPr>
          <p:nvPr userDrawn="1"/>
        </p:nvPicPr>
        <p:blipFill>
          <a:blip r:embed="rId3" cstate="print"/>
          <a:stretch>
            <a:fillRect/>
          </a:stretch>
        </p:blipFill>
        <p:spPr>
          <a:xfrm>
            <a:off x="0" y="0"/>
            <a:ext cx="5346192" cy="6858000"/>
          </a:xfrm>
          <a:prstGeom prst="rect">
            <a:avLst/>
          </a:prstGeom>
        </p:spPr>
      </p:pic>
    </p:spTree>
    <p:extLst>
      <p:ext uri="{BB962C8B-B14F-4D97-AF65-F5344CB8AC3E}">
        <p14:creationId xmlns:p14="http://schemas.microsoft.com/office/powerpoint/2010/main" val="3255205280"/>
      </p:ext>
    </p:extLst>
  </p:cSld>
  <p:clrMapOvr>
    <a:masterClrMapping/>
  </p:clrMapOvr>
  <p:transition spd="med">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Exergue_Hyeroglyphes NB">
    <p:spTree>
      <p:nvGrpSpPr>
        <p:cNvPr id="1" name=""/>
        <p:cNvGrpSpPr/>
        <p:nvPr/>
      </p:nvGrpSpPr>
      <p:grpSpPr>
        <a:xfrm>
          <a:off x="0" y="0"/>
          <a:ext cx="0" cy="0"/>
          <a:chOff x="0" y="0"/>
          <a:chExt cx="0" cy="0"/>
        </a:xfrm>
      </p:grpSpPr>
      <p:sp>
        <p:nvSpPr>
          <p:cNvPr id="10"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pic>
        <p:nvPicPr>
          <p:cNvPr id="16" name="Image 15" descr="Micropole-Hieroglyphes_NB.bmp"/>
          <p:cNvPicPr>
            <a:picLocks noChangeAspect="1"/>
          </p:cNvPicPr>
          <p:nvPr userDrawn="1"/>
        </p:nvPicPr>
        <p:blipFill>
          <a:blip r:embed="rId2" cstate="print"/>
          <a:stretch>
            <a:fillRect/>
          </a:stretch>
        </p:blipFill>
        <p:spPr>
          <a:xfrm>
            <a:off x="0" y="0"/>
            <a:ext cx="5346192" cy="6858000"/>
          </a:xfrm>
          <a:prstGeom prst="rect">
            <a:avLst/>
          </a:prstGeom>
        </p:spPr>
      </p:pic>
      <p:sp>
        <p:nvSpPr>
          <p:cNvPr id="5122" name="Rectangle 2"/>
          <p:cNvSpPr>
            <a:spLocks noGrp="1" noChangeArrowheads="1"/>
          </p:cNvSpPr>
          <p:nvPr>
            <p:ph type="ctrTitle" hasCustomPrompt="1"/>
          </p:nvPr>
        </p:nvSpPr>
        <p:spPr>
          <a:xfrm>
            <a:off x="5781674" y="1552575"/>
            <a:ext cx="3086101" cy="2371725"/>
          </a:xfrm>
          <a:solidFill>
            <a:schemeClr val="bg1"/>
          </a:solidFill>
        </p:spPr>
        <p:txBody>
          <a:bodyPr/>
          <a:lstStyle>
            <a:lvl1pPr>
              <a:lnSpc>
                <a:spcPct val="80000"/>
              </a:lnSpc>
              <a:defRPr sz="2300" b="1" cap="all" baseline="0">
                <a:latin typeface="Arial" pitchFamily="34" charset="0"/>
                <a:cs typeface="Arial" pitchFamily="34" charset="0"/>
              </a:defRPr>
            </a:lvl1pPr>
          </a:lstStyle>
          <a:p>
            <a:r>
              <a:rPr lang="fr-FR" dirty="0" smtClean="0"/>
              <a:t>CLIQUEZ ET MODIFIEZ LE TITRE</a:t>
            </a:r>
            <a:endParaRPr lang="fr-FR" dirty="0"/>
          </a:p>
        </p:txBody>
      </p:sp>
      <p:sp>
        <p:nvSpPr>
          <p:cNvPr id="8" name="Espace réservé du pied de page 11"/>
          <p:cNvSpPr>
            <a:spLocks noGrp="1"/>
          </p:cNvSpPr>
          <p:nvPr>
            <p:ph type="ftr" sz="quarter" idx="11"/>
          </p:nvPr>
        </p:nvSpPr>
        <p:spPr>
          <a:xfrm>
            <a:off x="5475288" y="6562800"/>
            <a:ext cx="2411412" cy="196850"/>
          </a:xfrm>
          <a:prstGeom prst="rect">
            <a:avLst/>
          </a:prstGeom>
        </p:spPr>
        <p:txBody>
          <a:bodyPr/>
          <a:lstStyle>
            <a:lvl1pPr>
              <a:defRPr/>
            </a:lvl1pPr>
          </a:lstStyle>
          <a:p>
            <a:pPr>
              <a:defRPr/>
            </a:pPr>
            <a:r>
              <a:rPr smtClean="0">
                <a:solidFill>
                  <a:srgbClr val="FFFFFF">
                    <a:lumMod val="50000"/>
                  </a:srgbClr>
                </a:solidFill>
              </a:rPr>
              <a:t>Refonte Portail Lagardère </a:t>
            </a:r>
            <a:endParaRPr>
              <a:solidFill>
                <a:srgbClr val="FFFFFF">
                  <a:lumMod val="50000"/>
                </a:srgbClr>
              </a:solidFill>
            </a:endParaRPr>
          </a:p>
        </p:txBody>
      </p:sp>
      <p:pic>
        <p:nvPicPr>
          <p:cNvPr id="11" name="Picture 7" descr="LogoMicropole_petit"/>
          <p:cNvPicPr>
            <a:picLocks noChangeAspect="1" noChangeArrowheads="1"/>
          </p:cNvPicPr>
          <p:nvPr/>
        </p:nvPicPr>
        <p:blipFill>
          <a:blip r:embed="rId3" cstate="print"/>
          <a:srcRect/>
          <a:stretch>
            <a:fillRect/>
          </a:stretch>
        </p:blipFill>
        <p:spPr bwMode="auto">
          <a:xfrm>
            <a:off x="7929563" y="6602467"/>
            <a:ext cx="960120" cy="115214"/>
          </a:xfrm>
          <a:prstGeom prst="rect">
            <a:avLst/>
          </a:prstGeom>
          <a:noFill/>
          <a:ln w="9525">
            <a:noFill/>
            <a:miter lim="800000"/>
            <a:headEnd/>
            <a:tailEnd/>
          </a:ln>
        </p:spPr>
      </p:pic>
      <p:sp>
        <p:nvSpPr>
          <p:cNvPr id="9" name="Rectangle 8"/>
          <p:cNvSpPr/>
          <p:nvPr/>
        </p:nvSpPr>
        <p:spPr bwMode="auto">
          <a:xfrm>
            <a:off x="3107531" y="1602581"/>
            <a:ext cx="1226343" cy="1226343"/>
          </a:xfrm>
          <a:prstGeom prst="rect">
            <a:avLst/>
          </a:prstGeom>
          <a:noFill/>
          <a:ln w="76200" cap="sq"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smtClean="0">
              <a:solidFill>
                <a:srgbClr val="000000"/>
              </a:solidFill>
              <a:ea typeface="ヒラギノ角ゴ Pro W3" pitchFamily="1" charset="-128"/>
            </a:endParaRPr>
          </a:p>
        </p:txBody>
      </p:sp>
    </p:spTree>
    <p:extLst>
      <p:ext uri="{BB962C8B-B14F-4D97-AF65-F5344CB8AC3E}">
        <p14:creationId xmlns:p14="http://schemas.microsoft.com/office/powerpoint/2010/main" val="3886926128"/>
      </p:ext>
    </p:extLst>
  </p:cSld>
  <p:clrMapOvr>
    <a:masterClrMapping/>
  </p:clrMapOvr>
  <p:transition spd="med">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Exergue_Panneaux solaires">
    <p:spTree>
      <p:nvGrpSpPr>
        <p:cNvPr id="1" name=""/>
        <p:cNvGrpSpPr/>
        <p:nvPr/>
      </p:nvGrpSpPr>
      <p:grpSpPr>
        <a:xfrm>
          <a:off x="0" y="0"/>
          <a:ext cx="0" cy="0"/>
          <a:chOff x="0" y="0"/>
          <a:chExt cx="0" cy="0"/>
        </a:xfrm>
      </p:grpSpPr>
      <p:sp>
        <p:nvSpPr>
          <p:cNvPr id="10"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sp>
        <p:nvSpPr>
          <p:cNvPr id="5122" name="Rectangle 2"/>
          <p:cNvSpPr>
            <a:spLocks noGrp="1" noChangeArrowheads="1"/>
          </p:cNvSpPr>
          <p:nvPr>
            <p:ph type="ctrTitle" hasCustomPrompt="1"/>
          </p:nvPr>
        </p:nvSpPr>
        <p:spPr>
          <a:xfrm>
            <a:off x="5781674" y="1552575"/>
            <a:ext cx="3086101" cy="2371725"/>
          </a:xfrm>
          <a:solidFill>
            <a:schemeClr val="bg1"/>
          </a:solidFill>
        </p:spPr>
        <p:txBody>
          <a:bodyPr/>
          <a:lstStyle>
            <a:lvl1pPr>
              <a:lnSpc>
                <a:spcPct val="80000"/>
              </a:lnSpc>
              <a:defRPr sz="2300" b="1" cap="all" baseline="0">
                <a:latin typeface="Arial" pitchFamily="34" charset="0"/>
                <a:cs typeface="Arial" pitchFamily="34" charset="0"/>
              </a:defRPr>
            </a:lvl1pPr>
          </a:lstStyle>
          <a:p>
            <a:r>
              <a:rPr lang="fr-FR" dirty="0" smtClean="0"/>
              <a:t>CLIQUEZ ET MODIFIEZ LE TITRE</a:t>
            </a:r>
            <a:endParaRPr lang="fr-FR" dirty="0"/>
          </a:p>
        </p:txBody>
      </p:sp>
      <p:sp>
        <p:nvSpPr>
          <p:cNvPr id="8" name="Espace réservé du pied de page 12"/>
          <p:cNvSpPr>
            <a:spLocks noGrp="1"/>
          </p:cNvSpPr>
          <p:nvPr>
            <p:ph type="ftr" sz="quarter" idx="11"/>
          </p:nvPr>
        </p:nvSpPr>
        <p:spPr>
          <a:xfrm>
            <a:off x="5475288" y="6562800"/>
            <a:ext cx="2396172" cy="196850"/>
          </a:xfrm>
          <a:prstGeom prst="rect">
            <a:avLst/>
          </a:prstGeom>
        </p:spPr>
        <p:txBody>
          <a:bodyPr/>
          <a:lstStyle>
            <a:lvl1pPr>
              <a:defRPr/>
            </a:lvl1pPr>
          </a:lstStyle>
          <a:p>
            <a:pPr>
              <a:defRPr/>
            </a:pPr>
            <a:r>
              <a:rPr smtClean="0">
                <a:solidFill>
                  <a:srgbClr val="FFFFFF">
                    <a:lumMod val="50000"/>
                  </a:srgbClr>
                </a:solidFill>
              </a:rPr>
              <a:t>Refonte Portail Lagardère </a:t>
            </a:r>
            <a:endParaRPr>
              <a:solidFill>
                <a:srgbClr val="FFFFFF">
                  <a:lumMod val="50000"/>
                </a:srgbClr>
              </a:solidFill>
            </a:endParaRPr>
          </a:p>
        </p:txBody>
      </p:sp>
      <p:pic>
        <p:nvPicPr>
          <p:cNvPr id="11" name="Picture 7" descr="LogoMicropole_petit"/>
          <p:cNvPicPr>
            <a:picLocks noChangeAspect="1" noChangeArrowheads="1"/>
          </p:cNvPicPr>
          <p:nvPr/>
        </p:nvPicPr>
        <p:blipFill>
          <a:blip r:embed="rId2" cstate="print"/>
          <a:srcRect/>
          <a:stretch>
            <a:fillRect/>
          </a:stretch>
        </p:blipFill>
        <p:spPr bwMode="auto">
          <a:xfrm>
            <a:off x="7929563" y="6602467"/>
            <a:ext cx="960120" cy="115214"/>
          </a:xfrm>
          <a:prstGeom prst="rect">
            <a:avLst/>
          </a:prstGeom>
          <a:noFill/>
          <a:ln w="9525">
            <a:noFill/>
            <a:miter lim="800000"/>
            <a:headEnd/>
            <a:tailEnd/>
          </a:ln>
        </p:spPr>
      </p:pic>
      <p:pic>
        <p:nvPicPr>
          <p:cNvPr id="14" name="Image 13" descr="Micropole-Panneaux solaires_Optim.jpg"/>
          <p:cNvPicPr>
            <a:picLocks noChangeAspect="1"/>
          </p:cNvPicPr>
          <p:nvPr userDrawn="1"/>
        </p:nvPicPr>
        <p:blipFill>
          <a:blip r:embed="rId3" cstate="print"/>
          <a:stretch>
            <a:fillRect/>
          </a:stretch>
        </p:blipFill>
        <p:spPr>
          <a:xfrm>
            <a:off x="0" y="0"/>
            <a:ext cx="5346192" cy="6858000"/>
          </a:xfrm>
          <a:prstGeom prst="rect">
            <a:avLst/>
          </a:prstGeom>
        </p:spPr>
      </p:pic>
    </p:spTree>
    <p:extLst>
      <p:ext uri="{BB962C8B-B14F-4D97-AF65-F5344CB8AC3E}">
        <p14:creationId xmlns:p14="http://schemas.microsoft.com/office/powerpoint/2010/main" val="421074554"/>
      </p:ext>
    </p:extLst>
  </p:cSld>
  <p:clrMapOvr>
    <a:masterClrMapping/>
  </p:clrMapOvr>
  <p:transition spd="med">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Exergue_Panneaux solaires NB">
    <p:spTree>
      <p:nvGrpSpPr>
        <p:cNvPr id="1" name=""/>
        <p:cNvGrpSpPr/>
        <p:nvPr/>
      </p:nvGrpSpPr>
      <p:grpSpPr>
        <a:xfrm>
          <a:off x="0" y="0"/>
          <a:ext cx="0" cy="0"/>
          <a:chOff x="0" y="0"/>
          <a:chExt cx="0" cy="0"/>
        </a:xfrm>
      </p:grpSpPr>
      <p:sp>
        <p:nvSpPr>
          <p:cNvPr id="10"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pic>
        <p:nvPicPr>
          <p:cNvPr id="16" name="Image 15" descr="Micropole-Panneaux solaires_NB.bmp"/>
          <p:cNvPicPr>
            <a:picLocks noChangeAspect="1"/>
          </p:cNvPicPr>
          <p:nvPr userDrawn="1"/>
        </p:nvPicPr>
        <p:blipFill>
          <a:blip r:embed="rId2" cstate="print"/>
          <a:stretch>
            <a:fillRect/>
          </a:stretch>
        </p:blipFill>
        <p:spPr>
          <a:xfrm>
            <a:off x="0" y="0"/>
            <a:ext cx="5346192" cy="6858000"/>
          </a:xfrm>
          <a:prstGeom prst="rect">
            <a:avLst/>
          </a:prstGeom>
        </p:spPr>
      </p:pic>
      <p:sp>
        <p:nvSpPr>
          <p:cNvPr id="5122" name="Rectangle 2"/>
          <p:cNvSpPr>
            <a:spLocks noGrp="1" noChangeArrowheads="1"/>
          </p:cNvSpPr>
          <p:nvPr>
            <p:ph type="ctrTitle" hasCustomPrompt="1"/>
          </p:nvPr>
        </p:nvSpPr>
        <p:spPr>
          <a:xfrm>
            <a:off x="5781674" y="1552575"/>
            <a:ext cx="3086101" cy="2371725"/>
          </a:xfrm>
          <a:solidFill>
            <a:schemeClr val="bg1"/>
          </a:solidFill>
        </p:spPr>
        <p:txBody>
          <a:bodyPr/>
          <a:lstStyle>
            <a:lvl1pPr>
              <a:lnSpc>
                <a:spcPct val="80000"/>
              </a:lnSpc>
              <a:defRPr sz="2300" b="1" cap="all" baseline="0">
                <a:latin typeface="Arial" pitchFamily="34" charset="0"/>
                <a:cs typeface="Arial" pitchFamily="34" charset="0"/>
              </a:defRPr>
            </a:lvl1pPr>
          </a:lstStyle>
          <a:p>
            <a:r>
              <a:rPr lang="fr-FR" dirty="0" smtClean="0"/>
              <a:t>CLIQUEZ ET MODIFIEZ LE TITRE</a:t>
            </a:r>
            <a:endParaRPr lang="fr-FR" dirty="0"/>
          </a:p>
        </p:txBody>
      </p:sp>
      <p:sp>
        <p:nvSpPr>
          <p:cNvPr id="8" name="Espace réservé du pied de page 12"/>
          <p:cNvSpPr>
            <a:spLocks noGrp="1"/>
          </p:cNvSpPr>
          <p:nvPr>
            <p:ph type="ftr" sz="quarter" idx="11"/>
          </p:nvPr>
        </p:nvSpPr>
        <p:spPr>
          <a:xfrm>
            <a:off x="5475288" y="6562800"/>
            <a:ext cx="2396172" cy="196850"/>
          </a:xfrm>
          <a:prstGeom prst="rect">
            <a:avLst/>
          </a:prstGeom>
        </p:spPr>
        <p:txBody>
          <a:bodyPr/>
          <a:lstStyle>
            <a:lvl1pPr>
              <a:defRPr/>
            </a:lvl1pPr>
          </a:lstStyle>
          <a:p>
            <a:pPr>
              <a:defRPr/>
            </a:pPr>
            <a:r>
              <a:rPr smtClean="0">
                <a:solidFill>
                  <a:srgbClr val="FFFFFF">
                    <a:lumMod val="50000"/>
                  </a:srgbClr>
                </a:solidFill>
              </a:rPr>
              <a:t>Refonte Portail Lagardère </a:t>
            </a:r>
            <a:endParaRPr>
              <a:solidFill>
                <a:srgbClr val="FFFFFF">
                  <a:lumMod val="50000"/>
                </a:srgbClr>
              </a:solidFill>
            </a:endParaRPr>
          </a:p>
        </p:txBody>
      </p:sp>
      <p:pic>
        <p:nvPicPr>
          <p:cNvPr id="11" name="Picture 7" descr="LogoMicropole_petit"/>
          <p:cNvPicPr>
            <a:picLocks noChangeAspect="1" noChangeArrowheads="1"/>
          </p:cNvPicPr>
          <p:nvPr/>
        </p:nvPicPr>
        <p:blipFill>
          <a:blip r:embed="rId3" cstate="print"/>
          <a:srcRect/>
          <a:stretch>
            <a:fillRect/>
          </a:stretch>
        </p:blipFill>
        <p:spPr bwMode="auto">
          <a:xfrm>
            <a:off x="7929563" y="6602467"/>
            <a:ext cx="960120" cy="115214"/>
          </a:xfrm>
          <a:prstGeom prst="rect">
            <a:avLst/>
          </a:prstGeom>
          <a:noFill/>
          <a:ln w="9525">
            <a:noFill/>
            <a:miter lim="800000"/>
            <a:headEnd/>
            <a:tailEnd/>
          </a:ln>
        </p:spPr>
      </p:pic>
      <p:sp>
        <p:nvSpPr>
          <p:cNvPr id="9" name="Rectangle 8"/>
          <p:cNvSpPr/>
          <p:nvPr/>
        </p:nvSpPr>
        <p:spPr bwMode="auto">
          <a:xfrm>
            <a:off x="1459705" y="3667964"/>
            <a:ext cx="1821657" cy="1825580"/>
          </a:xfrm>
          <a:prstGeom prst="rect">
            <a:avLst/>
          </a:prstGeom>
          <a:noFill/>
          <a:ln w="88900" cap="sq"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smtClean="0">
              <a:solidFill>
                <a:srgbClr val="000000"/>
              </a:solidFill>
              <a:ea typeface="ヒラギノ角ゴ Pro W3" pitchFamily="1" charset="-128"/>
            </a:endParaRPr>
          </a:p>
        </p:txBody>
      </p:sp>
    </p:spTree>
    <p:extLst>
      <p:ext uri="{BB962C8B-B14F-4D97-AF65-F5344CB8AC3E}">
        <p14:creationId xmlns:p14="http://schemas.microsoft.com/office/powerpoint/2010/main" val="2415001923"/>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Exergue_Ville nocturne">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02000" y="4248000"/>
            <a:ext cx="8096251" cy="1938337"/>
          </a:xfrm>
          <a:noFill/>
        </p:spPr>
        <p:txBody>
          <a:bodyPr/>
          <a:lstStyle>
            <a:lvl1pPr>
              <a:lnSpc>
                <a:spcPct val="80000"/>
              </a:lnSpc>
              <a:defRPr sz="2300" b="1" cap="all" baseline="0">
                <a:solidFill>
                  <a:schemeClr val="tx1"/>
                </a:solidFill>
                <a:latin typeface="Arial" pitchFamily="34" charset="0"/>
                <a:cs typeface="Arial" pitchFamily="34" charset="0"/>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lang="fr-FR" smtClean="0"/>
              <a:t>GROUPE BAYARD – Projet Mikado</a:t>
            </a:r>
            <a:endParaRPr lang="fr-F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t>Page </a:t>
            </a:r>
            <a:fld id="{8BE978C9-4FDF-4B0A-86DE-559912220C9D}" type="slidenum">
              <a:rPr lang="fr-FR" smtClean="0"/>
              <a:pPr algn="l"/>
              <a:t>‹N°›</a:t>
            </a:fld>
            <a:endParaRPr lang="fr-F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ea typeface="ヒラギノ角ゴ Pro W3" pitchFamily="1" charset="-128"/>
              <a:cs typeface="+mn-cs"/>
            </a:endParaRPr>
          </a:p>
        </p:txBody>
      </p:sp>
      <p:pic>
        <p:nvPicPr>
          <p:cNvPr id="13" name="Picture 7" descr="LogoMicropole_petit"/>
          <p:cNvPicPr>
            <a:picLocks noChangeAspect="1" noChangeArrowheads="1"/>
          </p:cNvPicPr>
          <p:nvPr/>
        </p:nvPicPr>
        <p:blipFill>
          <a:blip r:embed="rId2" cstate="print"/>
          <a:srcRect/>
          <a:stretch>
            <a:fillRect/>
          </a:stretch>
        </p:blipFill>
        <p:spPr bwMode="auto">
          <a:xfrm>
            <a:off x="7929563" y="6602467"/>
            <a:ext cx="960120" cy="115214"/>
          </a:xfrm>
          <a:prstGeom prst="rect">
            <a:avLst/>
          </a:prstGeom>
          <a:noFill/>
          <a:ln w="9525">
            <a:noFill/>
            <a:miter lim="800000"/>
            <a:headEnd/>
            <a:tailEnd/>
          </a:ln>
        </p:spPr>
      </p:pic>
      <p:pic>
        <p:nvPicPr>
          <p:cNvPr id="8" name="Picture 2" descr="C:\Documents and Settings\mbenatar\Bureau\ville nuit C.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1713"/>
            <a:ext cx="9144000" cy="374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982339"/>
      </p:ext>
    </p:extLst>
  </p:cSld>
  <p:clrMapOvr>
    <a:masterClrMapping/>
  </p:clrMapOvr>
  <p:transition spd="med">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ntertit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238375" y="4272195"/>
            <a:ext cx="6643688" cy="283154"/>
          </a:xfrm>
        </p:spPr>
        <p:txBody>
          <a:bodyPr wrap="square">
            <a:spAutoFit/>
          </a:bodyPr>
          <a:lstStyle>
            <a:lvl1pPr algn="r">
              <a:lnSpc>
                <a:spcPct val="80000"/>
              </a:lnSpc>
              <a:defRPr sz="2300" b="1" cap="all" baseline="0">
                <a:latin typeface="Arial" pitchFamily="34" charset="0"/>
                <a:cs typeface="Arial" pitchFamily="34" charset="0"/>
              </a:defRPr>
            </a:lvl1pPr>
          </a:lstStyle>
          <a:p>
            <a:r>
              <a:rPr lang="fr-FR" dirty="0" smtClean="0"/>
              <a:t>CLIQUEZ POUR MODIFIER LE STYLE DU TITRE</a:t>
            </a:r>
            <a:endParaRPr lang="fr-FR" dirty="0"/>
          </a:p>
        </p:txBody>
      </p:sp>
      <p:sp>
        <p:nvSpPr>
          <p:cNvPr id="5"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6"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Espace réservé du texte 11"/>
          <p:cNvSpPr>
            <a:spLocks noGrp="1"/>
          </p:cNvSpPr>
          <p:nvPr>
            <p:ph type="body" sz="quarter" idx="10" hasCustomPrompt="1"/>
          </p:nvPr>
        </p:nvSpPr>
        <p:spPr>
          <a:xfrm>
            <a:off x="3367088" y="4689997"/>
            <a:ext cx="5514975" cy="172355"/>
          </a:xfrm>
        </p:spPr>
        <p:txBody>
          <a:bodyPr>
            <a:spAutoFit/>
          </a:bodyPr>
          <a:lstStyle>
            <a:lvl1pPr marL="0" indent="0" algn="r">
              <a:lnSpc>
                <a:spcPct val="80000"/>
              </a:lnSpc>
              <a:spcBef>
                <a:spcPts val="0"/>
              </a:spcBef>
              <a:spcAft>
                <a:spcPts val="0"/>
              </a:spcAft>
              <a:buFontTx/>
              <a:buNone/>
              <a:defRPr sz="1400" b="1" cap="all" baseline="0">
                <a:solidFill>
                  <a:schemeClr val="accent1"/>
                </a:solidFill>
                <a:latin typeface="+mj-lt"/>
              </a:defRPr>
            </a:lvl1pPr>
          </a:lstStyle>
          <a:p>
            <a:pPr lvl="0"/>
            <a:r>
              <a:rPr lang="fr-FR" dirty="0" smtClean="0"/>
              <a:t>CLIQUEZ POUR MODIFIER LES STYLES DU TEXTE DU MASQUE</a:t>
            </a:r>
            <a:endParaRPr lang="fr-FR" dirty="0"/>
          </a:p>
        </p:txBody>
      </p:sp>
      <p:pic>
        <p:nvPicPr>
          <p:cNvPr id="7" name="Picture 2" descr="C:\CROSS_IDENTITY\Iconographie\Flèche Verte Haut-droite.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185" y="4260850"/>
            <a:ext cx="1473750" cy="147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714101"/>
      </p:ext>
    </p:extLst>
  </p:cSld>
  <p:clrMapOvr>
    <a:masterClrMapping/>
  </p:clrMapOvr>
  <p:transition spd="med">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cap="all" baseline="0"/>
            </a:lvl1pPr>
          </a:lstStyle>
          <a:p>
            <a:endParaRPr lang="fr-FR" dirty="0"/>
          </a:p>
        </p:txBody>
      </p:sp>
      <p:sp>
        <p:nvSpPr>
          <p:cNvPr id="6"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0" name="Espace réservé du texte 9"/>
          <p:cNvSpPr>
            <a:spLocks noGrp="1"/>
          </p:cNvSpPr>
          <p:nvPr>
            <p:ph type="body" sz="quarter" idx="12" hasCustomPrompt="1"/>
          </p:nvPr>
        </p:nvSpPr>
        <p:spPr>
          <a:xfrm>
            <a:off x="709613" y="1146175"/>
            <a:ext cx="6994525" cy="4680000"/>
          </a:xfrm>
        </p:spPr>
        <p:txBody>
          <a:bodyPr/>
          <a:lstStyle>
            <a:lvl1pPr marL="0" indent="0">
              <a:lnSpc>
                <a:spcPts val="3400"/>
              </a:lnSpc>
              <a:spcBef>
                <a:spcPts val="0"/>
              </a:spcBef>
              <a:spcAft>
                <a:spcPts val="0"/>
              </a:spcAft>
              <a:buFontTx/>
              <a:buNone/>
              <a:defRPr sz="2800" b="0" cap="all" baseline="0">
                <a:latin typeface="+mj-lt"/>
              </a:defRPr>
            </a:lvl1pPr>
            <a:lvl2pPr marL="0" indent="0">
              <a:lnSpc>
                <a:spcPts val="3400"/>
              </a:lnSpc>
              <a:spcBef>
                <a:spcPts val="0"/>
              </a:spcBef>
              <a:spcAft>
                <a:spcPts val="0"/>
              </a:spcAft>
              <a:buFontTx/>
              <a:buNone/>
              <a:defRPr sz="2800" b="0" cap="all" baseline="0">
                <a:solidFill>
                  <a:schemeClr val="accent1"/>
                </a:solidFill>
              </a:defRPr>
            </a:lvl2pPr>
          </a:lstStyle>
          <a:p>
            <a:pPr lvl="0"/>
            <a:r>
              <a:rPr lang="fr-FR" dirty="0" smtClean="0"/>
              <a:t>CLIQUEZ POUR MODIFIER LES STYLES DU TEXTE DU MASQUE</a:t>
            </a:r>
          </a:p>
          <a:p>
            <a:pPr lvl="1"/>
            <a:r>
              <a:rPr lang="fr-FR" dirty="0" smtClean="0"/>
              <a:t>DEUXIÈME NIVEAU</a:t>
            </a:r>
            <a:endParaRPr lang="fr-FR" dirty="0"/>
          </a:p>
        </p:txBody>
      </p:sp>
    </p:spTree>
    <p:extLst>
      <p:ext uri="{BB962C8B-B14F-4D97-AF65-F5344CB8AC3E}">
        <p14:creationId xmlns:p14="http://schemas.microsoft.com/office/powerpoint/2010/main" val="2009602301"/>
      </p:ext>
    </p:extLst>
  </p:cSld>
  <p:clrMapOvr>
    <a:masterClrMapping/>
  </p:clrMapOvr>
  <p:transition spd="med">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ommaire de secti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cap="all" baseline="0"/>
            </a:lvl1pPr>
          </a:lstStyle>
          <a:p>
            <a:endParaRPr lang="fr-FR" dirty="0"/>
          </a:p>
        </p:txBody>
      </p:sp>
      <p:sp>
        <p:nvSpPr>
          <p:cNvPr id="6"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0" name="Espace réservé du texte 9"/>
          <p:cNvSpPr>
            <a:spLocks noGrp="1"/>
          </p:cNvSpPr>
          <p:nvPr>
            <p:ph type="body" sz="quarter" idx="12" hasCustomPrompt="1"/>
          </p:nvPr>
        </p:nvSpPr>
        <p:spPr>
          <a:xfrm>
            <a:off x="709613" y="1146175"/>
            <a:ext cx="6994525" cy="4680000"/>
          </a:xfrm>
        </p:spPr>
        <p:txBody>
          <a:bodyPr/>
          <a:lstStyle>
            <a:lvl1pPr marL="936625" indent="0">
              <a:lnSpc>
                <a:spcPts val="3400"/>
              </a:lnSpc>
              <a:spcBef>
                <a:spcPts val="0"/>
              </a:spcBef>
              <a:spcAft>
                <a:spcPts val="0"/>
              </a:spcAft>
              <a:buFontTx/>
              <a:buNone/>
              <a:defRPr sz="2800" b="0" cap="all" baseline="0">
                <a:latin typeface="+mj-lt"/>
              </a:defRPr>
            </a:lvl1pPr>
            <a:lvl2pPr marL="0" indent="0">
              <a:lnSpc>
                <a:spcPts val="3400"/>
              </a:lnSpc>
              <a:spcBef>
                <a:spcPts val="0"/>
              </a:spcBef>
              <a:spcAft>
                <a:spcPts val="0"/>
              </a:spcAft>
              <a:buFontTx/>
              <a:buNone/>
              <a:defRPr sz="2800" b="0" cap="all" baseline="0">
                <a:solidFill>
                  <a:schemeClr val="accent1"/>
                </a:solidFill>
              </a:defRPr>
            </a:lvl2pPr>
          </a:lstStyle>
          <a:p>
            <a:pPr lvl="0"/>
            <a:r>
              <a:rPr lang="fr-FR" dirty="0" smtClean="0"/>
              <a:t>CLIQUEZ POUR MODIFIER LES STYLES DU TEXTE DU MASQUE</a:t>
            </a:r>
          </a:p>
          <a:p>
            <a:pPr lvl="1"/>
            <a:r>
              <a:rPr lang="fr-FR" dirty="0" smtClean="0"/>
              <a:t>DEUXIÈME NIVEAU</a:t>
            </a:r>
            <a:endParaRPr lang="fr-FR" dirty="0"/>
          </a:p>
        </p:txBody>
      </p:sp>
    </p:spTree>
    <p:extLst>
      <p:ext uri="{BB962C8B-B14F-4D97-AF65-F5344CB8AC3E}">
        <p14:creationId xmlns:p14="http://schemas.microsoft.com/office/powerpoint/2010/main" val="2800583140"/>
      </p:ext>
    </p:extLst>
  </p:cSld>
  <p:clrMapOvr>
    <a:masterClrMapping/>
  </p:clrMapOvr>
  <p:transition spd="med">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re et contenu texte V1">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693420" y="323400"/>
            <a:ext cx="8040688" cy="332399"/>
          </a:xfrm>
        </p:spPr>
        <p:txBody>
          <a:bodyPr>
            <a:spAutoFit/>
          </a:bodyPr>
          <a:lstStyle>
            <a:lvl1pPr>
              <a:defRPr cap="all" baseline="0"/>
            </a:lvl1pPr>
          </a:lstStyle>
          <a:p>
            <a:r>
              <a:rPr lang="fr-FR" dirty="0" smtClean="0"/>
              <a:t>CLIQUEZ POUR MODIFIER LE STYLE DU TITRE</a:t>
            </a:r>
            <a:endParaRPr lang="fr-FR" dirty="0"/>
          </a:p>
        </p:txBody>
      </p:sp>
      <p:sp>
        <p:nvSpPr>
          <p:cNvPr id="6"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9" name="Espace réservé du texte 8"/>
          <p:cNvSpPr>
            <a:spLocks noGrp="1"/>
          </p:cNvSpPr>
          <p:nvPr>
            <p:ph type="body" sz="quarter" idx="10"/>
          </p:nvPr>
        </p:nvSpPr>
        <p:spPr>
          <a:xfrm>
            <a:off x="709613" y="1216025"/>
            <a:ext cx="7999412" cy="4848225"/>
          </a:xfrm>
        </p:spPr>
        <p:txBody>
          <a:bodyPr/>
          <a:lstStyle>
            <a:lvl1pPr marL="284400" indent="-284400">
              <a:spcBef>
                <a:spcPts val="1000"/>
              </a:spcBef>
              <a:spcAft>
                <a:spcPts val="1000"/>
              </a:spcAft>
              <a:buFont typeface="Wingdings 3" pitchFamily="18" charset="2"/>
              <a:buChar char=""/>
              <a:defRPr sz="2000" b="0">
                <a:latin typeface="+mj-lt"/>
              </a:defRPr>
            </a:lvl1pPr>
            <a:lvl2pPr marL="568800" indent="-284400">
              <a:buClr>
                <a:schemeClr val="tx1">
                  <a:lumMod val="85000"/>
                  <a:lumOff val="15000"/>
                </a:schemeClr>
              </a:buClr>
              <a:buFont typeface="Courier New" pitchFamily="49" charset="0"/>
              <a:buChar char="o"/>
              <a:defRPr sz="1800" b="0">
                <a:solidFill>
                  <a:schemeClr val="tx1">
                    <a:lumMod val="85000"/>
                    <a:lumOff val="15000"/>
                  </a:schemeClr>
                </a:solidFill>
                <a:latin typeface="Arial" pitchFamily="34" charset="0"/>
                <a:cs typeface="Arial" pitchFamily="34" charset="0"/>
              </a:defRPr>
            </a:lvl2pPr>
            <a:lvl3pPr marL="853200" indent="-284400">
              <a:buFont typeface="Arial" pitchFamily="34" charset="0"/>
              <a:buChar char="•"/>
              <a:defRPr sz="1600" b="0">
                <a:solidFill>
                  <a:schemeClr val="tx1">
                    <a:lumMod val="75000"/>
                    <a:lumOff val="25000"/>
                  </a:schemeClr>
                </a:solidFill>
                <a:latin typeface="Arial" pitchFamily="34" charset="0"/>
                <a:cs typeface="Arial" pitchFamily="34" charset="0"/>
              </a:defRPr>
            </a:lvl3pPr>
            <a:lvl4pPr marL="910800" indent="-154800">
              <a:spcBef>
                <a:spcPts val="720"/>
              </a:spcBef>
              <a:spcAft>
                <a:spcPts val="0"/>
              </a:spcAft>
              <a:buClr>
                <a:schemeClr val="tx1">
                  <a:lumMod val="65000"/>
                  <a:lumOff val="35000"/>
                </a:schemeClr>
              </a:buClr>
              <a:buFontTx/>
              <a:buChar char="−"/>
              <a:defRPr sz="1400">
                <a:solidFill>
                  <a:schemeClr val="tx1">
                    <a:lumMod val="65000"/>
                    <a:lumOff val="35000"/>
                  </a:schemeClr>
                </a:solidFill>
                <a:latin typeface="Arial" pitchFamily="34" charset="0"/>
                <a:cs typeface="Arial" pitchFamily="34" charset="0"/>
              </a:defRPr>
            </a:lvl4pPr>
            <a:lvl5pPr marL="1368000" indent="-154800">
              <a:spcBef>
                <a:spcPts val="600"/>
              </a:spcBef>
              <a:spcAft>
                <a:spcPts val="0"/>
              </a:spcAft>
              <a:buClrTx/>
              <a:buFontTx/>
              <a:buChar char="−"/>
              <a:defRPr sz="1200">
                <a:solidFill>
                  <a:schemeClr val="tx1">
                    <a:lumMod val="50000"/>
                    <a:lumOff val="50000"/>
                  </a:schemeClr>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0" name="Espace réservé du texte 9"/>
          <p:cNvSpPr>
            <a:spLocks noGrp="1"/>
          </p:cNvSpPr>
          <p:nvPr>
            <p:ph type="body" sz="quarter" idx="11" hasCustomPrompt="1"/>
          </p:nvPr>
        </p:nvSpPr>
        <p:spPr>
          <a:xfrm>
            <a:off x="709613" y="712787"/>
            <a:ext cx="7999412" cy="168275"/>
          </a:xfrm>
        </p:spPr>
        <p:txBody>
          <a:bodyPr/>
          <a:lstStyle>
            <a:lvl1pPr marL="0" indent="0">
              <a:buFontTx/>
              <a:buNone/>
              <a:defRPr cap="all" baseline="0">
                <a:solidFill>
                  <a:schemeClr val="tx1">
                    <a:lumMod val="50000"/>
                    <a:lumOff val="50000"/>
                  </a:schemeClr>
                </a:solidFill>
                <a:latin typeface="+mj-lt"/>
              </a:defRPr>
            </a:lvl1pPr>
          </a:lstStyle>
          <a:p>
            <a:pPr lvl="0"/>
            <a:r>
              <a:rPr lang="fr-FR" dirty="0" smtClean="0"/>
              <a:t>CLIQUEZ POUR MODIFIER LES STYLES DU TEXTE DU MASQUE</a:t>
            </a:r>
            <a:endParaRPr lang="fr-FR" dirty="0"/>
          </a:p>
        </p:txBody>
      </p:sp>
    </p:spTree>
    <p:extLst>
      <p:ext uri="{BB962C8B-B14F-4D97-AF65-F5344CB8AC3E}">
        <p14:creationId xmlns:p14="http://schemas.microsoft.com/office/powerpoint/2010/main" val="2285772140"/>
      </p:ext>
    </p:extLst>
  </p:cSld>
  <p:clrMapOvr>
    <a:masterClrMapping/>
  </p:clrMapOvr>
  <p:transition spd="med">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re et contenu texte V2">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693420" y="323400"/>
            <a:ext cx="8040688" cy="332399"/>
          </a:xfrm>
        </p:spPr>
        <p:txBody>
          <a:bodyPr>
            <a:spAutoFit/>
          </a:bodyPr>
          <a:lstStyle>
            <a:lvl1pPr>
              <a:defRPr cap="all" baseline="0"/>
            </a:lvl1pPr>
          </a:lstStyle>
          <a:p>
            <a:r>
              <a:rPr lang="fr-FR" dirty="0" smtClean="0"/>
              <a:t>CLIQUEZ POUR MODIFIER LE STYLE DU TITRE</a:t>
            </a:r>
            <a:endParaRPr lang="fr-FR" dirty="0"/>
          </a:p>
        </p:txBody>
      </p:sp>
      <p:sp>
        <p:nvSpPr>
          <p:cNvPr id="6"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9" name="Espace réservé du texte 8"/>
          <p:cNvSpPr>
            <a:spLocks noGrp="1"/>
          </p:cNvSpPr>
          <p:nvPr>
            <p:ph type="body" sz="quarter" idx="10"/>
          </p:nvPr>
        </p:nvSpPr>
        <p:spPr>
          <a:xfrm>
            <a:off x="709613" y="1216025"/>
            <a:ext cx="7999412" cy="4848225"/>
          </a:xfrm>
        </p:spPr>
        <p:txBody>
          <a:bodyPr/>
          <a:lstStyle>
            <a:lvl1pPr marL="284400" indent="-284400">
              <a:spcBef>
                <a:spcPts val="1000"/>
              </a:spcBef>
              <a:spcAft>
                <a:spcPts val="1000"/>
              </a:spcAft>
              <a:buFont typeface="Wingdings 3" pitchFamily="18" charset="2"/>
              <a:buChar char=""/>
              <a:defRPr sz="2000" b="0">
                <a:latin typeface="+mj-lt"/>
              </a:defRPr>
            </a:lvl1pPr>
            <a:lvl2pPr marL="568800" indent="-284400">
              <a:buFont typeface="Courier New" pitchFamily="49" charset="0"/>
              <a:buChar char="o"/>
              <a:defRPr sz="1800" b="0">
                <a:latin typeface="Arial" pitchFamily="34" charset="0"/>
                <a:cs typeface="Arial" pitchFamily="34" charset="0"/>
              </a:defRPr>
            </a:lvl2pPr>
            <a:lvl3pPr marL="853200" indent="-284400">
              <a:buFont typeface="Arial" pitchFamily="34" charset="0"/>
              <a:buChar char="•"/>
              <a:defRPr sz="1600" b="0">
                <a:latin typeface="Arial" pitchFamily="34" charset="0"/>
                <a:cs typeface="Arial" pitchFamily="34" charset="0"/>
              </a:defRPr>
            </a:lvl3pPr>
            <a:lvl4pPr marL="910800" indent="-154800">
              <a:spcBef>
                <a:spcPts val="720"/>
              </a:spcBef>
              <a:spcAft>
                <a:spcPts val="0"/>
              </a:spcAft>
              <a:buFontTx/>
              <a:buChar char="−"/>
              <a:defRPr sz="1400">
                <a:latin typeface="Arial" pitchFamily="34" charset="0"/>
                <a:cs typeface="Arial" pitchFamily="34" charset="0"/>
              </a:defRPr>
            </a:lvl4pPr>
            <a:lvl5pPr marL="1368000" indent="-154800">
              <a:spcBef>
                <a:spcPts val="600"/>
              </a:spcBef>
              <a:spcAft>
                <a:spcPts val="0"/>
              </a:spcAft>
              <a:buClrTx/>
              <a:buFontTx/>
              <a:buChar char="−"/>
              <a:defRPr sz="12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0" name="Espace réservé du texte 9"/>
          <p:cNvSpPr>
            <a:spLocks noGrp="1"/>
          </p:cNvSpPr>
          <p:nvPr>
            <p:ph type="body" sz="quarter" idx="11" hasCustomPrompt="1"/>
          </p:nvPr>
        </p:nvSpPr>
        <p:spPr>
          <a:xfrm>
            <a:off x="709613" y="712787"/>
            <a:ext cx="7999412" cy="168275"/>
          </a:xfrm>
        </p:spPr>
        <p:txBody>
          <a:bodyPr/>
          <a:lstStyle>
            <a:lvl1pPr marL="0" indent="0">
              <a:buFontTx/>
              <a:buNone/>
              <a:defRPr cap="all" baseline="0">
                <a:solidFill>
                  <a:srgbClr val="97999B"/>
                </a:solidFill>
                <a:latin typeface="+mj-lt"/>
              </a:defRPr>
            </a:lvl1pPr>
          </a:lstStyle>
          <a:p>
            <a:pPr lvl="0"/>
            <a:r>
              <a:rPr lang="fr-FR" dirty="0" smtClean="0"/>
              <a:t>CLIQUEZ POUR MODIFIER LES STYLES DU TEXTE DU MASQUE</a:t>
            </a:r>
            <a:endParaRPr lang="fr-FR" dirty="0"/>
          </a:p>
        </p:txBody>
      </p:sp>
    </p:spTree>
    <p:extLst>
      <p:ext uri="{BB962C8B-B14F-4D97-AF65-F5344CB8AC3E}">
        <p14:creationId xmlns:p14="http://schemas.microsoft.com/office/powerpoint/2010/main" val="892782276"/>
      </p:ext>
    </p:extLst>
  </p:cSld>
  <p:clrMapOvr>
    <a:masterClrMapping/>
  </p:clrMapOvr>
  <p:transition spd="med">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re, texte et visuel">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693420" y="323400"/>
            <a:ext cx="8040688" cy="332399"/>
          </a:xfrm>
        </p:spPr>
        <p:txBody>
          <a:bodyPr>
            <a:spAutoFit/>
          </a:bodyPr>
          <a:lstStyle>
            <a:lvl1pPr>
              <a:defRPr cap="all" baseline="0"/>
            </a:lvl1pPr>
          </a:lstStyle>
          <a:p>
            <a:r>
              <a:rPr lang="fr-FR" dirty="0" smtClean="0"/>
              <a:t>CLIQUEZ POUR MODIFIER LE STYLE DU TITRE</a:t>
            </a:r>
            <a:endParaRPr lang="fr-FR" dirty="0"/>
          </a:p>
        </p:txBody>
      </p:sp>
      <p:sp>
        <p:nvSpPr>
          <p:cNvPr id="6"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9" name="Espace réservé du texte 8"/>
          <p:cNvSpPr>
            <a:spLocks noGrp="1"/>
          </p:cNvSpPr>
          <p:nvPr>
            <p:ph type="body" sz="quarter" idx="10"/>
          </p:nvPr>
        </p:nvSpPr>
        <p:spPr>
          <a:xfrm>
            <a:off x="709613" y="1216026"/>
            <a:ext cx="3694747" cy="4965700"/>
          </a:xfrm>
        </p:spPr>
        <p:txBody>
          <a:bodyPr/>
          <a:lstStyle>
            <a:lvl1pPr marL="284400" indent="-284400">
              <a:spcBef>
                <a:spcPts val="1000"/>
              </a:spcBef>
              <a:spcAft>
                <a:spcPts val="1000"/>
              </a:spcAft>
              <a:buFont typeface="Wingdings 3" pitchFamily="18" charset="2"/>
              <a:buChar char=""/>
              <a:defRPr sz="2000" b="0">
                <a:latin typeface="+mj-lt"/>
              </a:defRPr>
            </a:lvl1pPr>
            <a:lvl2pPr marL="568800" indent="-284400">
              <a:buClr>
                <a:schemeClr val="tx1">
                  <a:lumMod val="85000"/>
                  <a:lumOff val="15000"/>
                </a:schemeClr>
              </a:buClr>
              <a:buFont typeface="Courier New" pitchFamily="49" charset="0"/>
              <a:buChar char="o"/>
              <a:defRPr sz="1800" b="0">
                <a:solidFill>
                  <a:schemeClr val="tx1">
                    <a:lumMod val="85000"/>
                    <a:lumOff val="15000"/>
                  </a:schemeClr>
                </a:solidFill>
                <a:latin typeface="Arial" pitchFamily="34" charset="0"/>
                <a:cs typeface="Arial" pitchFamily="34" charset="0"/>
              </a:defRPr>
            </a:lvl2pPr>
            <a:lvl3pPr marL="853200" indent="-284400">
              <a:buFont typeface="Arial" pitchFamily="34" charset="0"/>
              <a:buChar char="•"/>
              <a:defRPr sz="1600" b="0">
                <a:solidFill>
                  <a:schemeClr val="tx1">
                    <a:lumMod val="75000"/>
                    <a:lumOff val="25000"/>
                  </a:schemeClr>
                </a:solidFill>
                <a:latin typeface="Arial" pitchFamily="34" charset="0"/>
                <a:cs typeface="Arial" pitchFamily="34" charset="0"/>
              </a:defRPr>
            </a:lvl3pPr>
            <a:lvl4pPr marL="910800" indent="-154800">
              <a:spcBef>
                <a:spcPts val="720"/>
              </a:spcBef>
              <a:spcAft>
                <a:spcPts val="0"/>
              </a:spcAft>
              <a:buClr>
                <a:schemeClr val="tx1">
                  <a:lumMod val="65000"/>
                  <a:lumOff val="35000"/>
                </a:schemeClr>
              </a:buClr>
              <a:buFontTx/>
              <a:buChar char="−"/>
              <a:defRPr sz="1400">
                <a:solidFill>
                  <a:schemeClr val="tx1">
                    <a:lumMod val="65000"/>
                    <a:lumOff val="35000"/>
                  </a:schemeClr>
                </a:solidFill>
                <a:latin typeface="Arial" pitchFamily="34" charset="0"/>
                <a:cs typeface="Arial" pitchFamily="34" charset="0"/>
              </a:defRPr>
            </a:lvl4pPr>
            <a:lvl5pPr marL="1368000" indent="-154800">
              <a:spcBef>
                <a:spcPts val="600"/>
              </a:spcBef>
              <a:spcAft>
                <a:spcPts val="0"/>
              </a:spcAft>
              <a:buClrTx/>
              <a:buFontTx/>
              <a:buChar char="−"/>
              <a:defRPr sz="1200">
                <a:solidFill>
                  <a:schemeClr val="tx1">
                    <a:lumMod val="50000"/>
                    <a:lumOff val="50000"/>
                  </a:schemeClr>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4" name="Espace réservé pour une image  13"/>
          <p:cNvSpPr>
            <a:spLocks noGrp="1"/>
          </p:cNvSpPr>
          <p:nvPr>
            <p:ph type="pic" sz="quarter" idx="12"/>
          </p:nvPr>
        </p:nvSpPr>
        <p:spPr>
          <a:xfrm>
            <a:off x="4770438" y="1216025"/>
            <a:ext cx="3938587" cy="4965699"/>
          </a:xfrm>
        </p:spPr>
        <p:txBody>
          <a:bodyPr/>
          <a:lstStyle>
            <a:lvl1pPr>
              <a:defRPr b="0">
                <a:latin typeface="+mj-lt"/>
              </a:defRPr>
            </a:lvl1pPr>
          </a:lstStyle>
          <a:p>
            <a:r>
              <a:rPr lang="fr-FR" smtClean="0"/>
              <a:t>Cliquez sur l'icône pour ajouter une image</a:t>
            </a:r>
            <a:endParaRPr lang="fr-FR"/>
          </a:p>
        </p:txBody>
      </p:sp>
      <p:sp>
        <p:nvSpPr>
          <p:cNvPr id="10" name="Espace réservé du texte 9"/>
          <p:cNvSpPr>
            <a:spLocks noGrp="1"/>
          </p:cNvSpPr>
          <p:nvPr>
            <p:ph type="body" sz="quarter" idx="13" hasCustomPrompt="1"/>
          </p:nvPr>
        </p:nvSpPr>
        <p:spPr>
          <a:xfrm>
            <a:off x="709613" y="712800"/>
            <a:ext cx="7999412" cy="246221"/>
          </a:xfrm>
        </p:spPr>
        <p:txBody>
          <a:bodyPr>
            <a:spAutoFit/>
          </a:bodyPr>
          <a:lstStyle>
            <a:lvl1pPr marL="0" indent="0">
              <a:buFontTx/>
              <a:buNone/>
              <a:defRPr cap="all" baseline="0">
                <a:solidFill>
                  <a:schemeClr val="tx1">
                    <a:lumMod val="50000"/>
                    <a:lumOff val="50000"/>
                  </a:schemeClr>
                </a:solidFill>
                <a:latin typeface="+mj-lt"/>
              </a:defRPr>
            </a:lvl1pPr>
          </a:lstStyle>
          <a:p>
            <a:pPr lvl="0"/>
            <a:r>
              <a:rPr lang="fr-FR" dirty="0" smtClean="0"/>
              <a:t>CLIQUEZ POUR MODIFIER LES STYLES DU TEXTE DU MASQUE</a:t>
            </a:r>
            <a:endParaRPr lang="fr-FR" dirty="0"/>
          </a:p>
        </p:txBody>
      </p:sp>
    </p:spTree>
    <p:extLst>
      <p:ext uri="{BB962C8B-B14F-4D97-AF65-F5344CB8AC3E}">
        <p14:creationId xmlns:p14="http://schemas.microsoft.com/office/powerpoint/2010/main" val="3601512063"/>
      </p:ext>
    </p:extLst>
  </p:cSld>
  <p:clrMapOvr>
    <a:masterClrMapping/>
  </p:clrMapOvr>
  <p:transition spd="med">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re et contenu Schéma">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cap="all" baseline="0"/>
            </a:lvl1pPr>
          </a:lstStyle>
          <a:p>
            <a:r>
              <a:rPr lang="fr-FR" dirty="0" smtClean="0"/>
              <a:t>CLIQUEZ POUR MODIFIER LE STYLE DU TITRE</a:t>
            </a:r>
            <a:endParaRPr lang="fr-FR" dirty="0"/>
          </a:p>
        </p:txBody>
      </p:sp>
      <p:sp>
        <p:nvSpPr>
          <p:cNvPr id="3" name="Espace réservé du contenu 2"/>
          <p:cNvSpPr>
            <a:spLocks noGrp="1"/>
          </p:cNvSpPr>
          <p:nvPr>
            <p:ph idx="1" hasCustomPrompt="1"/>
          </p:nvPr>
        </p:nvSpPr>
        <p:spPr>
          <a:xfrm>
            <a:off x="685800" y="1216025"/>
            <a:ext cx="8040688" cy="4956175"/>
          </a:xfrm>
        </p:spPr>
        <p:txBody>
          <a:bodyPr/>
          <a:lstStyle>
            <a:lvl1pPr marL="0" indent="0">
              <a:spcBef>
                <a:spcPts val="1000"/>
              </a:spcBef>
              <a:spcAft>
                <a:spcPts val="1000"/>
              </a:spcAft>
              <a:buFontTx/>
              <a:buNone/>
              <a:defRPr sz="1800">
                <a:latin typeface="+mn-lt"/>
              </a:defRPr>
            </a:lvl1pPr>
            <a:lvl2pPr marL="0" indent="0">
              <a:buFontTx/>
              <a:buNone/>
              <a:defRPr sz="1600" b="0"/>
            </a:lvl2pPr>
            <a:lvl3pPr marL="285750" indent="-285750">
              <a:buFont typeface="Wingdings" pitchFamily="2" charset="2"/>
              <a:buChar char=""/>
              <a:defRPr sz="1400" b="0"/>
            </a:lvl3pPr>
            <a:lvl4pPr marL="90487" indent="0">
              <a:buClrTx/>
              <a:buFont typeface="Arial" pitchFamily="34" charset="0"/>
              <a:buNone/>
              <a:defRPr sz="1200" b="0"/>
            </a:lvl4pPr>
            <a:lvl5pPr marL="180975" indent="-90488">
              <a:defRPr sz="1200" b="0"/>
            </a:lvl5pPr>
            <a:lvl6pPr marL="911225" indent="-153988">
              <a:buClr>
                <a:schemeClr val="accent1"/>
              </a:buClr>
              <a:buFont typeface="Courier New" pitchFamily="49" charset="0"/>
              <a:buChar char="o"/>
              <a:defRPr/>
            </a:lvl6pPr>
            <a:lvl7pPr marL="1385887" indent="-171450">
              <a:buClr>
                <a:schemeClr val="accent1"/>
              </a:buClr>
              <a:buFont typeface="Arial" pitchFamily="34" charset="0"/>
              <a:buChar char="•"/>
              <a:defRPr baseline="0"/>
            </a:lvl7pPr>
          </a:lstStyle>
          <a:p>
            <a:pPr lvl="0"/>
            <a:r>
              <a:rPr lang="fr-FR" dirty="0" smtClean="0"/>
              <a:t>INSÉRER SCHÉMA</a:t>
            </a:r>
          </a:p>
        </p:txBody>
      </p:sp>
      <p:sp>
        <p:nvSpPr>
          <p:cNvPr id="6"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Tree>
    <p:extLst>
      <p:ext uri="{BB962C8B-B14F-4D97-AF65-F5344CB8AC3E}">
        <p14:creationId xmlns:p14="http://schemas.microsoft.com/office/powerpoint/2010/main" val="1026728134"/>
      </p:ext>
    </p:extLst>
  </p:cSld>
  <p:clrMapOvr>
    <a:masterClrMapping/>
  </p:clrMapOvr>
  <p:transition spd="med">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cap="all" baseline="0"/>
            </a:lvl1pPr>
          </a:lstStyle>
          <a:p>
            <a:r>
              <a:rPr lang="fr-FR" dirty="0" smtClean="0"/>
              <a:t>CLIQUEZ POUR MODIFIER LE STYLE DU TITRE</a:t>
            </a:r>
            <a:endParaRPr lang="fr-FR" dirty="0"/>
          </a:p>
        </p:txBody>
      </p:sp>
      <p:sp>
        <p:nvSpPr>
          <p:cNvPr id="6"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Tree>
    <p:extLst>
      <p:ext uri="{BB962C8B-B14F-4D97-AF65-F5344CB8AC3E}">
        <p14:creationId xmlns:p14="http://schemas.microsoft.com/office/powerpoint/2010/main" val="2892517997"/>
      </p:ext>
    </p:extLst>
  </p:cSld>
  <p:clrMapOvr>
    <a:masterClrMapping/>
  </p:clrMapOvr>
  <p:transition spd="med">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cap="all" baseline="0"/>
            </a:lvl1pPr>
          </a:lstStyle>
          <a:p>
            <a:r>
              <a:rPr lang="fr-FR" dirty="0" smtClean="0"/>
              <a:t>CLIQUEZ POUR MODIFIER LE STYLE DU TITRE</a:t>
            </a:r>
            <a:endParaRPr lang="fr-FR" dirty="0"/>
          </a:p>
        </p:txBody>
      </p:sp>
      <p:sp>
        <p:nvSpPr>
          <p:cNvPr id="6" name="Espace réservé du texte 5"/>
          <p:cNvSpPr>
            <a:spLocks noGrp="1"/>
          </p:cNvSpPr>
          <p:nvPr>
            <p:ph type="body" sz="quarter" idx="12"/>
          </p:nvPr>
        </p:nvSpPr>
        <p:spPr>
          <a:xfrm>
            <a:off x="701560" y="1216026"/>
            <a:ext cx="2520000" cy="3613150"/>
          </a:xfrm>
        </p:spPr>
        <p:txBody>
          <a:bodyPr/>
          <a:lstStyle>
            <a:lvl1pPr marL="0" indent="0">
              <a:spcAft>
                <a:spcPts val="1200"/>
              </a:spcAft>
              <a:buNone/>
              <a:defRPr sz="1800" cap="all" baseline="0">
                <a:latin typeface="+mn-lt"/>
              </a:defRPr>
            </a:lvl1pPr>
            <a:lvl2pPr marL="0" indent="0">
              <a:spcBef>
                <a:spcPts val="600"/>
              </a:spcBef>
              <a:buNone/>
              <a:defRPr sz="1000" b="0">
                <a:solidFill>
                  <a:schemeClr val="tx1"/>
                </a:solidFill>
                <a:latin typeface="+mj-lt"/>
              </a:defRPr>
            </a:lvl2pPr>
            <a:lvl3pPr marL="0" indent="0">
              <a:buNone/>
              <a:defRPr sz="1000" b="0">
                <a:solidFill>
                  <a:schemeClr val="tx1"/>
                </a:solidFill>
              </a:defRPr>
            </a:lvl3pPr>
            <a:lvl4pPr marL="176213" indent="-82550">
              <a:buClrTx/>
              <a:buFont typeface="Arial" pitchFamily="34" charset="0"/>
              <a:buChar char="&gt;"/>
              <a:tabLst/>
              <a:defRPr sz="1000" b="0">
                <a:solidFill>
                  <a:schemeClr val="tx1"/>
                </a:solidFill>
              </a:defRPr>
            </a:lvl4pPr>
            <a:lvl5pPr marL="180975" indent="-95250">
              <a:defRPr sz="1000" b="0">
                <a:solidFill>
                  <a:schemeClr val="tx1"/>
                </a:solidFill>
              </a:defRPr>
            </a:lvl5pPr>
          </a:lstStyle>
          <a:p>
            <a:pPr lvl="0"/>
            <a:r>
              <a:rPr lang="fr-FR" dirty="0" smtClean="0"/>
              <a:t>Cliquez pour modifier les styles du texte du masque</a:t>
            </a:r>
          </a:p>
          <a:p>
            <a:pPr lvl="1"/>
            <a:r>
              <a:rPr lang="fr-FR" dirty="0" smtClean="0"/>
              <a:t>Deuxième niveau</a:t>
            </a:r>
          </a:p>
        </p:txBody>
      </p:sp>
      <p:sp>
        <p:nvSpPr>
          <p:cNvPr id="10" name="Espace réservé du texte 9"/>
          <p:cNvSpPr>
            <a:spLocks noGrp="1"/>
          </p:cNvSpPr>
          <p:nvPr>
            <p:ph type="body" sz="quarter" idx="14"/>
          </p:nvPr>
        </p:nvSpPr>
        <p:spPr>
          <a:xfrm>
            <a:off x="6288760" y="1216026"/>
            <a:ext cx="2520000" cy="3613150"/>
          </a:xfrm>
        </p:spPr>
        <p:txBody>
          <a:bodyPr/>
          <a:lstStyle>
            <a:lvl1pPr marL="0" indent="0">
              <a:spcAft>
                <a:spcPts val="1200"/>
              </a:spcAft>
              <a:buNone/>
              <a:defRPr lang="fr-FR" sz="1800" b="0" cap="all" baseline="0" dirty="0" smtClean="0">
                <a:solidFill>
                  <a:schemeClr val="tx1"/>
                </a:solidFill>
                <a:latin typeface="+mn-lt"/>
                <a:ea typeface="+mn-ea"/>
                <a:cs typeface="+mn-cs"/>
              </a:defRPr>
            </a:lvl1pPr>
            <a:lvl2pPr marL="0" indent="0">
              <a:spcAft>
                <a:spcPts val="600"/>
              </a:spcAft>
              <a:buNone/>
              <a:defRPr lang="fr-FR" sz="1000" b="0" dirty="0" smtClean="0">
                <a:solidFill>
                  <a:schemeClr val="tx1"/>
                </a:solidFill>
                <a:latin typeface="+mj-lt"/>
                <a:ea typeface="+mn-ea"/>
              </a:defRPr>
            </a:lvl2pPr>
            <a:lvl3pPr marL="4763" indent="0">
              <a:buFontTx/>
              <a:buNone/>
              <a:defRPr lang="fr-FR" sz="1200" b="0" dirty="0" smtClean="0">
                <a:solidFill>
                  <a:schemeClr val="tx1"/>
                </a:solidFill>
                <a:latin typeface="+mj-lt"/>
                <a:ea typeface="+mn-ea"/>
              </a:defRPr>
            </a:lvl3pPr>
            <a:lvl4pPr marL="176213" indent="-82550">
              <a:buClrTx/>
              <a:buFont typeface="Arial" pitchFamily="34" charset="0"/>
              <a:buChar char="&gt;"/>
              <a:tabLst/>
              <a:defRPr lang="fr-FR" sz="1200" b="0" dirty="0" smtClean="0">
                <a:solidFill>
                  <a:schemeClr val="tx1"/>
                </a:solidFill>
                <a:latin typeface="+mj-lt"/>
                <a:ea typeface="+mn-ea"/>
              </a:defRPr>
            </a:lvl4pPr>
            <a:lvl5pPr marL="176213" indent="-82550">
              <a:defRPr lang="fr-FR" sz="1200" b="0" dirty="0" smtClean="0">
                <a:solidFill>
                  <a:schemeClr val="tx1"/>
                </a:solidFill>
                <a:latin typeface="+mj-lt"/>
                <a:ea typeface="+mn-ea"/>
              </a:defRPr>
            </a:lvl5pPr>
          </a:lstStyle>
          <a:p>
            <a:pPr lvl="0"/>
            <a:r>
              <a:rPr lang="fr-FR" dirty="0" smtClean="0"/>
              <a:t>Cliquez pour modifier les styles du texte du masque</a:t>
            </a:r>
          </a:p>
          <a:p>
            <a:pPr lvl="1"/>
            <a:r>
              <a:rPr lang="fr-FR" dirty="0" smtClean="0"/>
              <a:t>Deuxième niveau</a:t>
            </a:r>
          </a:p>
        </p:txBody>
      </p:sp>
      <p:sp>
        <p:nvSpPr>
          <p:cNvPr id="14" name="Espace réservé du texte 13"/>
          <p:cNvSpPr>
            <a:spLocks noGrp="1"/>
          </p:cNvSpPr>
          <p:nvPr>
            <p:ph type="body" sz="quarter" idx="16"/>
          </p:nvPr>
        </p:nvSpPr>
        <p:spPr>
          <a:xfrm>
            <a:off x="3495160" y="1216026"/>
            <a:ext cx="2520000" cy="3613150"/>
          </a:xfrm>
        </p:spPr>
        <p:txBody>
          <a:bodyPr/>
          <a:lstStyle>
            <a:lvl1pPr marL="0" indent="0">
              <a:spcAft>
                <a:spcPts val="1200"/>
              </a:spcAft>
              <a:buNone/>
              <a:defRPr lang="fr-FR" sz="1800" b="0" cap="all" baseline="0" dirty="0" smtClean="0">
                <a:solidFill>
                  <a:schemeClr val="tx1"/>
                </a:solidFill>
                <a:latin typeface="+mn-lt"/>
                <a:ea typeface="+mn-ea"/>
                <a:cs typeface="+mn-cs"/>
              </a:defRPr>
            </a:lvl1pPr>
            <a:lvl2pPr marL="0" indent="0">
              <a:spcBef>
                <a:spcPts val="600"/>
              </a:spcBef>
              <a:buNone/>
              <a:defRPr lang="fr-FR" sz="1000" b="0" dirty="0" smtClean="0">
                <a:solidFill>
                  <a:schemeClr val="tx1"/>
                </a:solidFill>
                <a:latin typeface="+mj-lt"/>
                <a:ea typeface="+mn-ea"/>
              </a:defRPr>
            </a:lvl2pPr>
            <a:lvl3pPr marL="4763" indent="0">
              <a:buFontTx/>
              <a:buNone/>
              <a:defRPr lang="fr-FR" sz="1000" b="0" dirty="0" smtClean="0">
                <a:solidFill>
                  <a:schemeClr val="tx1"/>
                </a:solidFill>
                <a:latin typeface="+mj-lt"/>
                <a:ea typeface="+mn-ea"/>
              </a:defRPr>
            </a:lvl3pPr>
            <a:lvl4pPr marL="176213" indent="-82550">
              <a:buClrTx/>
              <a:buFont typeface="Arial" pitchFamily="34" charset="0"/>
              <a:buChar char="&gt;"/>
              <a:tabLst/>
              <a:defRPr lang="fr-FR" sz="1000" b="0" dirty="0" smtClean="0">
                <a:solidFill>
                  <a:schemeClr val="tx1"/>
                </a:solidFill>
                <a:latin typeface="+mj-lt"/>
                <a:ea typeface="+mn-ea"/>
              </a:defRPr>
            </a:lvl4pPr>
            <a:lvl5pPr marL="176213" indent="-82550">
              <a:defRPr lang="fr-FR" sz="1000" b="0" dirty="0" smtClean="0">
                <a:solidFill>
                  <a:schemeClr val="tx1"/>
                </a:solidFill>
                <a:latin typeface="+mj-lt"/>
                <a:ea typeface="+mn-ea"/>
              </a:defRPr>
            </a:lvl5pPr>
          </a:lstStyle>
          <a:p>
            <a:pPr lvl="0"/>
            <a:r>
              <a:rPr lang="fr-FR" dirty="0" smtClean="0"/>
              <a:t>Cliquez pour modifier les styles du texte du masque</a:t>
            </a:r>
          </a:p>
          <a:p>
            <a:pPr lvl="1"/>
            <a:r>
              <a:rPr lang="fr-FR" dirty="0" smtClean="0"/>
              <a:t>Deuxième niveau</a:t>
            </a:r>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11"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Tree>
    <p:extLst>
      <p:ext uri="{BB962C8B-B14F-4D97-AF65-F5344CB8AC3E}">
        <p14:creationId xmlns:p14="http://schemas.microsoft.com/office/powerpoint/2010/main" val="2249398936"/>
      </p:ext>
    </p:extLst>
  </p:cSld>
  <p:clrMapOvr>
    <a:masterClrMapping/>
  </p:clrMapOvr>
  <p:transition spd="med">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4 colonne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cap="all" baseline="0"/>
            </a:lvl1pPr>
          </a:lstStyle>
          <a:p>
            <a:r>
              <a:rPr lang="fr-FR" dirty="0" smtClean="0"/>
              <a:t>CLIQUEZ POUR MODIFIER LE STYLE DU TITRE</a:t>
            </a:r>
            <a:endParaRPr lang="fr-FR" dirty="0"/>
          </a:p>
        </p:txBody>
      </p:sp>
      <p:sp>
        <p:nvSpPr>
          <p:cNvPr id="6" name="Espace réservé du texte 5"/>
          <p:cNvSpPr>
            <a:spLocks noGrp="1"/>
          </p:cNvSpPr>
          <p:nvPr>
            <p:ph type="body" sz="quarter" idx="12"/>
          </p:nvPr>
        </p:nvSpPr>
        <p:spPr>
          <a:xfrm>
            <a:off x="709613" y="1216025"/>
            <a:ext cx="1872000" cy="3717925"/>
          </a:xfrm>
        </p:spPr>
        <p:txBody>
          <a:bodyPr/>
          <a:lstStyle>
            <a:lvl1pPr marL="0" indent="0">
              <a:spcBef>
                <a:spcPts val="0"/>
              </a:spcBef>
              <a:spcAft>
                <a:spcPts val="1800"/>
              </a:spcAft>
              <a:buNone/>
              <a:defRPr sz="1200" b="1" cap="all" baseline="0">
                <a:solidFill>
                  <a:schemeClr val="tx1"/>
                </a:solidFill>
                <a:latin typeface="+mn-lt"/>
              </a:defRPr>
            </a:lvl1pPr>
            <a:lvl2pPr marL="0" indent="0">
              <a:spcBef>
                <a:spcPts val="600"/>
              </a:spcBef>
              <a:buNone/>
              <a:defRPr sz="1000" b="0">
                <a:solidFill>
                  <a:schemeClr val="tx1"/>
                </a:solidFill>
                <a:latin typeface="+mj-lt"/>
              </a:defRPr>
            </a:lvl2pPr>
            <a:lvl3pPr marL="0" indent="0">
              <a:spcBef>
                <a:spcPts val="0"/>
              </a:spcBef>
              <a:buNone/>
              <a:defRPr sz="1000"/>
            </a:lvl3pPr>
            <a:lvl4pPr marL="85725" indent="-85725">
              <a:tabLst/>
              <a:defRPr sz="1200"/>
            </a:lvl4pPr>
            <a:lvl5pPr marL="180975" indent="-95250">
              <a:defRPr/>
            </a:lvl5pPr>
          </a:lstStyle>
          <a:p>
            <a:pPr lvl="0"/>
            <a:r>
              <a:rPr lang="fr-FR" dirty="0" smtClean="0"/>
              <a:t>Cliquez pour modifier les styles du texte du masque</a:t>
            </a:r>
          </a:p>
          <a:p>
            <a:pPr lvl="1"/>
            <a:r>
              <a:rPr lang="fr-FR" dirty="0" smtClean="0"/>
              <a:t>Deuxième niveau</a:t>
            </a:r>
          </a:p>
        </p:txBody>
      </p:sp>
      <p:sp>
        <p:nvSpPr>
          <p:cNvPr id="10" name="Espace réservé du texte 9"/>
          <p:cNvSpPr>
            <a:spLocks noGrp="1"/>
          </p:cNvSpPr>
          <p:nvPr>
            <p:ph type="body" sz="quarter" idx="14"/>
          </p:nvPr>
        </p:nvSpPr>
        <p:spPr>
          <a:xfrm>
            <a:off x="4891088" y="1216025"/>
            <a:ext cx="1872000" cy="3717925"/>
          </a:xfrm>
        </p:spPr>
        <p:txBody>
          <a:bodyPr/>
          <a:lstStyle>
            <a:lvl1pPr marL="0" indent="0">
              <a:spcBef>
                <a:spcPts val="0"/>
              </a:spcBef>
              <a:spcAft>
                <a:spcPts val="1800"/>
              </a:spcAft>
              <a:buNone/>
              <a:defRPr lang="fr-FR" sz="1200" b="1" cap="all" baseline="0" dirty="0" smtClean="0">
                <a:solidFill>
                  <a:schemeClr val="tx1"/>
                </a:solidFill>
                <a:latin typeface="+mn-lt"/>
                <a:ea typeface="+mn-ea"/>
                <a:cs typeface="+mn-cs"/>
              </a:defRPr>
            </a:lvl1pPr>
            <a:lvl2pPr marL="0" indent="0">
              <a:spcBef>
                <a:spcPts val="600"/>
              </a:spcBef>
              <a:buNone/>
              <a:defRPr lang="fr-FR" sz="1000" b="0" dirty="0" smtClean="0">
                <a:solidFill>
                  <a:schemeClr val="tx1"/>
                </a:solidFill>
                <a:latin typeface="+mj-lt"/>
                <a:ea typeface="+mn-ea"/>
              </a:defRPr>
            </a:lvl2pPr>
            <a:lvl3pPr marL="0" indent="0">
              <a:spcBef>
                <a:spcPts val="0"/>
              </a:spcBef>
              <a:buNone/>
              <a:defRPr lang="fr-FR" sz="1000" dirty="0" smtClean="0">
                <a:solidFill>
                  <a:schemeClr val="tx1"/>
                </a:solidFill>
                <a:latin typeface="+mj-lt"/>
                <a:ea typeface="+mn-ea"/>
              </a:defRPr>
            </a:lvl3pPr>
            <a:lvl4pPr marL="85725" indent="-85725">
              <a:tabLst/>
              <a:defRPr lang="fr-FR" sz="1200" dirty="0" smtClean="0">
                <a:solidFill>
                  <a:schemeClr val="tx1"/>
                </a:solidFill>
                <a:latin typeface="+mj-lt"/>
                <a:ea typeface="+mn-ea"/>
              </a:defRPr>
            </a:lvl4pPr>
            <a:lvl5pPr marL="182563" indent="-90488">
              <a:defRPr lang="fr-FR" sz="1200" dirty="0" smtClean="0">
                <a:solidFill>
                  <a:schemeClr val="tx1"/>
                </a:solidFill>
                <a:latin typeface="+mj-lt"/>
                <a:ea typeface="+mn-ea"/>
              </a:defRPr>
            </a:lvl5pPr>
          </a:lstStyle>
          <a:p>
            <a:pPr lvl="0"/>
            <a:r>
              <a:rPr lang="fr-FR" smtClean="0"/>
              <a:t>Cliquez pour modifier les styles du texte du masque</a:t>
            </a:r>
          </a:p>
          <a:p>
            <a:pPr lvl="1"/>
            <a:r>
              <a:rPr lang="fr-FR" smtClean="0"/>
              <a:t>Deuxième niveau</a:t>
            </a:r>
          </a:p>
        </p:txBody>
      </p:sp>
      <p:sp>
        <p:nvSpPr>
          <p:cNvPr id="12" name="Espace réservé du texte 11"/>
          <p:cNvSpPr>
            <a:spLocks noGrp="1"/>
          </p:cNvSpPr>
          <p:nvPr>
            <p:ph type="body" sz="quarter" idx="15"/>
          </p:nvPr>
        </p:nvSpPr>
        <p:spPr>
          <a:xfrm>
            <a:off x="6972300" y="1216025"/>
            <a:ext cx="1872000" cy="3717925"/>
          </a:xfrm>
        </p:spPr>
        <p:txBody>
          <a:bodyPr/>
          <a:lstStyle>
            <a:lvl1pPr marL="0" indent="0">
              <a:spcBef>
                <a:spcPts val="0"/>
              </a:spcBef>
              <a:spcAft>
                <a:spcPts val="1800"/>
              </a:spcAft>
              <a:buNone/>
              <a:defRPr lang="fr-FR" sz="1200" b="1" cap="all" baseline="0" dirty="0" smtClean="0">
                <a:solidFill>
                  <a:schemeClr val="tx1"/>
                </a:solidFill>
                <a:latin typeface="+mn-lt"/>
                <a:ea typeface="+mn-ea"/>
                <a:cs typeface="+mn-cs"/>
              </a:defRPr>
            </a:lvl1pPr>
            <a:lvl2pPr marL="0" indent="0">
              <a:spcBef>
                <a:spcPts val="600"/>
              </a:spcBef>
              <a:buNone/>
              <a:defRPr lang="fr-FR" sz="1000" b="0" dirty="0" smtClean="0">
                <a:solidFill>
                  <a:schemeClr val="tx1"/>
                </a:solidFill>
                <a:latin typeface="+mj-lt"/>
                <a:ea typeface="+mn-ea"/>
              </a:defRPr>
            </a:lvl2pPr>
            <a:lvl3pPr marL="0" indent="0">
              <a:spcBef>
                <a:spcPts val="0"/>
              </a:spcBef>
              <a:buNone/>
              <a:defRPr lang="fr-FR" sz="1000" dirty="0" smtClean="0">
                <a:solidFill>
                  <a:schemeClr val="tx1"/>
                </a:solidFill>
                <a:latin typeface="+mj-lt"/>
                <a:ea typeface="+mn-ea"/>
              </a:defRPr>
            </a:lvl3pPr>
            <a:lvl4pPr marL="85725" indent="-85725">
              <a:tabLst/>
              <a:defRPr lang="fr-FR" sz="1200" dirty="0" smtClean="0">
                <a:solidFill>
                  <a:schemeClr val="tx1"/>
                </a:solidFill>
                <a:latin typeface="+mj-lt"/>
                <a:ea typeface="+mn-ea"/>
              </a:defRPr>
            </a:lvl4pPr>
            <a:lvl5pPr marL="182563" indent="-90488">
              <a:defRPr lang="fr-FR" sz="1200" dirty="0" smtClean="0">
                <a:solidFill>
                  <a:schemeClr val="tx1"/>
                </a:solidFill>
                <a:latin typeface="+mj-lt"/>
                <a:ea typeface="+mn-ea"/>
              </a:defRPr>
            </a:lvl5pPr>
          </a:lstStyle>
          <a:p>
            <a:pPr lvl="0"/>
            <a:r>
              <a:rPr lang="fr-FR" dirty="0" smtClean="0"/>
              <a:t>Cliquez pour modifier les styles du texte du masque</a:t>
            </a:r>
          </a:p>
          <a:p>
            <a:pPr lvl="1"/>
            <a:r>
              <a:rPr lang="fr-FR" dirty="0" smtClean="0"/>
              <a:t>Deuxième niveau</a:t>
            </a:r>
          </a:p>
        </p:txBody>
      </p:sp>
      <p:sp>
        <p:nvSpPr>
          <p:cNvPr id="14" name="Espace réservé du texte 13"/>
          <p:cNvSpPr>
            <a:spLocks noGrp="1"/>
          </p:cNvSpPr>
          <p:nvPr>
            <p:ph type="body" sz="quarter" idx="16"/>
          </p:nvPr>
        </p:nvSpPr>
        <p:spPr>
          <a:xfrm>
            <a:off x="2803525" y="1216025"/>
            <a:ext cx="1872000" cy="3717925"/>
          </a:xfrm>
        </p:spPr>
        <p:txBody>
          <a:bodyPr/>
          <a:lstStyle>
            <a:lvl1pPr marL="0" indent="0">
              <a:spcBef>
                <a:spcPts val="0"/>
              </a:spcBef>
              <a:spcAft>
                <a:spcPts val="1800"/>
              </a:spcAft>
              <a:buNone/>
              <a:defRPr lang="fr-FR" sz="1200" b="1" cap="all" baseline="0" dirty="0" smtClean="0">
                <a:solidFill>
                  <a:schemeClr val="tx1"/>
                </a:solidFill>
                <a:latin typeface="+mn-lt"/>
                <a:ea typeface="+mn-ea"/>
                <a:cs typeface="+mn-cs"/>
              </a:defRPr>
            </a:lvl1pPr>
            <a:lvl2pPr marL="0" indent="0">
              <a:spcBef>
                <a:spcPts val="600"/>
              </a:spcBef>
              <a:buNone/>
              <a:defRPr lang="fr-FR" sz="1000" b="0" dirty="0" smtClean="0">
                <a:solidFill>
                  <a:schemeClr val="tx1"/>
                </a:solidFill>
                <a:latin typeface="+mj-lt"/>
                <a:ea typeface="+mn-ea"/>
              </a:defRPr>
            </a:lvl2pPr>
            <a:lvl3pPr marL="0" indent="0">
              <a:spcBef>
                <a:spcPts val="0"/>
              </a:spcBef>
              <a:buNone/>
              <a:defRPr lang="fr-FR" sz="1000" dirty="0" smtClean="0">
                <a:solidFill>
                  <a:schemeClr val="tx1"/>
                </a:solidFill>
                <a:latin typeface="+mj-lt"/>
                <a:ea typeface="+mn-ea"/>
              </a:defRPr>
            </a:lvl3pPr>
            <a:lvl4pPr marL="85725" indent="-85725">
              <a:tabLst/>
              <a:defRPr lang="fr-FR" sz="1200" dirty="0" smtClean="0">
                <a:solidFill>
                  <a:schemeClr val="tx1"/>
                </a:solidFill>
                <a:latin typeface="+mj-lt"/>
                <a:ea typeface="+mn-ea"/>
              </a:defRPr>
            </a:lvl4pPr>
            <a:lvl5pPr marL="182563" indent="-90488">
              <a:defRPr lang="fr-FR" sz="1200" dirty="0" smtClean="0">
                <a:solidFill>
                  <a:schemeClr val="tx1"/>
                </a:solidFill>
                <a:latin typeface="+mj-lt"/>
                <a:ea typeface="+mn-ea"/>
              </a:defRPr>
            </a:lvl5pPr>
          </a:lstStyle>
          <a:p>
            <a:pPr lvl="0"/>
            <a:r>
              <a:rPr lang="fr-FR" smtClean="0"/>
              <a:t>Cliquez pour modifier les styles du texte du masque</a:t>
            </a:r>
          </a:p>
          <a:p>
            <a:pPr lvl="1"/>
            <a:r>
              <a:rPr lang="fr-FR" smtClean="0"/>
              <a:t>Deuxième niveau</a:t>
            </a:r>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11"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Tree>
    <p:extLst>
      <p:ext uri="{BB962C8B-B14F-4D97-AF65-F5344CB8AC3E}">
        <p14:creationId xmlns:p14="http://schemas.microsoft.com/office/powerpoint/2010/main" val="2283244153"/>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Exergue_Ville nocturne NB">
    <p:spTree>
      <p:nvGrpSpPr>
        <p:cNvPr id="1" name=""/>
        <p:cNvGrpSpPr/>
        <p:nvPr/>
      </p:nvGrpSpPr>
      <p:grpSpPr>
        <a:xfrm>
          <a:off x="0" y="0"/>
          <a:ext cx="0" cy="0"/>
          <a:chOff x="0" y="0"/>
          <a:chExt cx="0" cy="0"/>
        </a:xfrm>
      </p:grpSpPr>
      <p:pic>
        <p:nvPicPr>
          <p:cNvPr id="18" name="Image 17" descr="Micropole-Ville nocturne_NB.bmp"/>
          <p:cNvPicPr>
            <a:picLocks noChangeAspect="1"/>
          </p:cNvPicPr>
          <p:nvPr userDrawn="1"/>
        </p:nvPicPr>
        <p:blipFill>
          <a:blip r:embed="rId2" cstate="print"/>
          <a:stretch>
            <a:fillRect/>
          </a:stretch>
        </p:blipFill>
        <p:spPr>
          <a:xfrm>
            <a:off x="0" y="0"/>
            <a:ext cx="9144000" cy="3742944"/>
          </a:xfrm>
          <a:prstGeom prst="rect">
            <a:avLst/>
          </a:prstGeom>
        </p:spPr>
      </p:pic>
      <p:sp>
        <p:nvSpPr>
          <p:cNvPr id="5122" name="Rectangle 2"/>
          <p:cNvSpPr>
            <a:spLocks noGrp="1" noChangeArrowheads="1"/>
          </p:cNvSpPr>
          <p:nvPr>
            <p:ph type="ctrTitle" hasCustomPrompt="1"/>
          </p:nvPr>
        </p:nvSpPr>
        <p:spPr>
          <a:xfrm>
            <a:off x="702000" y="4248000"/>
            <a:ext cx="8096251" cy="1938337"/>
          </a:xfrm>
          <a:noFill/>
        </p:spPr>
        <p:txBody>
          <a:bodyPr/>
          <a:lstStyle>
            <a:lvl1pPr>
              <a:lnSpc>
                <a:spcPct val="80000"/>
              </a:lnSpc>
              <a:defRPr sz="2300" b="1" cap="all" baseline="0">
                <a:solidFill>
                  <a:schemeClr val="tx1"/>
                </a:solidFill>
                <a:latin typeface="Arial" pitchFamily="34" charset="0"/>
                <a:cs typeface="Arial" pitchFamily="34" charset="0"/>
              </a:defRPr>
            </a:lvl1pPr>
          </a:lstStyle>
          <a:p>
            <a:r>
              <a:rPr lang="fr-FR" dirty="0" smtClean="0"/>
              <a:t>CLIQUEZ ET MODIFIEZ LE TITRE</a:t>
            </a:r>
            <a:endParaRPr lang="fr-FR" dirty="0"/>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lang="fr-FR" smtClean="0"/>
              <a:t>GROUPE BAYARD – Projet Mikado</a:t>
            </a:r>
            <a:endParaRPr lang="fr-F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t>Page </a:t>
            </a:r>
            <a:fld id="{8BE978C9-4FDF-4B0A-86DE-559912220C9D}" type="slidenum">
              <a:rPr lang="fr-FR" smtClean="0"/>
              <a:pPr algn="l"/>
              <a:t>‹N°›</a:t>
            </a:fld>
            <a:endParaRPr lang="fr-FR"/>
          </a:p>
        </p:txBody>
      </p:sp>
      <p:sp>
        <p:nvSpPr>
          <p:cNvPr id="12" name="Line 19"/>
          <p:cNvSpPr>
            <a:spLocks noChangeShapeType="1"/>
          </p:cNvSpPr>
          <p:nvPr/>
        </p:nvSpPr>
        <p:spPr bwMode="auto">
          <a:xfrm>
            <a:off x="0" y="6534150"/>
            <a:ext cx="9143999" cy="0"/>
          </a:xfrm>
          <a:prstGeom prst="line">
            <a:avLst/>
          </a:prstGeom>
          <a:noFill/>
          <a:ln w="3175">
            <a:solidFill>
              <a:schemeClr val="accent1"/>
            </a:solidFill>
            <a:round/>
            <a:headEnd/>
            <a:tailEnd/>
          </a:ln>
          <a:effectLst/>
        </p:spPr>
        <p:txBody>
          <a:bodyPr wrap="none" anchor="ctr"/>
          <a:lstStyle/>
          <a:p>
            <a:pPr algn="ctr" eaLnBrk="0" hangingPunct="0">
              <a:defRPr/>
            </a:pPr>
            <a:endParaRPr lang="fr-FR">
              <a:ea typeface="ヒラギノ角ゴ Pro W3" pitchFamily="1" charset="-128"/>
              <a:cs typeface="+mn-cs"/>
            </a:endParaRPr>
          </a:p>
        </p:txBody>
      </p:sp>
      <p:pic>
        <p:nvPicPr>
          <p:cNvPr id="13" name="Picture 7" descr="LogoMicropole_petit"/>
          <p:cNvPicPr>
            <a:picLocks noChangeAspect="1" noChangeArrowheads="1"/>
          </p:cNvPicPr>
          <p:nvPr/>
        </p:nvPicPr>
        <p:blipFill>
          <a:blip r:embed="rId3" cstate="print"/>
          <a:srcRect/>
          <a:stretch>
            <a:fillRect/>
          </a:stretch>
        </p:blipFill>
        <p:spPr bwMode="auto">
          <a:xfrm>
            <a:off x="7929563" y="6602467"/>
            <a:ext cx="960120" cy="115214"/>
          </a:xfrm>
          <a:prstGeom prst="rect">
            <a:avLst/>
          </a:prstGeom>
          <a:noFill/>
          <a:ln w="9525">
            <a:noFill/>
            <a:miter lim="800000"/>
            <a:headEnd/>
            <a:tailEnd/>
          </a:ln>
        </p:spPr>
      </p:pic>
      <p:sp>
        <p:nvSpPr>
          <p:cNvPr id="8" name="Rectangle 7"/>
          <p:cNvSpPr/>
          <p:nvPr/>
        </p:nvSpPr>
        <p:spPr bwMode="auto">
          <a:xfrm>
            <a:off x="6936581" y="876300"/>
            <a:ext cx="1364457" cy="1364456"/>
          </a:xfrm>
          <a:prstGeom prst="rect">
            <a:avLst/>
          </a:prstGeom>
          <a:noFill/>
          <a:ln w="82550" cap="sq"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Tree>
    <p:extLst>
      <p:ext uri="{BB962C8B-B14F-4D97-AF65-F5344CB8AC3E}">
        <p14:creationId xmlns:p14="http://schemas.microsoft.com/office/powerpoint/2010/main" val="2545982339"/>
      </p:ext>
    </p:extLst>
  </p:cSld>
  <p:clrMapOvr>
    <a:masterClrMapping/>
  </p:clrMapOvr>
  <p:transition spd="med">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rojet">
    <p:spTree>
      <p:nvGrpSpPr>
        <p:cNvPr id="1" name=""/>
        <p:cNvGrpSpPr/>
        <p:nvPr/>
      </p:nvGrpSpPr>
      <p:grpSpPr>
        <a:xfrm>
          <a:off x="0" y="0"/>
          <a:ext cx="0" cy="0"/>
          <a:chOff x="0" y="0"/>
          <a:chExt cx="0" cy="0"/>
        </a:xfrm>
      </p:grpSpPr>
      <p:sp>
        <p:nvSpPr>
          <p:cNvPr id="14" name="Rectangle 13"/>
          <p:cNvSpPr/>
          <p:nvPr/>
        </p:nvSpPr>
        <p:spPr bwMode="auto">
          <a:xfrm>
            <a:off x="4893470" y="5574507"/>
            <a:ext cx="1320800" cy="178594"/>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smtClean="0">
              <a:solidFill>
                <a:srgbClr val="000000"/>
              </a:solidFill>
              <a:ea typeface="ヒラギノ角ゴ Pro W3" pitchFamily="1" charset="-128"/>
            </a:endParaRPr>
          </a:p>
        </p:txBody>
      </p:sp>
      <p:sp>
        <p:nvSpPr>
          <p:cNvPr id="18" name="Rectangle 17"/>
          <p:cNvSpPr/>
          <p:nvPr/>
        </p:nvSpPr>
        <p:spPr bwMode="auto">
          <a:xfrm>
            <a:off x="4894264" y="5791201"/>
            <a:ext cx="1320800" cy="178594"/>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smtClean="0">
              <a:solidFill>
                <a:srgbClr val="000000"/>
              </a:solidFill>
              <a:ea typeface="ヒラギノ角ゴ Pro W3" pitchFamily="1" charset="-128"/>
            </a:endParaRPr>
          </a:p>
        </p:txBody>
      </p:sp>
      <p:sp>
        <p:nvSpPr>
          <p:cNvPr id="19" name="Rectangle 18"/>
          <p:cNvSpPr/>
          <p:nvPr/>
        </p:nvSpPr>
        <p:spPr bwMode="auto">
          <a:xfrm>
            <a:off x="4894264" y="6003131"/>
            <a:ext cx="1320800" cy="178594"/>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smtClean="0">
              <a:solidFill>
                <a:srgbClr val="000000"/>
              </a:solidFill>
              <a:ea typeface="ヒラギノ角ゴ Pro W3" pitchFamily="1" charset="-128"/>
            </a:endParaRPr>
          </a:p>
        </p:txBody>
      </p:sp>
      <p:sp>
        <p:nvSpPr>
          <p:cNvPr id="2" name="Titre 1"/>
          <p:cNvSpPr>
            <a:spLocks noGrp="1"/>
          </p:cNvSpPr>
          <p:nvPr>
            <p:ph type="title" hasCustomPrompt="1"/>
          </p:nvPr>
        </p:nvSpPr>
        <p:spPr>
          <a:xfrm>
            <a:off x="694800" y="323999"/>
            <a:ext cx="8040688" cy="263375"/>
          </a:xfrm>
        </p:spPr>
        <p:txBody>
          <a:bodyPr/>
          <a:lstStyle>
            <a:lvl1pPr>
              <a:defRPr cap="all" baseline="0"/>
            </a:lvl1pPr>
          </a:lstStyle>
          <a:p>
            <a:r>
              <a:rPr lang="fr-FR" dirty="0" smtClean="0"/>
              <a:t>CLIQUEZ POUR MODIFIER LE STYLE DU TITRE</a:t>
            </a:r>
            <a:endParaRPr lang="fr-FR" dirty="0"/>
          </a:p>
        </p:txBody>
      </p:sp>
      <p:sp>
        <p:nvSpPr>
          <p:cNvPr id="3" name="Espace réservé du pied de page 2"/>
          <p:cNvSpPr>
            <a:spLocks noGrp="1"/>
          </p:cNvSpPr>
          <p:nvPr>
            <p:ph type="ftr" sz="quarter" idx="10"/>
          </p:nvPr>
        </p:nvSpPr>
        <p:spPr/>
        <p:txBody>
          <a:body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4" name="Espace réservé du numéro de diapositive 3"/>
          <p:cNvSpPr>
            <a:spLocks noGrp="1"/>
          </p:cNvSpPr>
          <p:nvPr>
            <p:ph type="sldNum" sz="quarter" idx="11"/>
          </p:nvPr>
        </p:nvSpPr>
        <p:spPr/>
        <p:txBody>
          <a:body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6" name="Espace réservé du texte 5"/>
          <p:cNvSpPr>
            <a:spLocks noGrp="1"/>
          </p:cNvSpPr>
          <p:nvPr>
            <p:ph type="body" sz="quarter" idx="12" hasCustomPrompt="1"/>
          </p:nvPr>
        </p:nvSpPr>
        <p:spPr>
          <a:xfrm>
            <a:off x="709613" y="685800"/>
            <a:ext cx="8030527" cy="228600"/>
          </a:xfrm>
        </p:spPr>
        <p:txBody>
          <a:bodyPr/>
          <a:lstStyle>
            <a:lvl1pPr>
              <a:buFontTx/>
              <a:buNone/>
              <a:defRPr sz="2000" b="0" cap="all" baseline="0">
                <a:solidFill>
                  <a:schemeClr val="tx1">
                    <a:lumMod val="50000"/>
                    <a:lumOff val="50000"/>
                  </a:schemeClr>
                </a:solidFill>
                <a:latin typeface="Arial" pitchFamily="34" charset="0"/>
                <a:cs typeface="Arial" pitchFamily="34" charset="0"/>
              </a:defRPr>
            </a:lvl1pPr>
          </a:lstStyle>
          <a:p>
            <a:pPr lvl="0"/>
            <a:r>
              <a:rPr lang="fr-FR" dirty="0" smtClean="0"/>
              <a:t>CLIQUEZ POUR MODIFIER LES STYLES DU TEXTE DU MASQUE</a:t>
            </a:r>
          </a:p>
        </p:txBody>
      </p:sp>
      <p:sp>
        <p:nvSpPr>
          <p:cNvPr id="11" name="Espace réservé du contenu 10"/>
          <p:cNvSpPr>
            <a:spLocks noGrp="1"/>
          </p:cNvSpPr>
          <p:nvPr>
            <p:ph sz="quarter" idx="14" hasCustomPrompt="1"/>
          </p:nvPr>
        </p:nvSpPr>
        <p:spPr>
          <a:xfrm>
            <a:off x="4894263" y="1211262"/>
            <a:ext cx="3987800" cy="4180039"/>
          </a:xfrm>
          <a:ln w="6350">
            <a:solidFill>
              <a:schemeClr val="tx1">
                <a:lumMod val="50000"/>
                <a:lumOff val="50000"/>
              </a:schemeClr>
            </a:solidFill>
          </a:ln>
        </p:spPr>
        <p:txBody>
          <a:bodyPr/>
          <a:lstStyle>
            <a:lvl1pPr>
              <a:buNone/>
              <a:defRPr b="1">
                <a:latin typeface="+mj-lt"/>
              </a:defRPr>
            </a:lvl1pPr>
          </a:lstStyle>
          <a:p>
            <a:pPr lvl="0"/>
            <a:r>
              <a:rPr lang="fr-FR" dirty="0" smtClean="0"/>
              <a:t>Insérer schéma ou tableau</a:t>
            </a:r>
            <a:endParaRPr lang="fr-FR" dirty="0"/>
          </a:p>
        </p:txBody>
      </p:sp>
      <p:sp>
        <p:nvSpPr>
          <p:cNvPr id="13" name="Espace réservé du texte 12"/>
          <p:cNvSpPr>
            <a:spLocks noGrp="1"/>
          </p:cNvSpPr>
          <p:nvPr>
            <p:ph type="body" sz="quarter" idx="15"/>
          </p:nvPr>
        </p:nvSpPr>
        <p:spPr>
          <a:xfrm>
            <a:off x="6297613" y="5619752"/>
            <a:ext cx="2584450" cy="144626"/>
          </a:xfrm>
        </p:spPr>
        <p:txBody>
          <a:bodyPr/>
          <a:lstStyle>
            <a:lvl1pPr marL="0" indent="0">
              <a:spcBef>
                <a:spcPts val="0"/>
              </a:spcBef>
              <a:spcAft>
                <a:spcPts val="700"/>
              </a:spcAft>
              <a:buFontTx/>
              <a:buNone/>
              <a:defRPr sz="1000" b="0">
                <a:latin typeface="Arial" pitchFamily="34" charset="0"/>
                <a:cs typeface="Arial" pitchFamily="34" charset="0"/>
              </a:defRPr>
            </a:lvl1pPr>
          </a:lstStyle>
          <a:p>
            <a:pPr lvl="0"/>
            <a:r>
              <a:rPr lang="fr-FR" smtClean="0"/>
              <a:t>Cliquez pour modifier les styles du texte du masque</a:t>
            </a:r>
          </a:p>
        </p:txBody>
      </p:sp>
      <p:sp>
        <p:nvSpPr>
          <p:cNvPr id="25" name="Espace réservé du texte 24"/>
          <p:cNvSpPr>
            <a:spLocks noGrp="1"/>
          </p:cNvSpPr>
          <p:nvPr>
            <p:ph type="body" sz="quarter" idx="19"/>
          </p:nvPr>
        </p:nvSpPr>
        <p:spPr>
          <a:xfrm>
            <a:off x="709613" y="1211262"/>
            <a:ext cx="3924300" cy="1080000"/>
          </a:xfrm>
        </p:spPr>
        <p:txBody>
          <a:bodyPr/>
          <a:lstStyle>
            <a:lvl1pPr marL="0" indent="0">
              <a:spcAft>
                <a:spcPts val="400"/>
              </a:spcAft>
              <a:buFontTx/>
              <a:buNone/>
              <a:defRPr sz="1400" b="1">
                <a:solidFill>
                  <a:schemeClr val="accent1"/>
                </a:solidFill>
                <a:latin typeface="Arial" pitchFamily="34" charset="0"/>
                <a:cs typeface="Arial" pitchFamily="34" charset="0"/>
              </a:defRPr>
            </a:lvl1pPr>
            <a:lvl2pPr marL="0" indent="0">
              <a:spcBef>
                <a:spcPts val="100"/>
              </a:spcBef>
              <a:spcAft>
                <a:spcPts val="0"/>
              </a:spcAft>
              <a:buFontTx/>
              <a:buNone/>
              <a:defRPr sz="900" b="0">
                <a:solidFill>
                  <a:schemeClr val="tx1"/>
                </a:solidFill>
                <a:latin typeface="Arial" pitchFamily="34" charset="0"/>
                <a:cs typeface="Arial" pitchFamily="34" charset="0"/>
              </a:defRPr>
            </a:lvl2pPr>
            <a:lvl3pPr marL="144000" indent="-144000">
              <a:spcBef>
                <a:spcPts val="400"/>
              </a:spcBef>
              <a:spcAft>
                <a:spcPts val="0"/>
              </a:spcAft>
              <a:buClr>
                <a:schemeClr val="tx1">
                  <a:lumMod val="65000"/>
                  <a:lumOff val="35000"/>
                </a:schemeClr>
              </a:buClr>
              <a:buFont typeface="Courier New" pitchFamily="49" charset="0"/>
              <a:buChar char="o"/>
              <a:defRPr sz="900">
                <a:solidFill>
                  <a:schemeClr val="tx1">
                    <a:lumMod val="65000"/>
                    <a:lumOff val="35000"/>
                  </a:schemeClr>
                </a:solidFill>
                <a:latin typeface="Arial" pitchFamily="34" charset="0"/>
                <a:cs typeface="Arial" pitchFamily="34" charset="0"/>
              </a:defRPr>
            </a:lvl3pPr>
            <a:lvl4pPr marL="144000" indent="-144000">
              <a:spcBef>
                <a:spcPts val="400"/>
              </a:spcBef>
              <a:spcAft>
                <a:spcPts val="0"/>
              </a:spcAft>
              <a:buClrTx/>
              <a:buFont typeface="Courier New" pitchFamily="49" charset="0"/>
              <a:buChar char="o"/>
              <a:tabLst/>
              <a:defRPr sz="900">
                <a:solidFill>
                  <a:schemeClr val="tx1">
                    <a:lumMod val="50000"/>
                    <a:lumOff val="50000"/>
                  </a:schemeClr>
                </a:solidFill>
                <a:latin typeface="Arial" pitchFamily="34" charset="0"/>
                <a:cs typeface="Arial" pitchFamily="34" charset="0"/>
              </a:defRPr>
            </a:lvl4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27" name="Espace réservé du texte 26"/>
          <p:cNvSpPr>
            <a:spLocks noGrp="1"/>
          </p:cNvSpPr>
          <p:nvPr>
            <p:ph type="body" sz="quarter" idx="20"/>
          </p:nvPr>
        </p:nvSpPr>
        <p:spPr>
          <a:xfrm>
            <a:off x="709613" y="2503217"/>
            <a:ext cx="3924300" cy="1080000"/>
          </a:xfrm>
        </p:spPr>
        <p:txBody>
          <a:bodyPr/>
          <a:lstStyle>
            <a:lvl1pPr marL="0" indent="0">
              <a:spcAft>
                <a:spcPts val="400"/>
              </a:spcAft>
              <a:buFontTx/>
              <a:buNone/>
              <a:defRPr sz="1400" b="1">
                <a:solidFill>
                  <a:schemeClr val="accent1"/>
                </a:solidFill>
                <a:latin typeface="Arial" pitchFamily="34" charset="0"/>
                <a:cs typeface="Arial" pitchFamily="34" charset="0"/>
              </a:defRPr>
            </a:lvl1pPr>
            <a:lvl2pPr marL="0" indent="0">
              <a:spcBef>
                <a:spcPts val="100"/>
              </a:spcBef>
              <a:spcAft>
                <a:spcPts val="0"/>
              </a:spcAft>
              <a:buFontTx/>
              <a:buNone/>
              <a:defRPr sz="900" b="0">
                <a:solidFill>
                  <a:schemeClr val="tx1"/>
                </a:solidFill>
                <a:latin typeface="Arial" pitchFamily="34" charset="0"/>
                <a:cs typeface="Arial" pitchFamily="34" charset="0"/>
              </a:defRPr>
            </a:lvl2pPr>
            <a:lvl3pPr marL="144000" indent="-144000">
              <a:spcBef>
                <a:spcPts val="400"/>
              </a:spcBef>
              <a:spcAft>
                <a:spcPts val="0"/>
              </a:spcAft>
              <a:buClr>
                <a:schemeClr val="tx1">
                  <a:lumMod val="65000"/>
                  <a:lumOff val="35000"/>
                </a:schemeClr>
              </a:buClr>
              <a:buFont typeface="Courier New" pitchFamily="49" charset="0"/>
              <a:buChar char="o"/>
              <a:defRPr sz="900">
                <a:solidFill>
                  <a:schemeClr val="tx1">
                    <a:lumMod val="65000"/>
                    <a:lumOff val="35000"/>
                  </a:schemeClr>
                </a:solidFill>
                <a:latin typeface="Arial" pitchFamily="34" charset="0"/>
                <a:cs typeface="Arial" pitchFamily="34" charset="0"/>
              </a:defRPr>
            </a:lvl3pPr>
            <a:lvl4pPr marL="144000" indent="-144000">
              <a:spcBef>
                <a:spcPts val="400"/>
              </a:spcBef>
              <a:spcAft>
                <a:spcPts val="0"/>
              </a:spcAft>
              <a:buClrTx/>
              <a:buFont typeface="Courier New" pitchFamily="49" charset="0"/>
              <a:buChar char="o"/>
              <a:defRPr sz="900">
                <a:solidFill>
                  <a:schemeClr val="tx1">
                    <a:lumMod val="50000"/>
                    <a:lumOff val="50000"/>
                  </a:schemeClr>
                </a:solidFill>
                <a:latin typeface="Arial" pitchFamily="34" charset="0"/>
                <a:cs typeface="Arial" pitchFamily="34" charset="0"/>
              </a:defRPr>
            </a:lvl4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29" name="Espace réservé du texte 28"/>
          <p:cNvSpPr>
            <a:spLocks noGrp="1"/>
          </p:cNvSpPr>
          <p:nvPr>
            <p:ph type="body" sz="quarter" idx="21"/>
          </p:nvPr>
        </p:nvSpPr>
        <p:spPr>
          <a:xfrm>
            <a:off x="709613" y="3795172"/>
            <a:ext cx="3924300" cy="1080000"/>
          </a:xfrm>
        </p:spPr>
        <p:txBody>
          <a:bodyPr/>
          <a:lstStyle>
            <a:lvl1pPr marL="0" indent="0">
              <a:spcAft>
                <a:spcPts val="400"/>
              </a:spcAft>
              <a:buFontTx/>
              <a:buNone/>
              <a:defRPr sz="1400" b="1">
                <a:solidFill>
                  <a:schemeClr val="accent1"/>
                </a:solidFill>
                <a:latin typeface="Arial" pitchFamily="34" charset="0"/>
                <a:cs typeface="Arial" pitchFamily="34" charset="0"/>
              </a:defRPr>
            </a:lvl1pPr>
            <a:lvl2pPr marL="0" indent="0">
              <a:spcBef>
                <a:spcPts val="100"/>
              </a:spcBef>
              <a:spcAft>
                <a:spcPts val="0"/>
              </a:spcAft>
              <a:buFontTx/>
              <a:buNone/>
              <a:defRPr sz="900" b="0">
                <a:solidFill>
                  <a:schemeClr val="tx1"/>
                </a:solidFill>
                <a:latin typeface="Arial" pitchFamily="34" charset="0"/>
                <a:cs typeface="Arial" pitchFamily="34" charset="0"/>
              </a:defRPr>
            </a:lvl2pPr>
            <a:lvl3pPr marL="144000" indent="-144000">
              <a:spcBef>
                <a:spcPts val="400"/>
              </a:spcBef>
              <a:spcAft>
                <a:spcPts val="0"/>
              </a:spcAft>
              <a:buClr>
                <a:schemeClr val="tx1">
                  <a:lumMod val="65000"/>
                  <a:lumOff val="35000"/>
                </a:schemeClr>
              </a:buClr>
              <a:buFont typeface="Courier New" pitchFamily="49" charset="0"/>
              <a:buChar char="o"/>
              <a:defRPr sz="900">
                <a:solidFill>
                  <a:schemeClr val="tx1">
                    <a:lumMod val="65000"/>
                    <a:lumOff val="35000"/>
                  </a:schemeClr>
                </a:solidFill>
                <a:latin typeface="Arial" pitchFamily="34" charset="0"/>
                <a:cs typeface="Arial" pitchFamily="34" charset="0"/>
              </a:defRPr>
            </a:lvl3pPr>
            <a:lvl4pPr marL="144000" indent="-144000">
              <a:spcBef>
                <a:spcPts val="400"/>
              </a:spcBef>
              <a:spcAft>
                <a:spcPts val="0"/>
              </a:spcAft>
              <a:buClrTx/>
              <a:buFont typeface="Courier New" pitchFamily="49" charset="0"/>
              <a:buChar char="o"/>
              <a:defRPr sz="900">
                <a:solidFill>
                  <a:schemeClr val="tx1">
                    <a:lumMod val="50000"/>
                    <a:lumOff val="50000"/>
                  </a:schemeClr>
                </a:solidFill>
                <a:latin typeface="Arial" pitchFamily="34" charset="0"/>
                <a:cs typeface="Arial" pitchFamily="34" charset="0"/>
              </a:defRPr>
            </a:lvl4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31" name="Espace réservé du texte 30"/>
          <p:cNvSpPr>
            <a:spLocks noGrp="1"/>
          </p:cNvSpPr>
          <p:nvPr>
            <p:ph type="body" sz="quarter" idx="22"/>
          </p:nvPr>
        </p:nvSpPr>
        <p:spPr>
          <a:xfrm>
            <a:off x="709613" y="5087128"/>
            <a:ext cx="3924300" cy="1080000"/>
          </a:xfrm>
        </p:spPr>
        <p:txBody>
          <a:bodyPr/>
          <a:lstStyle>
            <a:lvl1pPr marL="0" indent="0">
              <a:spcAft>
                <a:spcPts val="400"/>
              </a:spcAft>
              <a:buFontTx/>
              <a:buNone/>
              <a:defRPr sz="1400" b="1">
                <a:solidFill>
                  <a:schemeClr val="accent1"/>
                </a:solidFill>
                <a:latin typeface="Arial" pitchFamily="34" charset="0"/>
                <a:cs typeface="Arial" pitchFamily="34" charset="0"/>
              </a:defRPr>
            </a:lvl1pPr>
            <a:lvl2pPr marL="0" indent="0">
              <a:spcBef>
                <a:spcPts val="100"/>
              </a:spcBef>
              <a:spcAft>
                <a:spcPts val="0"/>
              </a:spcAft>
              <a:buFontTx/>
              <a:buNone/>
              <a:defRPr sz="900" b="0">
                <a:solidFill>
                  <a:schemeClr val="tx1"/>
                </a:solidFill>
                <a:latin typeface="Arial" pitchFamily="34" charset="0"/>
                <a:cs typeface="Arial" pitchFamily="34" charset="0"/>
              </a:defRPr>
            </a:lvl2pPr>
            <a:lvl3pPr marL="144000" indent="-144000">
              <a:spcBef>
                <a:spcPts val="400"/>
              </a:spcBef>
              <a:spcAft>
                <a:spcPts val="0"/>
              </a:spcAft>
              <a:buClr>
                <a:schemeClr val="tx1">
                  <a:lumMod val="65000"/>
                  <a:lumOff val="35000"/>
                </a:schemeClr>
              </a:buClr>
              <a:buFont typeface="Courier New" pitchFamily="49" charset="0"/>
              <a:buChar char="o"/>
              <a:defRPr sz="900">
                <a:solidFill>
                  <a:schemeClr val="tx1">
                    <a:lumMod val="65000"/>
                    <a:lumOff val="35000"/>
                  </a:schemeClr>
                </a:solidFill>
                <a:latin typeface="Arial" pitchFamily="34" charset="0"/>
                <a:cs typeface="Arial" pitchFamily="34" charset="0"/>
              </a:defRPr>
            </a:lvl3pPr>
            <a:lvl4pPr marL="144000" indent="-144000">
              <a:spcBef>
                <a:spcPts val="400"/>
              </a:spcBef>
              <a:spcAft>
                <a:spcPts val="0"/>
              </a:spcAft>
              <a:buClrTx/>
              <a:buFont typeface="Courier New" pitchFamily="49" charset="0"/>
              <a:buChar char="o"/>
              <a:defRPr sz="900">
                <a:solidFill>
                  <a:schemeClr val="tx1">
                    <a:lumMod val="50000"/>
                    <a:lumOff val="50000"/>
                  </a:schemeClr>
                </a:solidFill>
                <a:latin typeface="Arial" pitchFamily="34" charset="0"/>
                <a:cs typeface="Arial" pitchFamily="34" charset="0"/>
              </a:defRPr>
            </a:lvl4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20" name="ZoneTexte 19"/>
          <p:cNvSpPr txBox="1"/>
          <p:nvPr/>
        </p:nvSpPr>
        <p:spPr>
          <a:xfrm>
            <a:off x="4950619" y="5585619"/>
            <a:ext cx="1346994" cy="153888"/>
          </a:xfrm>
          <a:prstGeom prst="rect">
            <a:avLst/>
          </a:prstGeom>
          <a:noFill/>
        </p:spPr>
        <p:txBody>
          <a:bodyPr wrap="square" lIns="0" tIns="0" rIns="0" bIns="0" rtlCol="0">
            <a:spAutoFit/>
          </a:bodyPr>
          <a:lstStyle/>
          <a:p>
            <a:r>
              <a:rPr lang="fr-FR" sz="1000" b="1" smtClean="0">
                <a:solidFill>
                  <a:srgbClr val="000000"/>
                </a:solidFill>
              </a:rPr>
              <a:t>Fonctionnel</a:t>
            </a:r>
            <a:endParaRPr lang="fr-FR" sz="1000" b="1">
              <a:solidFill>
                <a:srgbClr val="000000"/>
              </a:solidFill>
            </a:endParaRPr>
          </a:p>
        </p:txBody>
      </p:sp>
      <p:sp>
        <p:nvSpPr>
          <p:cNvPr id="21" name="ZoneTexte 20"/>
          <p:cNvSpPr txBox="1"/>
          <p:nvPr/>
        </p:nvSpPr>
        <p:spPr>
          <a:xfrm>
            <a:off x="4950619" y="5800725"/>
            <a:ext cx="1346994" cy="153888"/>
          </a:xfrm>
          <a:prstGeom prst="rect">
            <a:avLst/>
          </a:prstGeom>
          <a:noFill/>
        </p:spPr>
        <p:txBody>
          <a:bodyPr wrap="square" lIns="0" tIns="0" rIns="0" bIns="0" rtlCol="0">
            <a:spAutoFit/>
          </a:bodyPr>
          <a:lstStyle/>
          <a:p>
            <a:r>
              <a:rPr lang="fr-FR" sz="1000" b="1" smtClean="0">
                <a:solidFill>
                  <a:srgbClr val="000000"/>
                </a:solidFill>
              </a:rPr>
              <a:t>Technologie</a:t>
            </a:r>
            <a:endParaRPr lang="fr-FR" sz="1000" b="1">
              <a:solidFill>
                <a:srgbClr val="000000"/>
              </a:solidFill>
            </a:endParaRPr>
          </a:p>
        </p:txBody>
      </p:sp>
      <p:sp>
        <p:nvSpPr>
          <p:cNvPr id="22" name="ZoneTexte 21"/>
          <p:cNvSpPr txBox="1"/>
          <p:nvPr/>
        </p:nvSpPr>
        <p:spPr>
          <a:xfrm>
            <a:off x="4950619" y="6013551"/>
            <a:ext cx="1346994" cy="153888"/>
          </a:xfrm>
          <a:prstGeom prst="rect">
            <a:avLst/>
          </a:prstGeom>
          <a:noFill/>
        </p:spPr>
        <p:txBody>
          <a:bodyPr wrap="square" lIns="0" tIns="0" rIns="0" bIns="0" rtlCol="0">
            <a:spAutoFit/>
          </a:bodyPr>
          <a:lstStyle/>
          <a:p>
            <a:r>
              <a:rPr lang="fr-FR" sz="1000" b="1" smtClean="0">
                <a:solidFill>
                  <a:srgbClr val="000000"/>
                </a:solidFill>
              </a:rPr>
              <a:t>Partenaires</a:t>
            </a:r>
            <a:endParaRPr lang="fr-FR" sz="1000" b="1">
              <a:solidFill>
                <a:srgbClr val="000000"/>
              </a:solidFill>
            </a:endParaRPr>
          </a:p>
        </p:txBody>
      </p:sp>
      <p:sp>
        <p:nvSpPr>
          <p:cNvPr id="24" name="Espace réservé du texte 23"/>
          <p:cNvSpPr>
            <a:spLocks noGrp="1"/>
          </p:cNvSpPr>
          <p:nvPr>
            <p:ph type="body" sz="quarter" idx="23"/>
          </p:nvPr>
        </p:nvSpPr>
        <p:spPr>
          <a:xfrm>
            <a:off x="6300787" y="5834854"/>
            <a:ext cx="2579687" cy="160337"/>
          </a:xfrm>
        </p:spPr>
        <p:txBody>
          <a:bodyPr/>
          <a:lstStyle>
            <a:lvl1pPr marL="0" indent="0">
              <a:buFontTx/>
              <a:buNone/>
              <a:defRPr sz="1000" b="0">
                <a:latin typeface="+mj-lt"/>
              </a:defRPr>
            </a:lvl1pPr>
          </a:lstStyle>
          <a:p>
            <a:pPr lvl="0"/>
            <a:r>
              <a:rPr lang="fr-FR" smtClean="0"/>
              <a:t>Cliquez pour modifier les styles du texte du masque</a:t>
            </a:r>
          </a:p>
        </p:txBody>
      </p:sp>
      <p:sp>
        <p:nvSpPr>
          <p:cNvPr id="28" name="Espace réservé du texte 27"/>
          <p:cNvSpPr>
            <a:spLocks noGrp="1"/>
          </p:cNvSpPr>
          <p:nvPr>
            <p:ph type="body" sz="quarter" idx="24"/>
          </p:nvPr>
        </p:nvSpPr>
        <p:spPr>
          <a:xfrm>
            <a:off x="6300787" y="6043610"/>
            <a:ext cx="2581275" cy="168275"/>
          </a:xfrm>
        </p:spPr>
        <p:txBody>
          <a:bodyPr/>
          <a:lstStyle>
            <a:lvl1pPr marL="0" indent="0">
              <a:buFontTx/>
              <a:buNone/>
              <a:defRPr sz="1000" b="0">
                <a:latin typeface="+mj-lt"/>
              </a:defRPr>
            </a:lvl1pPr>
          </a:lstStyle>
          <a:p>
            <a:pPr lvl="0"/>
            <a:r>
              <a:rPr lang="fr-FR" dirty="0" smtClean="0"/>
              <a:t>Cliquez pour modifier les styles du texte du masque</a:t>
            </a:r>
          </a:p>
        </p:txBody>
      </p:sp>
    </p:spTree>
    <p:extLst>
      <p:ext uri="{BB962C8B-B14F-4D97-AF65-F5344CB8AC3E}">
        <p14:creationId xmlns:p14="http://schemas.microsoft.com/office/powerpoint/2010/main" val="3216938298"/>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Plannin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cap="all" baseline="0"/>
            </a:lvl1pPr>
          </a:lstStyle>
          <a:p>
            <a:r>
              <a:rPr lang="fr-FR" dirty="0" smtClean="0"/>
              <a:t>MODIFIEZ LE STYLE DU TITRE</a:t>
            </a:r>
            <a:endParaRPr lang="fr-CH" dirty="0"/>
          </a:p>
        </p:txBody>
      </p:sp>
      <p:sp>
        <p:nvSpPr>
          <p:cNvPr id="7" name="Espace réservé du pied de page 6"/>
          <p:cNvSpPr>
            <a:spLocks noGrp="1"/>
          </p:cNvSpPr>
          <p:nvPr>
            <p:ph type="ftr" sz="quarter" idx="11"/>
          </p:nvPr>
        </p:nvSpPr>
        <p:spPr/>
        <p:txBody>
          <a:bodyPr/>
          <a:lstStyle/>
          <a:p>
            <a:pPr algn="ctr"/>
            <a:r>
              <a:rPr smtClean="0">
                <a:solidFill>
                  <a:srgbClr val="FFFFFF">
                    <a:lumMod val="50000"/>
                  </a:srgbClr>
                </a:solidFill>
              </a:rPr>
              <a:t>Refonte Portail Lagardère </a:t>
            </a:r>
            <a:endParaRPr lang="fr-CH">
              <a:solidFill>
                <a:srgbClr val="FFFFFF">
                  <a:lumMod val="50000"/>
                </a:srgbClr>
              </a:solidFill>
            </a:endParaRPr>
          </a:p>
        </p:txBody>
      </p:sp>
      <p:sp>
        <p:nvSpPr>
          <p:cNvPr id="16" name="Espace réservé du texte 15"/>
          <p:cNvSpPr>
            <a:spLocks noGrp="1"/>
          </p:cNvSpPr>
          <p:nvPr>
            <p:ph type="body" sz="quarter" idx="13" hasCustomPrompt="1"/>
          </p:nvPr>
        </p:nvSpPr>
        <p:spPr>
          <a:xfrm>
            <a:off x="1673225" y="1175445"/>
            <a:ext cx="1044575" cy="168275"/>
          </a:xfrm>
        </p:spPr>
        <p:txBody>
          <a:bodyPr wrap="none" lIns="54000" tIns="54000" rIns="54000" bIns="54000" anchor="ctr" anchorCtr="0"/>
          <a:lstStyle>
            <a:lvl1pPr marL="108000" indent="-108000">
              <a:lnSpc>
                <a:spcPct val="100000"/>
              </a:lnSpc>
              <a:spcBef>
                <a:spcPts val="0"/>
              </a:spcBef>
              <a:buSzPct val="100000"/>
              <a:defRPr sz="900" b="1" baseline="0">
                <a:latin typeface="+mj-lt"/>
              </a:defRPr>
            </a:lvl1pPr>
          </a:lstStyle>
          <a:p>
            <a:pPr lvl="0"/>
            <a:r>
              <a:rPr lang="fr-CH" dirty="0" smtClean="0"/>
              <a:t>mm/</a:t>
            </a:r>
            <a:r>
              <a:rPr lang="fr-CH" dirty="0" err="1" smtClean="0"/>
              <a:t>aaaa</a:t>
            </a:r>
            <a:endParaRPr lang="fr-CH" dirty="0"/>
          </a:p>
        </p:txBody>
      </p:sp>
      <p:sp>
        <p:nvSpPr>
          <p:cNvPr id="17" name="Espace réservé du texte 15"/>
          <p:cNvSpPr>
            <a:spLocks noGrp="1"/>
          </p:cNvSpPr>
          <p:nvPr>
            <p:ph type="body" sz="quarter" idx="14" hasCustomPrompt="1"/>
          </p:nvPr>
        </p:nvSpPr>
        <p:spPr>
          <a:xfrm>
            <a:off x="2716355" y="1175445"/>
            <a:ext cx="1044575" cy="168275"/>
          </a:xfrm>
        </p:spPr>
        <p:txBody>
          <a:bodyPr wrap="none" lIns="54000" tIns="54000" rIns="54000" bIns="54000" anchor="ctr" anchorCtr="0"/>
          <a:lstStyle>
            <a:lvl1pPr marL="108000" indent="-108000">
              <a:lnSpc>
                <a:spcPct val="100000"/>
              </a:lnSpc>
              <a:spcBef>
                <a:spcPts val="0"/>
              </a:spcBef>
              <a:buSzPct val="100000"/>
              <a:defRPr sz="900" b="1" baseline="0">
                <a:latin typeface="+mj-lt"/>
              </a:defRPr>
            </a:lvl1pPr>
          </a:lstStyle>
          <a:p>
            <a:pPr lvl="0"/>
            <a:r>
              <a:rPr lang="fr-CH" dirty="0" smtClean="0"/>
              <a:t>mm/</a:t>
            </a:r>
            <a:r>
              <a:rPr lang="fr-CH" dirty="0" err="1" smtClean="0"/>
              <a:t>aaaa</a:t>
            </a:r>
            <a:endParaRPr lang="fr-CH" dirty="0"/>
          </a:p>
        </p:txBody>
      </p:sp>
      <p:sp>
        <p:nvSpPr>
          <p:cNvPr id="18" name="Espace réservé du texte 15"/>
          <p:cNvSpPr>
            <a:spLocks noGrp="1"/>
          </p:cNvSpPr>
          <p:nvPr>
            <p:ph type="body" sz="quarter" idx="15" hasCustomPrompt="1"/>
          </p:nvPr>
        </p:nvSpPr>
        <p:spPr>
          <a:xfrm>
            <a:off x="3759485" y="1175445"/>
            <a:ext cx="1044575" cy="168275"/>
          </a:xfrm>
        </p:spPr>
        <p:txBody>
          <a:bodyPr wrap="none" lIns="54000" tIns="54000" rIns="54000" bIns="54000" anchor="ctr" anchorCtr="0"/>
          <a:lstStyle>
            <a:lvl1pPr marL="108000" indent="-108000">
              <a:lnSpc>
                <a:spcPct val="100000"/>
              </a:lnSpc>
              <a:spcBef>
                <a:spcPts val="0"/>
              </a:spcBef>
              <a:buSzPct val="100000"/>
              <a:defRPr sz="900" b="1" baseline="0">
                <a:latin typeface="+mj-lt"/>
              </a:defRPr>
            </a:lvl1pPr>
          </a:lstStyle>
          <a:p>
            <a:pPr lvl="0"/>
            <a:r>
              <a:rPr lang="fr-CH" dirty="0" smtClean="0"/>
              <a:t>mm/</a:t>
            </a:r>
            <a:r>
              <a:rPr lang="fr-CH" dirty="0" err="1" smtClean="0"/>
              <a:t>aaaa</a:t>
            </a:r>
            <a:endParaRPr lang="fr-CH" dirty="0"/>
          </a:p>
        </p:txBody>
      </p:sp>
      <p:sp>
        <p:nvSpPr>
          <p:cNvPr id="19" name="Espace réservé du texte 15"/>
          <p:cNvSpPr>
            <a:spLocks noGrp="1"/>
          </p:cNvSpPr>
          <p:nvPr>
            <p:ph type="body" sz="quarter" idx="16" hasCustomPrompt="1"/>
          </p:nvPr>
        </p:nvSpPr>
        <p:spPr>
          <a:xfrm>
            <a:off x="4802615" y="1175445"/>
            <a:ext cx="1044575" cy="168275"/>
          </a:xfrm>
        </p:spPr>
        <p:txBody>
          <a:bodyPr wrap="none" lIns="54000" tIns="54000" rIns="54000" bIns="54000" anchor="ctr" anchorCtr="0"/>
          <a:lstStyle>
            <a:lvl1pPr marL="108000" indent="-108000">
              <a:lnSpc>
                <a:spcPct val="100000"/>
              </a:lnSpc>
              <a:spcBef>
                <a:spcPts val="0"/>
              </a:spcBef>
              <a:buSzPct val="100000"/>
              <a:defRPr sz="900" b="1" baseline="0">
                <a:latin typeface="+mj-lt"/>
              </a:defRPr>
            </a:lvl1pPr>
          </a:lstStyle>
          <a:p>
            <a:pPr lvl="0"/>
            <a:r>
              <a:rPr lang="fr-CH" dirty="0" smtClean="0"/>
              <a:t>mm/</a:t>
            </a:r>
            <a:r>
              <a:rPr lang="fr-CH" dirty="0" err="1" smtClean="0"/>
              <a:t>aaaa</a:t>
            </a:r>
            <a:endParaRPr lang="fr-CH" dirty="0"/>
          </a:p>
        </p:txBody>
      </p:sp>
      <p:sp>
        <p:nvSpPr>
          <p:cNvPr id="20" name="Espace réservé du texte 15"/>
          <p:cNvSpPr>
            <a:spLocks noGrp="1"/>
          </p:cNvSpPr>
          <p:nvPr>
            <p:ph type="body" sz="quarter" idx="17" hasCustomPrompt="1"/>
          </p:nvPr>
        </p:nvSpPr>
        <p:spPr>
          <a:xfrm>
            <a:off x="5845745" y="1175445"/>
            <a:ext cx="1044575" cy="168275"/>
          </a:xfrm>
        </p:spPr>
        <p:txBody>
          <a:bodyPr wrap="none" lIns="54000" tIns="54000" rIns="54000" bIns="54000" anchor="ctr" anchorCtr="0"/>
          <a:lstStyle>
            <a:lvl1pPr marL="108000" indent="-108000">
              <a:lnSpc>
                <a:spcPct val="100000"/>
              </a:lnSpc>
              <a:spcBef>
                <a:spcPts val="0"/>
              </a:spcBef>
              <a:buSzPct val="100000"/>
              <a:defRPr sz="900" b="1" baseline="0">
                <a:latin typeface="+mj-lt"/>
              </a:defRPr>
            </a:lvl1pPr>
          </a:lstStyle>
          <a:p>
            <a:pPr lvl="0"/>
            <a:r>
              <a:rPr lang="fr-CH" dirty="0" smtClean="0"/>
              <a:t>mm/</a:t>
            </a:r>
            <a:r>
              <a:rPr lang="fr-CH" dirty="0" err="1" smtClean="0"/>
              <a:t>aaaa</a:t>
            </a:r>
            <a:endParaRPr lang="fr-CH" dirty="0"/>
          </a:p>
        </p:txBody>
      </p:sp>
      <p:sp>
        <p:nvSpPr>
          <p:cNvPr id="21" name="Espace réservé du texte 15"/>
          <p:cNvSpPr>
            <a:spLocks noGrp="1"/>
          </p:cNvSpPr>
          <p:nvPr>
            <p:ph type="body" sz="quarter" idx="18" hasCustomPrompt="1"/>
          </p:nvPr>
        </p:nvSpPr>
        <p:spPr>
          <a:xfrm>
            <a:off x="6888875" y="1175445"/>
            <a:ext cx="1044575" cy="168275"/>
          </a:xfrm>
        </p:spPr>
        <p:txBody>
          <a:bodyPr wrap="none" lIns="54000" tIns="54000" rIns="54000" bIns="54000" anchor="ctr" anchorCtr="0"/>
          <a:lstStyle>
            <a:lvl1pPr marL="108000" indent="-108000">
              <a:lnSpc>
                <a:spcPct val="100000"/>
              </a:lnSpc>
              <a:spcBef>
                <a:spcPts val="0"/>
              </a:spcBef>
              <a:buSzPct val="100000"/>
              <a:defRPr sz="900" b="1" baseline="0">
                <a:latin typeface="+mj-lt"/>
              </a:defRPr>
            </a:lvl1pPr>
          </a:lstStyle>
          <a:p>
            <a:pPr lvl="0"/>
            <a:r>
              <a:rPr lang="fr-CH" dirty="0" smtClean="0"/>
              <a:t>mm/</a:t>
            </a:r>
            <a:r>
              <a:rPr lang="fr-CH" dirty="0" err="1" smtClean="0"/>
              <a:t>aaaa</a:t>
            </a:r>
            <a:endParaRPr lang="fr-CH" dirty="0"/>
          </a:p>
        </p:txBody>
      </p:sp>
      <p:sp>
        <p:nvSpPr>
          <p:cNvPr id="22" name="Espace réservé du texte 15"/>
          <p:cNvSpPr>
            <a:spLocks noGrp="1"/>
          </p:cNvSpPr>
          <p:nvPr>
            <p:ph type="body" sz="quarter" idx="19" hasCustomPrompt="1"/>
          </p:nvPr>
        </p:nvSpPr>
        <p:spPr>
          <a:xfrm>
            <a:off x="7932007" y="1175445"/>
            <a:ext cx="1044575" cy="168275"/>
          </a:xfrm>
        </p:spPr>
        <p:txBody>
          <a:bodyPr wrap="none" lIns="54000" tIns="54000" rIns="54000" bIns="54000" anchor="ctr" anchorCtr="0"/>
          <a:lstStyle>
            <a:lvl1pPr marL="108000" indent="-108000">
              <a:lnSpc>
                <a:spcPct val="100000"/>
              </a:lnSpc>
              <a:spcBef>
                <a:spcPts val="0"/>
              </a:spcBef>
              <a:buSzPct val="100000"/>
              <a:defRPr sz="900" b="1" baseline="0">
                <a:latin typeface="+mj-lt"/>
              </a:defRPr>
            </a:lvl1pPr>
          </a:lstStyle>
          <a:p>
            <a:pPr lvl="0"/>
            <a:r>
              <a:rPr lang="fr-CH" dirty="0" smtClean="0"/>
              <a:t>mm/</a:t>
            </a:r>
            <a:r>
              <a:rPr lang="fr-CH" dirty="0" err="1" smtClean="0"/>
              <a:t>aaaa</a:t>
            </a:r>
            <a:endParaRPr lang="fr-CH" dirty="0"/>
          </a:p>
        </p:txBody>
      </p:sp>
      <p:sp>
        <p:nvSpPr>
          <p:cNvPr id="24" name="Espace réservé du texte 23"/>
          <p:cNvSpPr>
            <a:spLocks noGrp="1"/>
          </p:cNvSpPr>
          <p:nvPr>
            <p:ph type="body" sz="quarter" idx="20" hasCustomPrompt="1"/>
          </p:nvPr>
        </p:nvSpPr>
        <p:spPr>
          <a:xfrm>
            <a:off x="265112" y="1814665"/>
            <a:ext cx="1308087" cy="540000"/>
          </a:xfrm>
          <a:solidFill>
            <a:schemeClr val="tx1"/>
          </a:solidFill>
          <a:ln w="3175">
            <a:noFill/>
          </a:ln>
        </p:spPr>
        <p:txBody>
          <a:bodyPr lIns="54000" tIns="54000" rIns="54000" bIns="54000"/>
          <a:lstStyle>
            <a:lvl1pPr marL="0" indent="0" algn="r">
              <a:lnSpc>
                <a:spcPts val="1400"/>
              </a:lnSpc>
              <a:spcBef>
                <a:spcPts val="0"/>
              </a:spcBef>
              <a:buFontTx/>
              <a:buNone/>
              <a:defRPr sz="1400" b="1" baseline="0">
                <a:solidFill>
                  <a:schemeClr val="bg1"/>
                </a:solidFill>
                <a:latin typeface="+mj-lt"/>
              </a:defRPr>
            </a:lvl1pPr>
          </a:lstStyle>
          <a:p>
            <a:pPr lvl="0"/>
            <a:r>
              <a:rPr lang="fr-CH" dirty="0" smtClean="0"/>
              <a:t>xxx</a:t>
            </a:r>
            <a:endParaRPr lang="fr-CH" dirty="0"/>
          </a:p>
        </p:txBody>
      </p:sp>
      <p:sp>
        <p:nvSpPr>
          <p:cNvPr id="25" name="Espace réservé du texte 23"/>
          <p:cNvSpPr>
            <a:spLocks noGrp="1"/>
          </p:cNvSpPr>
          <p:nvPr>
            <p:ph type="body" sz="quarter" idx="21" hasCustomPrompt="1"/>
          </p:nvPr>
        </p:nvSpPr>
        <p:spPr>
          <a:xfrm>
            <a:off x="265112" y="3747865"/>
            <a:ext cx="1308087" cy="540000"/>
          </a:xfrm>
          <a:solidFill>
            <a:schemeClr val="tx2"/>
          </a:solidFill>
          <a:ln w="3175">
            <a:noFill/>
          </a:ln>
        </p:spPr>
        <p:txBody>
          <a:bodyPr lIns="54000" tIns="54000" rIns="54000" bIns="54000"/>
          <a:lstStyle>
            <a:lvl1pPr marL="0" indent="0" algn="r">
              <a:lnSpc>
                <a:spcPts val="1400"/>
              </a:lnSpc>
              <a:spcBef>
                <a:spcPts val="0"/>
              </a:spcBef>
              <a:buFontTx/>
              <a:buNone/>
              <a:defRPr sz="1400" b="1" baseline="0">
                <a:solidFill>
                  <a:schemeClr val="bg1"/>
                </a:solidFill>
                <a:latin typeface="+mj-lt"/>
              </a:defRPr>
            </a:lvl1pPr>
          </a:lstStyle>
          <a:p>
            <a:pPr lvl="0"/>
            <a:r>
              <a:rPr lang="fr-CH" dirty="0" smtClean="0"/>
              <a:t>ccc</a:t>
            </a:r>
            <a:endParaRPr lang="fr-CH" dirty="0"/>
          </a:p>
        </p:txBody>
      </p:sp>
      <p:sp>
        <p:nvSpPr>
          <p:cNvPr id="26" name="Espace réservé du texte 23"/>
          <p:cNvSpPr>
            <a:spLocks noGrp="1"/>
          </p:cNvSpPr>
          <p:nvPr>
            <p:ph type="body" sz="quarter" idx="22" hasCustomPrompt="1"/>
          </p:nvPr>
        </p:nvSpPr>
        <p:spPr>
          <a:xfrm>
            <a:off x="265112" y="2459065"/>
            <a:ext cx="1308087" cy="540000"/>
          </a:xfrm>
          <a:solidFill>
            <a:schemeClr val="accent2"/>
          </a:solidFill>
          <a:ln w="3175">
            <a:noFill/>
          </a:ln>
        </p:spPr>
        <p:txBody>
          <a:bodyPr lIns="54000" tIns="54000" rIns="54000" bIns="54000"/>
          <a:lstStyle>
            <a:lvl1pPr marL="0" indent="0" algn="r">
              <a:lnSpc>
                <a:spcPts val="1400"/>
              </a:lnSpc>
              <a:spcBef>
                <a:spcPts val="0"/>
              </a:spcBef>
              <a:buFontTx/>
              <a:buNone/>
              <a:defRPr sz="1400" b="1" baseline="0">
                <a:solidFill>
                  <a:schemeClr val="bg1"/>
                </a:solidFill>
                <a:latin typeface="+mj-lt"/>
              </a:defRPr>
            </a:lvl1pPr>
          </a:lstStyle>
          <a:p>
            <a:pPr lvl="0"/>
            <a:r>
              <a:rPr lang="fr-CH" dirty="0" err="1" smtClean="0"/>
              <a:t>yyy</a:t>
            </a:r>
            <a:endParaRPr lang="fr-CH" dirty="0"/>
          </a:p>
        </p:txBody>
      </p:sp>
      <p:sp>
        <p:nvSpPr>
          <p:cNvPr id="27" name="Espace réservé du texte 23"/>
          <p:cNvSpPr>
            <a:spLocks noGrp="1"/>
          </p:cNvSpPr>
          <p:nvPr>
            <p:ph type="body" sz="quarter" idx="23" hasCustomPrompt="1"/>
          </p:nvPr>
        </p:nvSpPr>
        <p:spPr>
          <a:xfrm>
            <a:off x="265112" y="3103465"/>
            <a:ext cx="1308087" cy="540000"/>
          </a:xfrm>
          <a:solidFill>
            <a:schemeClr val="accent1"/>
          </a:solidFill>
          <a:ln w="3175">
            <a:noFill/>
          </a:ln>
        </p:spPr>
        <p:txBody>
          <a:bodyPr lIns="54000" tIns="54000" rIns="54000" bIns="54000"/>
          <a:lstStyle>
            <a:lvl1pPr marL="0" indent="0" algn="r">
              <a:lnSpc>
                <a:spcPts val="1400"/>
              </a:lnSpc>
              <a:spcBef>
                <a:spcPts val="0"/>
              </a:spcBef>
              <a:buFontTx/>
              <a:buNone/>
              <a:defRPr sz="1400" b="1" baseline="0">
                <a:solidFill>
                  <a:schemeClr val="bg1"/>
                </a:solidFill>
                <a:latin typeface="+mj-lt"/>
              </a:defRPr>
            </a:lvl1pPr>
          </a:lstStyle>
          <a:p>
            <a:pPr lvl="0"/>
            <a:r>
              <a:rPr lang="fr-CH" dirty="0" smtClean="0"/>
              <a:t>zzz</a:t>
            </a:r>
            <a:endParaRPr lang="fr-CH" dirty="0"/>
          </a:p>
        </p:txBody>
      </p:sp>
      <p:sp>
        <p:nvSpPr>
          <p:cNvPr id="29" name="Espace réservé du texte 28"/>
          <p:cNvSpPr>
            <a:spLocks noGrp="1"/>
          </p:cNvSpPr>
          <p:nvPr>
            <p:ph type="body" sz="quarter" idx="24" hasCustomPrompt="1"/>
          </p:nvPr>
        </p:nvSpPr>
        <p:spPr>
          <a:xfrm>
            <a:off x="1677559" y="1814665"/>
            <a:ext cx="1029600" cy="248400"/>
          </a:xfrm>
          <a:solidFill>
            <a:schemeClr val="tx1"/>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smtClean="0"/>
              <a:t>xxx</a:t>
            </a:r>
            <a:endParaRPr lang="fr-CH" dirty="0"/>
          </a:p>
        </p:txBody>
      </p:sp>
      <p:sp>
        <p:nvSpPr>
          <p:cNvPr id="30" name="Espace réservé du texte 28"/>
          <p:cNvSpPr>
            <a:spLocks noGrp="1"/>
          </p:cNvSpPr>
          <p:nvPr>
            <p:ph type="body" sz="quarter" idx="25" hasCustomPrompt="1"/>
          </p:nvPr>
        </p:nvSpPr>
        <p:spPr>
          <a:xfrm>
            <a:off x="4070455" y="1814665"/>
            <a:ext cx="1151592" cy="248400"/>
          </a:xfrm>
          <a:solidFill>
            <a:schemeClr val="tx1"/>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err="1" smtClean="0"/>
              <a:t>xxxyyy</a:t>
            </a:r>
            <a:endParaRPr lang="fr-CH" dirty="0"/>
          </a:p>
        </p:txBody>
      </p:sp>
      <p:sp>
        <p:nvSpPr>
          <p:cNvPr id="31" name="Espace réservé du texte 28"/>
          <p:cNvSpPr>
            <a:spLocks noGrp="1"/>
          </p:cNvSpPr>
          <p:nvPr>
            <p:ph type="body" sz="quarter" idx="26" hasCustomPrompt="1"/>
          </p:nvPr>
        </p:nvSpPr>
        <p:spPr>
          <a:xfrm>
            <a:off x="2297992" y="2459065"/>
            <a:ext cx="2104995" cy="248400"/>
          </a:xfrm>
          <a:solidFill>
            <a:schemeClr val="accent2"/>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smtClean="0"/>
              <a:t>xxx</a:t>
            </a:r>
            <a:endParaRPr lang="fr-CH" dirty="0"/>
          </a:p>
        </p:txBody>
      </p:sp>
      <p:sp>
        <p:nvSpPr>
          <p:cNvPr id="32" name="Espace réservé du texte 28"/>
          <p:cNvSpPr>
            <a:spLocks noGrp="1"/>
          </p:cNvSpPr>
          <p:nvPr>
            <p:ph type="body" sz="quarter" idx="27" hasCustomPrompt="1"/>
          </p:nvPr>
        </p:nvSpPr>
        <p:spPr>
          <a:xfrm>
            <a:off x="4804060" y="2459065"/>
            <a:ext cx="2084815" cy="248400"/>
          </a:xfrm>
          <a:solidFill>
            <a:schemeClr val="accent2"/>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smtClean="0"/>
              <a:t>xxx</a:t>
            </a:r>
            <a:endParaRPr lang="fr-CH" dirty="0"/>
          </a:p>
        </p:txBody>
      </p:sp>
      <p:sp>
        <p:nvSpPr>
          <p:cNvPr id="33" name="Espace réservé du texte 28"/>
          <p:cNvSpPr>
            <a:spLocks noGrp="1"/>
          </p:cNvSpPr>
          <p:nvPr>
            <p:ph type="body" sz="quarter" idx="28" hasCustomPrompt="1"/>
          </p:nvPr>
        </p:nvSpPr>
        <p:spPr>
          <a:xfrm>
            <a:off x="1677559" y="3103465"/>
            <a:ext cx="1029600" cy="248400"/>
          </a:xfrm>
          <a:solidFill>
            <a:schemeClr val="accent1"/>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smtClean="0"/>
              <a:t>xxx</a:t>
            </a:r>
            <a:endParaRPr lang="fr-CH" dirty="0"/>
          </a:p>
        </p:txBody>
      </p:sp>
      <p:sp>
        <p:nvSpPr>
          <p:cNvPr id="34" name="Espace réservé du texte 28"/>
          <p:cNvSpPr>
            <a:spLocks noGrp="1"/>
          </p:cNvSpPr>
          <p:nvPr>
            <p:ph type="body" sz="quarter" idx="29" hasCustomPrompt="1"/>
          </p:nvPr>
        </p:nvSpPr>
        <p:spPr>
          <a:xfrm>
            <a:off x="3759485" y="3103465"/>
            <a:ext cx="1029600" cy="248400"/>
          </a:xfrm>
          <a:solidFill>
            <a:schemeClr val="accent1"/>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smtClean="0"/>
              <a:t>xxx</a:t>
            </a:r>
            <a:endParaRPr lang="fr-CH" dirty="0"/>
          </a:p>
        </p:txBody>
      </p:sp>
      <p:sp>
        <p:nvSpPr>
          <p:cNvPr id="35" name="Espace réservé du texte 28"/>
          <p:cNvSpPr>
            <a:spLocks noGrp="1"/>
          </p:cNvSpPr>
          <p:nvPr>
            <p:ph type="body" sz="quarter" idx="30" hasCustomPrompt="1"/>
          </p:nvPr>
        </p:nvSpPr>
        <p:spPr>
          <a:xfrm>
            <a:off x="5847189" y="3103465"/>
            <a:ext cx="2642429" cy="248400"/>
          </a:xfrm>
          <a:solidFill>
            <a:schemeClr val="accent1"/>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smtClean="0"/>
              <a:t>xxx</a:t>
            </a:r>
            <a:endParaRPr lang="fr-CH" dirty="0"/>
          </a:p>
        </p:txBody>
      </p:sp>
      <p:sp>
        <p:nvSpPr>
          <p:cNvPr id="36" name="Espace réservé du texte 28"/>
          <p:cNvSpPr>
            <a:spLocks noGrp="1"/>
          </p:cNvSpPr>
          <p:nvPr>
            <p:ph type="body" sz="quarter" idx="31" hasCustomPrompt="1"/>
          </p:nvPr>
        </p:nvSpPr>
        <p:spPr>
          <a:xfrm>
            <a:off x="7940204" y="3747865"/>
            <a:ext cx="1029600" cy="248400"/>
          </a:xfrm>
          <a:solidFill>
            <a:schemeClr val="tx2"/>
          </a:solidFill>
        </p:spPr>
        <p:txBody>
          <a:bodyPr lIns="54000" tIns="54000" rIns="54000" bIns="54000" anchor="ctr"/>
          <a:lstStyle>
            <a:lvl1pPr marL="0" indent="0" algn="r">
              <a:lnSpc>
                <a:spcPct val="100000"/>
              </a:lnSpc>
              <a:spcBef>
                <a:spcPts val="0"/>
              </a:spcBef>
              <a:buFontTx/>
              <a:buNone/>
              <a:defRPr sz="900" b="1" i="0" baseline="0">
                <a:solidFill>
                  <a:schemeClr val="bg1"/>
                </a:solidFill>
                <a:latin typeface="+mj-lt"/>
              </a:defRPr>
            </a:lvl1pPr>
          </a:lstStyle>
          <a:p>
            <a:pPr lvl="0"/>
            <a:r>
              <a:rPr lang="fr-CH" dirty="0" smtClean="0"/>
              <a:t>xxx</a:t>
            </a:r>
            <a:endParaRPr lang="fr-CH" dirty="0"/>
          </a:p>
        </p:txBody>
      </p:sp>
      <p:sp>
        <p:nvSpPr>
          <p:cNvPr id="37"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Tree>
    <p:extLst>
      <p:ext uri="{BB962C8B-B14F-4D97-AF65-F5344CB8AC3E}">
        <p14:creationId xmlns:p14="http://schemas.microsoft.com/office/powerpoint/2010/main" val="291218079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lide de fin">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0" y="331316"/>
            <a:ext cx="9144000" cy="366713"/>
          </a:xfrm>
          <a:prstGeom prst="rect">
            <a:avLst/>
          </a:prstGeom>
          <a:noFill/>
          <a:ln w="9525">
            <a:noFill/>
            <a:miter lim="800000"/>
            <a:headEnd/>
            <a:tailEnd/>
          </a:ln>
          <a:effectLst/>
        </p:spPr>
        <p:txBody>
          <a:bodyPr>
            <a:spAutoFit/>
          </a:bodyPr>
          <a:lstStyle/>
          <a:p>
            <a:pPr algn="ctr" eaLnBrk="0" hangingPunct="0">
              <a:spcBef>
                <a:spcPct val="50000"/>
              </a:spcBef>
              <a:defRPr/>
            </a:pPr>
            <a:r>
              <a:rPr lang="en-GB" sz="1800" b="1" i="1" smtClean="0">
                <a:solidFill>
                  <a:srgbClr val="000000"/>
                </a:solidFill>
                <a:latin typeface="Arial" pitchFamily="34" charset="0"/>
                <a:ea typeface="ヒラギノ角ゴ Pro W3" pitchFamily="1" charset="-128"/>
                <a:cs typeface="Arial" pitchFamily="34" charset="0"/>
              </a:rPr>
              <a:t>Pour </a:t>
            </a:r>
            <a:r>
              <a:rPr lang="en-GB" sz="1800" b="1" i="1" err="1" smtClean="0">
                <a:solidFill>
                  <a:srgbClr val="000000"/>
                </a:solidFill>
                <a:latin typeface="Arial" pitchFamily="34" charset="0"/>
                <a:ea typeface="ヒラギノ角ゴ Pro W3" pitchFamily="1" charset="-128"/>
                <a:cs typeface="Arial" pitchFamily="34" charset="0"/>
              </a:rPr>
              <a:t>toute</a:t>
            </a:r>
            <a:r>
              <a:rPr lang="en-GB" sz="1800" b="1" i="1" smtClean="0">
                <a:solidFill>
                  <a:srgbClr val="000000"/>
                </a:solidFill>
                <a:latin typeface="Arial" pitchFamily="34" charset="0"/>
                <a:ea typeface="ヒラギノ角ゴ Pro W3" pitchFamily="1" charset="-128"/>
                <a:cs typeface="Arial" pitchFamily="34" charset="0"/>
              </a:rPr>
              <a:t> information </a:t>
            </a:r>
            <a:r>
              <a:rPr lang="en-GB" sz="1800" b="1" i="1" err="1" smtClean="0">
                <a:solidFill>
                  <a:srgbClr val="000000"/>
                </a:solidFill>
                <a:latin typeface="Arial" pitchFamily="34" charset="0"/>
                <a:ea typeface="ヒラギノ角ゴ Pro W3" pitchFamily="1" charset="-128"/>
                <a:cs typeface="Arial" pitchFamily="34" charset="0"/>
              </a:rPr>
              <a:t>complémentaire</a:t>
            </a:r>
            <a:r>
              <a:rPr lang="en-GB" sz="1800" b="1" i="1" smtClean="0">
                <a:solidFill>
                  <a:srgbClr val="000000"/>
                </a:solidFill>
                <a:latin typeface="Arial" pitchFamily="34" charset="0"/>
                <a:ea typeface="ヒラギノ角ゴ Pro W3" pitchFamily="1" charset="-128"/>
                <a:cs typeface="Arial" pitchFamily="34" charset="0"/>
              </a:rPr>
              <a:t>, </a:t>
            </a:r>
            <a:r>
              <a:rPr lang="en-GB" sz="1800" b="1" i="1" err="1" smtClean="0">
                <a:solidFill>
                  <a:srgbClr val="000000"/>
                </a:solidFill>
                <a:latin typeface="Arial" pitchFamily="34" charset="0"/>
                <a:ea typeface="ヒラギノ角ゴ Pro W3" pitchFamily="1" charset="-128"/>
                <a:cs typeface="Arial" pitchFamily="34" charset="0"/>
              </a:rPr>
              <a:t>merci</a:t>
            </a:r>
            <a:r>
              <a:rPr lang="en-GB" sz="1800" b="1" i="1" smtClean="0">
                <a:solidFill>
                  <a:srgbClr val="000000"/>
                </a:solidFill>
                <a:latin typeface="Arial" pitchFamily="34" charset="0"/>
                <a:ea typeface="ヒラギノ角ゴ Pro W3" pitchFamily="1" charset="-128"/>
                <a:cs typeface="Arial" pitchFamily="34" charset="0"/>
              </a:rPr>
              <a:t> de </a:t>
            </a:r>
            <a:r>
              <a:rPr lang="en-GB" sz="1800" b="1" i="1" err="1" smtClean="0">
                <a:solidFill>
                  <a:srgbClr val="000000"/>
                </a:solidFill>
                <a:latin typeface="Arial" pitchFamily="34" charset="0"/>
                <a:ea typeface="ヒラギノ角ゴ Pro W3" pitchFamily="1" charset="-128"/>
                <a:cs typeface="Arial" pitchFamily="34" charset="0"/>
              </a:rPr>
              <a:t>contacter</a:t>
            </a:r>
            <a:r>
              <a:rPr lang="en-GB" sz="1800" b="1" i="1" smtClean="0">
                <a:solidFill>
                  <a:srgbClr val="000000"/>
                </a:solidFill>
                <a:latin typeface="Arial" pitchFamily="34" charset="0"/>
                <a:ea typeface="ヒラギノ角ゴ Pro W3" pitchFamily="1" charset="-128"/>
                <a:cs typeface="Arial" pitchFamily="34" charset="0"/>
              </a:rPr>
              <a:t> :</a:t>
            </a:r>
            <a:endParaRPr lang="en-GB" sz="1800" b="1" i="1">
              <a:solidFill>
                <a:srgbClr val="000000"/>
              </a:solidFill>
              <a:latin typeface="Arial" pitchFamily="34" charset="0"/>
              <a:ea typeface="ヒラギノ角ゴ Pro W3" pitchFamily="1" charset="-128"/>
              <a:cs typeface="Arial" pitchFamily="34" charset="0"/>
            </a:endParaRPr>
          </a:p>
        </p:txBody>
      </p:sp>
      <p:sp>
        <p:nvSpPr>
          <p:cNvPr id="5" name="Rectangle 10"/>
          <p:cNvSpPr/>
          <p:nvPr/>
        </p:nvSpPr>
        <p:spPr bwMode="auto">
          <a:xfrm>
            <a:off x="0" y="285750"/>
            <a:ext cx="638175" cy="381000"/>
          </a:xfrm>
          <a:prstGeom prst="rect">
            <a:avLst/>
          </a:prstGeom>
          <a:solidFill>
            <a:schemeClr val="bg1"/>
          </a:solidFill>
          <a:ln w="9525" cap="flat" cmpd="sng" algn="ctr">
            <a:noFill/>
            <a:prstDash val="solid"/>
            <a:round/>
            <a:headEnd type="none" w="med" len="med"/>
            <a:tailEnd type="none" w="med" len="me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sp>
        <p:nvSpPr>
          <p:cNvPr id="13" name="Espace réservé du texte 12"/>
          <p:cNvSpPr>
            <a:spLocks noGrp="1"/>
          </p:cNvSpPr>
          <p:nvPr>
            <p:ph type="body" sz="quarter" idx="12"/>
          </p:nvPr>
        </p:nvSpPr>
        <p:spPr>
          <a:xfrm>
            <a:off x="2724150" y="4295775"/>
            <a:ext cx="1541462" cy="800100"/>
          </a:xfrm>
        </p:spPr>
        <p:txBody>
          <a:bodyPr/>
          <a:lstStyle>
            <a:lvl1pPr marL="0" indent="0">
              <a:lnSpc>
                <a:spcPct val="100000"/>
              </a:lnSpc>
              <a:spcBef>
                <a:spcPts val="600"/>
              </a:spcBef>
              <a:spcAft>
                <a:spcPts val="0"/>
              </a:spcAft>
              <a:buNone/>
              <a:defRPr lang="fr-FR" sz="1000" kern="1200" dirty="0" smtClean="0">
                <a:solidFill>
                  <a:schemeClr val="tx1"/>
                </a:solidFill>
                <a:latin typeface="Arial Black" pitchFamily="34" charset="0"/>
                <a:ea typeface="ヒラギノ角ゴ Pro W3" pitchFamily="1" charset="-128"/>
                <a:cs typeface="+mn-cs"/>
              </a:defRPr>
            </a:lvl1pPr>
            <a:lvl2pPr marL="0" indent="0">
              <a:spcBef>
                <a:spcPts val="0"/>
              </a:spcBef>
              <a:spcAft>
                <a:spcPts val="0"/>
              </a:spcAft>
              <a:buNone/>
              <a:defRPr lang="fr-FR" sz="1000" b="0" kern="1200" dirty="0" smtClean="0">
                <a:solidFill>
                  <a:schemeClr val="tx1"/>
                </a:solidFill>
                <a:latin typeface="Arial" charset="0"/>
                <a:ea typeface="ヒラギノ角ゴ Pro W3" pitchFamily="1" charset="-128"/>
                <a:cs typeface="+mn-cs"/>
              </a:defRPr>
            </a:lvl2pPr>
            <a:lvl3pPr marL="133350" indent="-133350">
              <a:spcBef>
                <a:spcPts val="0"/>
              </a:spcBef>
              <a:spcAft>
                <a:spcPts val="0"/>
              </a:spcAft>
              <a:defRPr lang="fr-FR" sz="1000" kern="1200" dirty="0" smtClean="0">
                <a:solidFill>
                  <a:schemeClr val="tx1"/>
                </a:solidFill>
                <a:latin typeface="Arial" charset="0"/>
                <a:ea typeface="ヒラギノ角ゴ Pro W3" pitchFamily="1" charset="-128"/>
                <a:cs typeface="+mn-cs"/>
              </a:defRPr>
            </a:lvl3pPr>
            <a:lvl4pPr marL="266700" indent="-152400">
              <a:spcBef>
                <a:spcPts val="0"/>
              </a:spcBef>
              <a:spcAft>
                <a:spcPts val="0"/>
              </a:spcAft>
              <a:defRPr lang="fr-FR" sz="1000" kern="1200" dirty="0" smtClean="0">
                <a:solidFill>
                  <a:schemeClr val="tx1"/>
                </a:solidFill>
                <a:latin typeface="Arial" charset="0"/>
                <a:ea typeface="ヒラギノ角ゴ Pro W3" pitchFamily="1" charset="-128"/>
                <a:cs typeface="+mn-cs"/>
              </a:defRPr>
            </a:lvl4pPr>
            <a:lvl5pPr>
              <a:spcBef>
                <a:spcPts val="0"/>
              </a:spcBef>
              <a:spcAft>
                <a:spcPts val="0"/>
              </a:spcAft>
              <a:defRPr lang="fr-FR" sz="1000" kern="1200" dirty="0">
                <a:solidFill>
                  <a:schemeClr val="tx1"/>
                </a:solidFill>
                <a:latin typeface="Arial" charset="0"/>
                <a:ea typeface="ヒラギノ角ゴ Pro W3" pitchFamily="1" charset="-128"/>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8"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9"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Line 7"/>
          <p:cNvSpPr>
            <a:spLocks noChangeShapeType="1"/>
          </p:cNvSpPr>
          <p:nvPr/>
        </p:nvSpPr>
        <p:spPr bwMode="auto">
          <a:xfrm>
            <a:off x="4572000" y="4289426"/>
            <a:ext cx="0" cy="641350"/>
          </a:xfrm>
          <a:prstGeom prst="line">
            <a:avLst/>
          </a:prstGeom>
          <a:noFill/>
          <a:ln w="3175">
            <a:solidFill>
              <a:schemeClr val="tx1"/>
            </a:solidFill>
            <a:round/>
            <a:headEnd/>
            <a:tailEnd/>
          </a:ln>
        </p:spPr>
        <p:txBody>
          <a:bodyPr wrap="none" anchor="ctr"/>
          <a:lstStyle/>
          <a:p>
            <a:endParaRPr lang="fr-FR">
              <a:solidFill>
                <a:srgbClr val="000000"/>
              </a:solidFill>
            </a:endParaRPr>
          </a:p>
        </p:txBody>
      </p:sp>
      <p:sp>
        <p:nvSpPr>
          <p:cNvPr id="14" name="Espace réservé du texte 12"/>
          <p:cNvSpPr>
            <a:spLocks noGrp="1"/>
          </p:cNvSpPr>
          <p:nvPr>
            <p:ph type="body" sz="quarter" idx="13"/>
          </p:nvPr>
        </p:nvSpPr>
        <p:spPr>
          <a:xfrm>
            <a:off x="4964494" y="4295775"/>
            <a:ext cx="1541462" cy="800100"/>
          </a:xfrm>
        </p:spPr>
        <p:txBody>
          <a:bodyPr/>
          <a:lstStyle>
            <a:lvl1pPr marL="0" indent="0">
              <a:lnSpc>
                <a:spcPct val="100000"/>
              </a:lnSpc>
              <a:spcBef>
                <a:spcPts val="600"/>
              </a:spcBef>
              <a:spcAft>
                <a:spcPts val="0"/>
              </a:spcAft>
              <a:buNone/>
              <a:defRPr lang="fr-FR" sz="1000" kern="1200" dirty="0" smtClean="0">
                <a:solidFill>
                  <a:schemeClr val="tx1"/>
                </a:solidFill>
                <a:latin typeface="Arial Black" pitchFamily="34" charset="0"/>
                <a:ea typeface="ヒラギノ角ゴ Pro W3" pitchFamily="1" charset="-128"/>
                <a:cs typeface="+mn-cs"/>
              </a:defRPr>
            </a:lvl1pPr>
            <a:lvl2pPr marL="0" indent="0">
              <a:spcBef>
                <a:spcPts val="0"/>
              </a:spcBef>
              <a:spcAft>
                <a:spcPts val="0"/>
              </a:spcAft>
              <a:buNone/>
              <a:defRPr lang="fr-FR" sz="1000" b="0" kern="1200" dirty="0" smtClean="0">
                <a:solidFill>
                  <a:schemeClr val="tx1"/>
                </a:solidFill>
                <a:latin typeface="Arial" charset="0"/>
                <a:ea typeface="ヒラギノ角ゴ Pro W3" pitchFamily="1" charset="-128"/>
                <a:cs typeface="+mn-cs"/>
              </a:defRPr>
            </a:lvl2pPr>
            <a:lvl3pPr marL="133350" indent="-133350">
              <a:spcBef>
                <a:spcPts val="0"/>
              </a:spcBef>
              <a:spcAft>
                <a:spcPts val="0"/>
              </a:spcAft>
              <a:defRPr lang="fr-FR" sz="1000" kern="1200" dirty="0" smtClean="0">
                <a:solidFill>
                  <a:schemeClr val="tx1"/>
                </a:solidFill>
                <a:latin typeface="Arial" charset="0"/>
                <a:ea typeface="ヒラギノ角ゴ Pro W3" pitchFamily="1" charset="-128"/>
                <a:cs typeface="+mn-cs"/>
              </a:defRPr>
            </a:lvl3pPr>
            <a:lvl4pPr marL="266700" indent="-152400">
              <a:spcBef>
                <a:spcPts val="0"/>
              </a:spcBef>
              <a:spcAft>
                <a:spcPts val="0"/>
              </a:spcAft>
              <a:defRPr lang="fr-FR" sz="1000" kern="1200" dirty="0" smtClean="0">
                <a:solidFill>
                  <a:schemeClr val="tx1"/>
                </a:solidFill>
                <a:latin typeface="Arial" charset="0"/>
                <a:ea typeface="ヒラギノ角ゴ Pro W3" pitchFamily="1" charset="-128"/>
                <a:cs typeface="+mn-cs"/>
              </a:defRPr>
            </a:lvl4pPr>
            <a:lvl5pPr>
              <a:spcBef>
                <a:spcPts val="0"/>
              </a:spcBef>
              <a:spcAft>
                <a:spcPts val="0"/>
              </a:spcAft>
              <a:defRPr lang="fr-FR" sz="1000" kern="1200" dirty="0">
                <a:solidFill>
                  <a:schemeClr val="tx1"/>
                </a:solidFill>
                <a:latin typeface="Arial" charset="0"/>
                <a:ea typeface="ヒラギノ角ゴ Pro W3" pitchFamily="1" charset="-128"/>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15" name="Rectangle 10"/>
          <p:cNvSpPr/>
          <p:nvPr userDrawn="1"/>
        </p:nvSpPr>
        <p:spPr bwMode="auto">
          <a:xfrm>
            <a:off x="0" y="285750"/>
            <a:ext cx="638175" cy="381000"/>
          </a:xfrm>
          <a:prstGeom prst="rect">
            <a:avLst/>
          </a:prstGeom>
          <a:solidFill>
            <a:schemeClr val="bg1"/>
          </a:solidFill>
          <a:ln w="9525" cap="flat" cmpd="sng" algn="ctr">
            <a:noFill/>
            <a:prstDash val="solid"/>
            <a:round/>
            <a:headEnd type="none" w="med" len="med"/>
            <a:tailEnd type="none" w="med" len="me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pic>
        <p:nvPicPr>
          <p:cNvPr id="18" name="Image 17" descr="Micropole-Champs1_v2_Optim.jpg"/>
          <p:cNvPicPr>
            <a:picLocks noChangeAspect="1"/>
          </p:cNvPicPr>
          <p:nvPr userDrawn="1"/>
        </p:nvPicPr>
        <p:blipFill>
          <a:blip r:embed="rId2" cstate="print"/>
          <a:stretch>
            <a:fillRect/>
          </a:stretch>
        </p:blipFill>
        <p:spPr>
          <a:xfrm>
            <a:off x="0" y="835200"/>
            <a:ext cx="9144000" cy="2913888"/>
          </a:xfrm>
          <a:prstGeom prst="rect">
            <a:avLst/>
          </a:prstGeom>
        </p:spPr>
      </p:pic>
      <p:sp>
        <p:nvSpPr>
          <p:cNvPr id="11" name="Text Box 6"/>
          <p:cNvSpPr txBox="1">
            <a:spLocks noChangeArrowheads="1"/>
          </p:cNvSpPr>
          <p:nvPr userDrawn="1"/>
        </p:nvSpPr>
        <p:spPr bwMode="auto">
          <a:xfrm>
            <a:off x="2775616" y="5337175"/>
            <a:ext cx="3600247" cy="553998"/>
          </a:xfrm>
          <a:prstGeom prst="rect">
            <a:avLst/>
          </a:prstGeom>
          <a:noFill/>
          <a:ln w="9525">
            <a:noFill/>
            <a:miter lim="800000"/>
            <a:headEnd/>
            <a:tailEnd/>
          </a:ln>
        </p:spPr>
        <p:txBody>
          <a:bodyPr wrap="square">
            <a:spAutoFit/>
          </a:bodyPr>
          <a:lstStyle/>
          <a:p>
            <a:pPr algn="ctr" eaLnBrk="0" hangingPunct="0">
              <a:spcBef>
                <a:spcPct val="50000"/>
              </a:spcBef>
            </a:pPr>
            <a:r>
              <a:rPr lang="en-GB" sz="1000" b="1" err="1" smtClean="0">
                <a:solidFill>
                  <a:srgbClr val="000000"/>
                </a:solidFill>
              </a:rPr>
              <a:t>Siège</a:t>
            </a:r>
            <a:r>
              <a:rPr lang="en-GB" sz="1000" smtClean="0">
                <a:solidFill>
                  <a:srgbClr val="000000"/>
                </a:solidFill>
              </a:rPr>
              <a:t> : 91-95</a:t>
            </a:r>
            <a:r>
              <a:rPr lang="en-GB" sz="1000">
                <a:solidFill>
                  <a:srgbClr val="000000"/>
                </a:solidFill>
              </a:rPr>
              <a:t>, rue Carnot </a:t>
            </a:r>
            <a:r>
              <a:rPr lang="en-GB" sz="1000" smtClean="0">
                <a:solidFill>
                  <a:srgbClr val="000000"/>
                </a:solidFill>
              </a:rPr>
              <a:t>- 92300 Levallois-Perret – France</a:t>
            </a:r>
            <a:br>
              <a:rPr lang="en-GB" sz="1000" smtClean="0">
                <a:solidFill>
                  <a:srgbClr val="000000"/>
                </a:solidFill>
              </a:rPr>
            </a:br>
            <a:r>
              <a:rPr lang="en-GB" sz="1000" smtClean="0">
                <a:solidFill>
                  <a:srgbClr val="000000"/>
                </a:solidFill>
              </a:rPr>
              <a:t>Tel : +33 (0)1 74 18 74 18</a:t>
            </a:r>
            <a:br>
              <a:rPr lang="en-GB" sz="1000" smtClean="0">
                <a:solidFill>
                  <a:srgbClr val="000000"/>
                </a:solidFill>
              </a:rPr>
            </a:br>
            <a:r>
              <a:rPr lang="en-GB" sz="1000" smtClean="0">
                <a:solidFill>
                  <a:srgbClr val="000000"/>
                </a:solidFill>
              </a:rPr>
              <a:t>www.micropole.com</a:t>
            </a:r>
          </a:p>
        </p:txBody>
      </p:sp>
    </p:spTree>
    <p:extLst>
      <p:ext uri="{BB962C8B-B14F-4D97-AF65-F5344CB8AC3E}">
        <p14:creationId xmlns:p14="http://schemas.microsoft.com/office/powerpoint/2010/main" val="3408410562"/>
      </p:ext>
    </p:extLst>
  </p:cSld>
  <p:clrMapOvr>
    <a:masterClrMapping/>
  </p:clrMapOvr>
  <p:transition spd="med">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lide de fin NB">
    <p:spTree>
      <p:nvGrpSpPr>
        <p:cNvPr id="1" name=""/>
        <p:cNvGrpSpPr/>
        <p:nvPr/>
      </p:nvGrpSpPr>
      <p:grpSpPr>
        <a:xfrm>
          <a:off x="0" y="0"/>
          <a:ext cx="0" cy="0"/>
          <a:chOff x="0" y="0"/>
          <a:chExt cx="0" cy="0"/>
        </a:xfrm>
      </p:grpSpPr>
      <p:pic>
        <p:nvPicPr>
          <p:cNvPr id="20" name="Image 19" descr="Micropole-Champs1_v2_NB.bmp"/>
          <p:cNvPicPr>
            <a:picLocks noChangeAspect="1"/>
          </p:cNvPicPr>
          <p:nvPr userDrawn="1"/>
        </p:nvPicPr>
        <p:blipFill>
          <a:blip r:embed="rId2" cstate="print"/>
          <a:stretch>
            <a:fillRect/>
          </a:stretch>
        </p:blipFill>
        <p:spPr>
          <a:xfrm>
            <a:off x="0" y="835200"/>
            <a:ext cx="9144000" cy="2913888"/>
          </a:xfrm>
          <a:prstGeom prst="rect">
            <a:avLst/>
          </a:prstGeom>
        </p:spPr>
      </p:pic>
      <p:sp>
        <p:nvSpPr>
          <p:cNvPr id="3" name="Text Box 3"/>
          <p:cNvSpPr txBox="1">
            <a:spLocks noChangeArrowheads="1"/>
          </p:cNvSpPr>
          <p:nvPr/>
        </p:nvSpPr>
        <p:spPr bwMode="auto">
          <a:xfrm>
            <a:off x="0" y="331316"/>
            <a:ext cx="9144000" cy="366713"/>
          </a:xfrm>
          <a:prstGeom prst="rect">
            <a:avLst/>
          </a:prstGeom>
          <a:noFill/>
          <a:ln w="9525">
            <a:noFill/>
            <a:miter lim="800000"/>
            <a:headEnd/>
            <a:tailEnd/>
          </a:ln>
          <a:effectLst/>
        </p:spPr>
        <p:txBody>
          <a:bodyPr>
            <a:spAutoFit/>
          </a:bodyPr>
          <a:lstStyle/>
          <a:p>
            <a:pPr algn="ctr" eaLnBrk="0" hangingPunct="0">
              <a:spcBef>
                <a:spcPct val="50000"/>
              </a:spcBef>
              <a:defRPr/>
            </a:pPr>
            <a:r>
              <a:rPr lang="en-GB" sz="1800" b="1">
                <a:solidFill>
                  <a:srgbClr val="000000"/>
                </a:solidFill>
                <a:latin typeface="Arial" pitchFamily="34" charset="0"/>
                <a:ea typeface="ヒラギノ角ゴ Pro W3" pitchFamily="1" charset="-128"/>
                <a:cs typeface="Arial" pitchFamily="34" charset="0"/>
              </a:rPr>
              <a:t>MERCI DE VOTRE ATTENTION</a:t>
            </a:r>
          </a:p>
        </p:txBody>
      </p:sp>
      <p:sp>
        <p:nvSpPr>
          <p:cNvPr id="5" name="Rectangle 10"/>
          <p:cNvSpPr/>
          <p:nvPr/>
        </p:nvSpPr>
        <p:spPr bwMode="auto">
          <a:xfrm>
            <a:off x="0" y="285750"/>
            <a:ext cx="638175" cy="381000"/>
          </a:xfrm>
          <a:prstGeom prst="rect">
            <a:avLst/>
          </a:prstGeom>
          <a:solidFill>
            <a:schemeClr val="bg1"/>
          </a:solidFill>
          <a:ln w="9525" cap="flat" cmpd="sng" algn="ctr">
            <a:noFill/>
            <a:prstDash val="solid"/>
            <a:round/>
            <a:headEnd type="none" w="med" len="med"/>
            <a:tailEnd type="none" w="med" len="me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sp>
        <p:nvSpPr>
          <p:cNvPr id="13" name="Espace réservé du texte 12"/>
          <p:cNvSpPr>
            <a:spLocks noGrp="1"/>
          </p:cNvSpPr>
          <p:nvPr>
            <p:ph type="body" sz="quarter" idx="12"/>
          </p:nvPr>
        </p:nvSpPr>
        <p:spPr>
          <a:xfrm>
            <a:off x="2724150" y="4295775"/>
            <a:ext cx="1541462" cy="800100"/>
          </a:xfrm>
        </p:spPr>
        <p:txBody>
          <a:bodyPr/>
          <a:lstStyle>
            <a:lvl1pPr marL="0" indent="0">
              <a:lnSpc>
                <a:spcPct val="100000"/>
              </a:lnSpc>
              <a:spcBef>
                <a:spcPts val="600"/>
              </a:spcBef>
              <a:spcAft>
                <a:spcPts val="0"/>
              </a:spcAft>
              <a:buNone/>
              <a:defRPr lang="fr-FR" sz="1000" kern="1200" dirty="0" smtClean="0">
                <a:solidFill>
                  <a:schemeClr val="tx1"/>
                </a:solidFill>
                <a:latin typeface="Arial Black" pitchFamily="34" charset="0"/>
                <a:ea typeface="ヒラギノ角ゴ Pro W3" pitchFamily="1" charset="-128"/>
                <a:cs typeface="+mn-cs"/>
              </a:defRPr>
            </a:lvl1pPr>
            <a:lvl2pPr marL="0" indent="0">
              <a:spcBef>
                <a:spcPts val="0"/>
              </a:spcBef>
              <a:spcAft>
                <a:spcPts val="0"/>
              </a:spcAft>
              <a:buNone/>
              <a:defRPr lang="fr-FR" sz="1000" b="0" kern="1200" dirty="0" smtClean="0">
                <a:solidFill>
                  <a:schemeClr val="tx1"/>
                </a:solidFill>
                <a:latin typeface="Arial" charset="0"/>
                <a:ea typeface="ヒラギノ角ゴ Pro W3" pitchFamily="1" charset="-128"/>
                <a:cs typeface="+mn-cs"/>
              </a:defRPr>
            </a:lvl2pPr>
            <a:lvl3pPr marL="133350" indent="-133350">
              <a:spcBef>
                <a:spcPts val="0"/>
              </a:spcBef>
              <a:spcAft>
                <a:spcPts val="0"/>
              </a:spcAft>
              <a:defRPr lang="fr-FR" sz="1000" kern="1200" dirty="0" smtClean="0">
                <a:solidFill>
                  <a:schemeClr val="tx1"/>
                </a:solidFill>
                <a:latin typeface="Arial" charset="0"/>
                <a:ea typeface="ヒラギノ角ゴ Pro W3" pitchFamily="1" charset="-128"/>
                <a:cs typeface="+mn-cs"/>
              </a:defRPr>
            </a:lvl3pPr>
            <a:lvl4pPr marL="266700" indent="-152400">
              <a:spcBef>
                <a:spcPts val="0"/>
              </a:spcBef>
              <a:spcAft>
                <a:spcPts val="0"/>
              </a:spcAft>
              <a:defRPr lang="fr-FR" sz="1000" kern="1200" dirty="0" smtClean="0">
                <a:solidFill>
                  <a:schemeClr val="tx1"/>
                </a:solidFill>
                <a:latin typeface="Arial" charset="0"/>
                <a:ea typeface="ヒラギノ角ゴ Pro W3" pitchFamily="1" charset="-128"/>
                <a:cs typeface="+mn-cs"/>
              </a:defRPr>
            </a:lvl4pPr>
            <a:lvl5pPr>
              <a:spcBef>
                <a:spcPts val="0"/>
              </a:spcBef>
              <a:spcAft>
                <a:spcPts val="0"/>
              </a:spcAft>
              <a:defRPr lang="fr-FR" sz="1000" kern="1200" dirty="0">
                <a:solidFill>
                  <a:schemeClr val="tx1"/>
                </a:solidFill>
                <a:latin typeface="Arial" charset="0"/>
                <a:ea typeface="ヒラギノ角ゴ Pro W3" pitchFamily="1" charset="-128"/>
                <a:cs typeface="+mn-cs"/>
              </a:defRPr>
            </a:lvl5pPr>
          </a:lstStyle>
          <a:p>
            <a:pPr lvl="0"/>
            <a:r>
              <a:rPr lang="fr-FR" smtClean="0"/>
              <a:t>Cliquez pour modifier les styles du texte du masque</a:t>
            </a:r>
          </a:p>
          <a:p>
            <a:pPr lvl="1"/>
            <a:r>
              <a:rPr lang="fr-FR" smtClean="0"/>
              <a:t>Deuxième niveau</a:t>
            </a:r>
          </a:p>
          <a:p>
            <a:pPr lvl="2"/>
            <a:r>
              <a:rPr lang="fr-FR" smtClean="0"/>
              <a:t>Troisième niveau</a:t>
            </a:r>
          </a:p>
        </p:txBody>
      </p:sp>
      <p:sp>
        <p:nvSpPr>
          <p:cNvPr id="8"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9"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sp>
        <p:nvSpPr>
          <p:cNvPr id="12" name="Line 7"/>
          <p:cNvSpPr>
            <a:spLocks noChangeShapeType="1"/>
          </p:cNvSpPr>
          <p:nvPr/>
        </p:nvSpPr>
        <p:spPr bwMode="auto">
          <a:xfrm>
            <a:off x="4572000" y="4289426"/>
            <a:ext cx="0" cy="641350"/>
          </a:xfrm>
          <a:prstGeom prst="line">
            <a:avLst/>
          </a:prstGeom>
          <a:noFill/>
          <a:ln w="3175">
            <a:solidFill>
              <a:schemeClr val="tx1"/>
            </a:solidFill>
            <a:round/>
            <a:headEnd/>
            <a:tailEnd/>
          </a:ln>
        </p:spPr>
        <p:txBody>
          <a:bodyPr wrap="none" anchor="ctr"/>
          <a:lstStyle/>
          <a:p>
            <a:endParaRPr lang="fr-FR">
              <a:solidFill>
                <a:srgbClr val="000000"/>
              </a:solidFill>
            </a:endParaRPr>
          </a:p>
        </p:txBody>
      </p:sp>
      <p:sp>
        <p:nvSpPr>
          <p:cNvPr id="11" name="Rectangle 10"/>
          <p:cNvSpPr/>
          <p:nvPr/>
        </p:nvSpPr>
        <p:spPr bwMode="auto">
          <a:xfrm>
            <a:off x="3048000" y="1195388"/>
            <a:ext cx="1257300" cy="1254918"/>
          </a:xfrm>
          <a:prstGeom prst="rect">
            <a:avLst/>
          </a:prstGeom>
          <a:noFill/>
          <a:ln w="63500" cap="sq"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smtClean="0">
              <a:solidFill>
                <a:srgbClr val="000000"/>
              </a:solidFill>
              <a:ea typeface="ヒラギノ角ゴ Pro W3" pitchFamily="1" charset="-128"/>
            </a:endParaRPr>
          </a:p>
        </p:txBody>
      </p:sp>
      <p:sp>
        <p:nvSpPr>
          <p:cNvPr id="16" name="Rectangle 10"/>
          <p:cNvSpPr/>
          <p:nvPr userDrawn="1"/>
        </p:nvSpPr>
        <p:spPr bwMode="auto">
          <a:xfrm>
            <a:off x="0" y="285750"/>
            <a:ext cx="638175" cy="381000"/>
          </a:xfrm>
          <a:prstGeom prst="rect">
            <a:avLst/>
          </a:prstGeom>
          <a:solidFill>
            <a:schemeClr val="bg1"/>
          </a:solidFill>
          <a:ln w="9525" cap="flat" cmpd="sng" algn="ctr">
            <a:noFill/>
            <a:prstDash val="solid"/>
            <a:round/>
            <a:headEnd type="none" w="med" len="med"/>
            <a:tailEnd type="none" w="med" len="me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sp>
        <p:nvSpPr>
          <p:cNvPr id="15" name="Text Box 6"/>
          <p:cNvSpPr txBox="1">
            <a:spLocks noChangeArrowheads="1"/>
          </p:cNvSpPr>
          <p:nvPr userDrawn="1"/>
        </p:nvSpPr>
        <p:spPr bwMode="auto">
          <a:xfrm>
            <a:off x="2775616" y="5337175"/>
            <a:ext cx="3600247" cy="553998"/>
          </a:xfrm>
          <a:prstGeom prst="rect">
            <a:avLst/>
          </a:prstGeom>
          <a:noFill/>
          <a:ln w="9525">
            <a:noFill/>
            <a:miter lim="800000"/>
            <a:headEnd/>
            <a:tailEnd/>
          </a:ln>
        </p:spPr>
        <p:txBody>
          <a:bodyPr wrap="square">
            <a:spAutoFit/>
          </a:bodyPr>
          <a:lstStyle/>
          <a:p>
            <a:pPr algn="ctr" eaLnBrk="0" hangingPunct="0">
              <a:spcBef>
                <a:spcPct val="50000"/>
              </a:spcBef>
            </a:pPr>
            <a:r>
              <a:rPr lang="en-GB" sz="1000" b="1" err="1" smtClean="0">
                <a:solidFill>
                  <a:srgbClr val="000000"/>
                </a:solidFill>
              </a:rPr>
              <a:t>Siège</a:t>
            </a:r>
            <a:r>
              <a:rPr lang="en-GB" sz="1000" smtClean="0">
                <a:solidFill>
                  <a:srgbClr val="000000"/>
                </a:solidFill>
              </a:rPr>
              <a:t> : 91-95</a:t>
            </a:r>
            <a:r>
              <a:rPr lang="en-GB" sz="1000">
                <a:solidFill>
                  <a:srgbClr val="000000"/>
                </a:solidFill>
              </a:rPr>
              <a:t>, rue Carnot </a:t>
            </a:r>
            <a:r>
              <a:rPr lang="en-GB" sz="1000" smtClean="0">
                <a:solidFill>
                  <a:srgbClr val="000000"/>
                </a:solidFill>
              </a:rPr>
              <a:t>- 92300 Levallois-Perret – France</a:t>
            </a:r>
            <a:br>
              <a:rPr lang="en-GB" sz="1000" smtClean="0">
                <a:solidFill>
                  <a:srgbClr val="000000"/>
                </a:solidFill>
              </a:rPr>
            </a:br>
            <a:r>
              <a:rPr lang="en-GB" sz="1000" smtClean="0">
                <a:solidFill>
                  <a:srgbClr val="000000"/>
                </a:solidFill>
              </a:rPr>
              <a:t>Tel : +33 (0)1 74 18 74 18</a:t>
            </a:r>
            <a:br>
              <a:rPr lang="en-GB" sz="1000" smtClean="0">
                <a:solidFill>
                  <a:srgbClr val="000000"/>
                </a:solidFill>
              </a:rPr>
            </a:br>
            <a:r>
              <a:rPr lang="en-GB" sz="1000" smtClean="0">
                <a:solidFill>
                  <a:srgbClr val="000000"/>
                </a:solidFill>
              </a:rPr>
              <a:t>www.micropole.com</a:t>
            </a:r>
          </a:p>
        </p:txBody>
      </p:sp>
      <p:sp>
        <p:nvSpPr>
          <p:cNvPr id="17" name="Espace réservé du texte 12"/>
          <p:cNvSpPr>
            <a:spLocks noGrp="1"/>
          </p:cNvSpPr>
          <p:nvPr>
            <p:ph type="body" sz="quarter" idx="13"/>
          </p:nvPr>
        </p:nvSpPr>
        <p:spPr>
          <a:xfrm>
            <a:off x="4964494" y="4295775"/>
            <a:ext cx="1541462" cy="800100"/>
          </a:xfrm>
        </p:spPr>
        <p:txBody>
          <a:bodyPr/>
          <a:lstStyle>
            <a:lvl1pPr marL="0" indent="0">
              <a:lnSpc>
                <a:spcPct val="100000"/>
              </a:lnSpc>
              <a:spcBef>
                <a:spcPts val="600"/>
              </a:spcBef>
              <a:spcAft>
                <a:spcPts val="0"/>
              </a:spcAft>
              <a:buNone/>
              <a:defRPr lang="fr-FR" sz="1000" kern="1200" dirty="0" smtClean="0">
                <a:solidFill>
                  <a:schemeClr val="tx1"/>
                </a:solidFill>
                <a:latin typeface="Arial Black" pitchFamily="34" charset="0"/>
                <a:ea typeface="ヒラギノ角ゴ Pro W3" pitchFamily="1" charset="-128"/>
                <a:cs typeface="+mn-cs"/>
              </a:defRPr>
            </a:lvl1pPr>
            <a:lvl2pPr marL="0" indent="0">
              <a:spcBef>
                <a:spcPts val="0"/>
              </a:spcBef>
              <a:spcAft>
                <a:spcPts val="0"/>
              </a:spcAft>
              <a:buNone/>
              <a:defRPr lang="fr-FR" sz="1000" b="0" kern="1200" dirty="0" smtClean="0">
                <a:solidFill>
                  <a:schemeClr val="tx1"/>
                </a:solidFill>
                <a:latin typeface="Arial" charset="0"/>
                <a:ea typeface="ヒラギノ角ゴ Pro W3" pitchFamily="1" charset="-128"/>
                <a:cs typeface="+mn-cs"/>
              </a:defRPr>
            </a:lvl2pPr>
            <a:lvl3pPr marL="133350" indent="-133350">
              <a:spcBef>
                <a:spcPts val="0"/>
              </a:spcBef>
              <a:spcAft>
                <a:spcPts val="0"/>
              </a:spcAft>
              <a:defRPr lang="fr-FR" sz="1000" kern="1200" dirty="0" smtClean="0">
                <a:solidFill>
                  <a:schemeClr val="tx1"/>
                </a:solidFill>
                <a:latin typeface="Arial" charset="0"/>
                <a:ea typeface="ヒラギノ角ゴ Pro W3" pitchFamily="1" charset="-128"/>
                <a:cs typeface="+mn-cs"/>
              </a:defRPr>
            </a:lvl3pPr>
            <a:lvl4pPr marL="266700" indent="-152400">
              <a:spcBef>
                <a:spcPts val="0"/>
              </a:spcBef>
              <a:spcAft>
                <a:spcPts val="0"/>
              </a:spcAft>
              <a:defRPr lang="fr-FR" sz="1000" kern="1200" dirty="0" smtClean="0">
                <a:solidFill>
                  <a:schemeClr val="tx1"/>
                </a:solidFill>
                <a:latin typeface="Arial" charset="0"/>
                <a:ea typeface="ヒラギノ角ゴ Pro W3" pitchFamily="1" charset="-128"/>
                <a:cs typeface="+mn-cs"/>
              </a:defRPr>
            </a:lvl4pPr>
            <a:lvl5pPr>
              <a:spcBef>
                <a:spcPts val="0"/>
              </a:spcBef>
              <a:spcAft>
                <a:spcPts val="0"/>
              </a:spcAft>
              <a:defRPr lang="fr-FR" sz="1000" kern="1200" dirty="0">
                <a:solidFill>
                  <a:schemeClr val="tx1"/>
                </a:solidFill>
                <a:latin typeface="Arial" charset="0"/>
                <a:ea typeface="ヒラギノ角ゴ Pro W3" pitchFamily="1" charset="-128"/>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Tree>
    <p:extLst>
      <p:ext uri="{BB962C8B-B14F-4D97-AF65-F5344CB8AC3E}">
        <p14:creationId xmlns:p14="http://schemas.microsoft.com/office/powerpoint/2010/main" val="2614814606"/>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xergue_Neige">
    <p:spTree>
      <p:nvGrpSpPr>
        <p:cNvPr id="1" name=""/>
        <p:cNvGrpSpPr/>
        <p:nvPr/>
      </p:nvGrpSpPr>
      <p:grpSpPr>
        <a:xfrm>
          <a:off x="0" y="0"/>
          <a:ext cx="0" cy="0"/>
          <a:chOff x="0" y="0"/>
          <a:chExt cx="0" cy="0"/>
        </a:xfrm>
      </p:grpSpPr>
      <p:sp>
        <p:nvSpPr>
          <p:cNvPr id="4"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lang="fr-FR" smtClean="0"/>
              <a:t>GROUPE BAYARD – Projet Mikado</a:t>
            </a:r>
            <a:endParaRPr lang="fr-FR"/>
          </a:p>
        </p:txBody>
      </p:sp>
      <p:sp>
        <p:nvSpPr>
          <p:cNvPr id="5"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t>Page </a:t>
            </a:r>
            <a:fld id="{8BE978C9-4FDF-4B0A-86DE-559912220C9D}" type="slidenum">
              <a:rPr lang="fr-FR" smtClean="0"/>
              <a:pPr algn="l"/>
              <a:t>‹N°›</a:t>
            </a:fld>
            <a:endParaRPr lang="fr-FR"/>
          </a:p>
        </p:txBody>
      </p:sp>
      <p:sp>
        <p:nvSpPr>
          <p:cNvPr id="7" name="Rectangle 2"/>
          <p:cNvSpPr>
            <a:spLocks noGrp="1" noChangeArrowheads="1"/>
          </p:cNvSpPr>
          <p:nvPr>
            <p:ph type="ctrTitle" hasCustomPrompt="1"/>
          </p:nvPr>
        </p:nvSpPr>
        <p:spPr>
          <a:xfrm>
            <a:off x="702000" y="4248000"/>
            <a:ext cx="8096251" cy="1938337"/>
          </a:xfrm>
          <a:noFill/>
        </p:spPr>
        <p:txBody>
          <a:bodyPr/>
          <a:lstStyle>
            <a:lvl1pPr>
              <a:lnSpc>
                <a:spcPct val="80000"/>
              </a:lnSpc>
              <a:defRPr sz="2300" b="1" cap="all" baseline="0">
                <a:solidFill>
                  <a:schemeClr val="tx1"/>
                </a:solidFill>
                <a:latin typeface="Arial" pitchFamily="34" charset="0"/>
                <a:cs typeface="Arial" pitchFamily="34" charset="0"/>
              </a:defRPr>
            </a:lvl1pPr>
          </a:lstStyle>
          <a:p>
            <a:r>
              <a:rPr lang="fr-FR" dirty="0" smtClean="0"/>
              <a:t>CLIQUEZ ET MODIFIEZ LE TITRE</a:t>
            </a:r>
            <a:endParaRPr lang="fr-FR" dirty="0"/>
          </a:p>
        </p:txBody>
      </p:sp>
      <p:pic>
        <p:nvPicPr>
          <p:cNvPr id="9" name="Imag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91" y="0"/>
            <a:ext cx="9149091" cy="3725930"/>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image" Target="../media/image1.jpeg"/><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theme" Target="../theme/theme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image" Target="../media/image2.jpe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image" Target="../media/image1.jpeg"/><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693420" y="323400"/>
            <a:ext cx="8040688" cy="4032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dirty="0" smtClean="0"/>
              <a:t>CLIQUEZ ET MODIFIEZ LE TITRE</a:t>
            </a:r>
          </a:p>
        </p:txBody>
      </p:sp>
      <p:sp>
        <p:nvSpPr>
          <p:cNvPr id="1028" name="Rectangle 3"/>
          <p:cNvSpPr>
            <a:spLocks noGrp="1" noChangeArrowheads="1"/>
          </p:cNvSpPr>
          <p:nvPr>
            <p:ph type="body" idx="1"/>
          </p:nvPr>
        </p:nvSpPr>
        <p:spPr bwMode="auto">
          <a:xfrm>
            <a:off x="685800" y="1177925"/>
            <a:ext cx="8040688" cy="4994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
        <p:nvSpPr>
          <p:cNvPr id="1043" name="Line 19"/>
          <p:cNvSpPr>
            <a:spLocks noChangeShapeType="1"/>
          </p:cNvSpPr>
          <p:nvPr/>
        </p:nvSpPr>
        <p:spPr bwMode="auto">
          <a:xfrm>
            <a:off x="0" y="6534150"/>
            <a:ext cx="9143999" cy="0"/>
          </a:xfrm>
          <a:prstGeom prst="line">
            <a:avLst/>
          </a:prstGeom>
          <a:noFill/>
          <a:ln w="3175">
            <a:solidFill>
              <a:srgbClr val="97D700"/>
            </a:solidFill>
            <a:round/>
            <a:headEnd/>
            <a:tailEnd/>
          </a:ln>
          <a:effectLst/>
        </p:spPr>
        <p:txBody>
          <a:bodyPr wrap="none" anchor="ctr"/>
          <a:lstStyle/>
          <a:p>
            <a:pPr algn="ctr" eaLnBrk="0" hangingPunct="0">
              <a:defRPr/>
            </a:pPr>
            <a:endParaRPr lang="fr-FR">
              <a:ea typeface="ヒラギノ角ゴ Pro W3" pitchFamily="1" charset="-128"/>
              <a:cs typeface="+mn-cs"/>
            </a:endParaRPr>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lang="fr-FR" smtClean="0"/>
              <a:t>GROUPE BAYARD – Projet Mikado</a:t>
            </a:r>
            <a:endParaRPr lang="fr-F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t>Page </a:t>
            </a:r>
            <a:fld id="{8BE978C9-4FDF-4B0A-86DE-559912220C9D}" type="slidenum">
              <a:rPr lang="fr-FR" smtClean="0"/>
              <a:pPr algn="l"/>
              <a:t>‹N°›</a:t>
            </a:fld>
            <a:endParaRPr lang="fr-FR"/>
          </a:p>
        </p:txBody>
      </p:sp>
      <p:pic>
        <p:nvPicPr>
          <p:cNvPr id="11" name="Picture 7" descr="LogoMicropole_petit"/>
          <p:cNvPicPr>
            <a:picLocks noChangeAspect="1" noChangeArrowheads="1"/>
          </p:cNvPicPr>
          <p:nvPr/>
        </p:nvPicPr>
        <p:blipFill>
          <a:blip r:embed="rId27" cstate="print"/>
          <a:srcRect/>
          <a:stretch>
            <a:fillRect/>
          </a:stretch>
        </p:blipFill>
        <p:spPr bwMode="auto">
          <a:xfrm>
            <a:off x="7929563" y="6602467"/>
            <a:ext cx="960120" cy="115214"/>
          </a:xfrm>
          <a:prstGeom prst="rect">
            <a:avLst/>
          </a:prstGeom>
          <a:noFill/>
          <a:ln w="9525">
            <a:noFill/>
            <a:miter lim="800000"/>
            <a:headEnd/>
            <a:tailEnd/>
          </a:ln>
        </p:spPr>
      </p:pic>
      <p:pic>
        <p:nvPicPr>
          <p:cNvPr id="2" name="Image 1"/>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0" y="427038"/>
            <a:ext cx="584200" cy="149772"/>
          </a:xfrm>
          <a:prstGeom prst="rect">
            <a:avLst/>
          </a:prstGeom>
        </p:spPr>
      </p:pic>
    </p:spTree>
  </p:cSld>
  <p:clrMap bg1="lt1" tx1="dk1" bg2="lt2" tx2="dk2" accent1="accent1" accent2="accent2" accent3="accent3" accent4="accent4" accent5="accent5" accent6="accent6" hlink="hlink" folHlink="folHlink"/>
  <p:sldLayoutIdLst>
    <p:sldLayoutId id="2147483773" r:id="rId1"/>
    <p:sldLayoutId id="2147483811" r:id="rId2"/>
    <p:sldLayoutId id="2147483775" r:id="rId3"/>
    <p:sldLayoutId id="2147483776" r:id="rId4"/>
    <p:sldLayoutId id="2147483783" r:id="rId5"/>
    <p:sldLayoutId id="2147483784" r:id="rId6"/>
    <p:sldLayoutId id="2147483785" r:id="rId7"/>
    <p:sldLayoutId id="2147483786" r:id="rId8"/>
    <p:sldLayoutId id="2147483787" r:id="rId9"/>
    <p:sldLayoutId id="2147483793" r:id="rId10"/>
    <p:sldLayoutId id="2147483794" r:id="rId11"/>
    <p:sldLayoutId id="2147483809" r:id="rId12"/>
    <p:sldLayoutId id="2147483810" r:id="rId13"/>
    <p:sldLayoutId id="2147483795" r:id="rId14"/>
    <p:sldLayoutId id="2147483796" r:id="rId15"/>
    <p:sldLayoutId id="2147483797" r:id="rId16"/>
    <p:sldLayoutId id="2147483798" r:id="rId17"/>
    <p:sldLayoutId id="2147483799" r:id="rId18"/>
    <p:sldLayoutId id="2147483800" r:id="rId19"/>
    <p:sldLayoutId id="2147483801" r:id="rId20"/>
    <p:sldLayoutId id="2147483804" r:id="rId21"/>
    <p:sldLayoutId id="2147483805" r:id="rId22"/>
    <p:sldLayoutId id="2147483812" r:id="rId23"/>
    <p:sldLayoutId id="2147483874" r:id="rId24"/>
    <p:sldLayoutId id="2147483875" r:id="rId25"/>
  </p:sldLayoutIdLst>
  <p:transition spd="med">
    <p:fade/>
  </p:transition>
  <p:timing>
    <p:tnLst>
      <p:par>
        <p:cTn id="1" dur="indefinite" restart="never" nodeType="tmRoot"/>
      </p:par>
    </p:tnLst>
  </p:timing>
  <p:hf hdr="0" dt="0"/>
  <p:txStyles>
    <p:titleStyle>
      <a:lvl1pPr algn="l" rtl="0" eaLnBrk="1" fontAlgn="base" hangingPunct="1">
        <a:lnSpc>
          <a:spcPct val="90000"/>
        </a:lnSpc>
        <a:spcBef>
          <a:spcPct val="0"/>
        </a:spcBef>
        <a:spcAft>
          <a:spcPct val="0"/>
        </a:spcAft>
        <a:defRPr sz="2400" b="1">
          <a:solidFill>
            <a:schemeClr val="tx2"/>
          </a:solidFill>
          <a:latin typeface="+mj-lt"/>
          <a:ea typeface="+mj-ea"/>
          <a:cs typeface="ヒラギノ角ゴ Pro W3"/>
        </a:defRPr>
      </a:lvl1pPr>
      <a:lvl2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2pPr>
      <a:lvl3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3pPr>
      <a:lvl4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4pPr>
      <a:lvl5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5pPr>
      <a:lvl6pPr marL="4572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6pPr>
      <a:lvl7pPr marL="9144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7pPr>
      <a:lvl8pPr marL="13716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8pPr>
      <a:lvl9pPr marL="18288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9pPr>
    </p:titleStyle>
    <p:bodyStyle>
      <a:lvl1pPr marL="284400" indent="-284400" algn="l" rtl="0" eaLnBrk="1" fontAlgn="base" hangingPunct="1">
        <a:lnSpc>
          <a:spcPct val="80000"/>
        </a:lnSpc>
        <a:spcBef>
          <a:spcPts val="1000"/>
        </a:spcBef>
        <a:spcAft>
          <a:spcPts val="1000"/>
        </a:spcAft>
        <a:buClr>
          <a:schemeClr val="accent1"/>
        </a:buClr>
        <a:buFont typeface="Wingdings 3" pitchFamily="18" charset="2"/>
        <a:buChar char=""/>
        <a:defRPr lang="fr-FR" sz="2000" b="0" dirty="0">
          <a:solidFill>
            <a:schemeClr val="tx1"/>
          </a:solidFill>
          <a:latin typeface="+mn-lt"/>
          <a:ea typeface="+mn-ea"/>
          <a:cs typeface="ヒラギノ角ゴ Pro W3"/>
        </a:defRPr>
      </a:lvl1pPr>
      <a:lvl2pPr marL="568800" indent="-284400" algn="l" rtl="0" eaLnBrk="1" fontAlgn="base" hangingPunct="1">
        <a:spcBef>
          <a:spcPts val="600"/>
        </a:spcBef>
        <a:spcAft>
          <a:spcPts val="600"/>
        </a:spcAft>
        <a:buClr>
          <a:schemeClr val="accent1"/>
        </a:buClr>
        <a:buFont typeface="Courier New" pitchFamily="49" charset="0"/>
        <a:buChar char="o"/>
        <a:defRPr lang="fr-FR" sz="2000" b="1" dirty="0">
          <a:solidFill>
            <a:schemeClr val="accent1"/>
          </a:solidFill>
          <a:latin typeface="+mj-lt"/>
          <a:ea typeface="+mn-ea"/>
          <a:cs typeface="ヒラギノ角ゴ Pro W3"/>
        </a:defRPr>
      </a:lvl2pPr>
      <a:lvl3pPr marL="853200" indent="-284400" algn="l" rtl="0" eaLnBrk="1" fontAlgn="base" hangingPunct="1">
        <a:spcBef>
          <a:spcPts val="700"/>
        </a:spcBef>
        <a:spcAft>
          <a:spcPts val="0"/>
        </a:spcAft>
        <a:buClrTx/>
        <a:buFont typeface="Arial" pitchFamily="34" charset="0"/>
        <a:buChar char="•"/>
        <a:defRPr sz="1800" b="0">
          <a:solidFill>
            <a:schemeClr val="tx1"/>
          </a:solidFill>
          <a:latin typeface="+mj-lt"/>
          <a:ea typeface="+mn-ea"/>
          <a:cs typeface="ヒラギノ角ゴ Pro W3"/>
        </a:defRPr>
      </a:lvl3pPr>
      <a:lvl4pPr marL="910800" indent="-154800" algn="l" rtl="0" eaLnBrk="1" fontAlgn="base" hangingPunct="1">
        <a:spcBef>
          <a:spcPts val="700"/>
        </a:spcBef>
        <a:spcAft>
          <a:spcPts val="0"/>
        </a:spcAft>
        <a:buClr>
          <a:schemeClr val="accent1"/>
        </a:buClr>
        <a:buFont typeface="Arial" pitchFamily="34" charset="0"/>
        <a:buChar char="−"/>
        <a:tabLst>
          <a:tab pos="846138" algn="l"/>
        </a:tabLst>
        <a:defRPr sz="1600">
          <a:solidFill>
            <a:schemeClr val="accent1"/>
          </a:solidFill>
          <a:latin typeface="+mj-lt"/>
          <a:ea typeface="+mn-ea"/>
          <a:cs typeface="ヒラギノ角ゴ Pro W3"/>
        </a:defRPr>
      </a:lvl4pPr>
      <a:lvl5pPr marL="1368000" indent="-152400" algn="l" rtl="0" eaLnBrk="1" fontAlgn="base" hangingPunct="1">
        <a:spcBef>
          <a:spcPts val="600"/>
        </a:spcBef>
        <a:spcAft>
          <a:spcPts val="0"/>
        </a:spcAft>
        <a:buFont typeface="Arial" pitchFamily="34" charset="0"/>
        <a:buChar char="−"/>
        <a:defRPr sz="1400">
          <a:solidFill>
            <a:schemeClr val="tx1"/>
          </a:solidFill>
          <a:latin typeface="+mj-lt"/>
          <a:ea typeface="+mn-ea"/>
          <a:cs typeface="ヒラギノ角ゴ Pro W3"/>
        </a:defRPr>
      </a:lvl5pPr>
      <a:lvl6pPr marL="911225" indent="-153988" algn="l" rtl="0" eaLnBrk="1" fontAlgn="base" hangingPunct="1">
        <a:spcBef>
          <a:spcPct val="50000"/>
        </a:spcBef>
        <a:spcAft>
          <a:spcPct val="0"/>
        </a:spcAft>
        <a:buChar char="&gt;"/>
        <a:defRPr sz="1200">
          <a:solidFill>
            <a:schemeClr val="tx1"/>
          </a:solidFill>
          <a:latin typeface="+mj-lt"/>
          <a:ea typeface="+mn-ea"/>
        </a:defRPr>
      </a:lvl6pPr>
      <a:lvl7pPr marL="1368425" indent="-153988" algn="l" rtl="0" eaLnBrk="1" fontAlgn="base" hangingPunct="1">
        <a:spcBef>
          <a:spcPct val="50000"/>
        </a:spcBef>
        <a:spcAft>
          <a:spcPct val="0"/>
        </a:spcAft>
        <a:buChar char="&gt;"/>
        <a:defRPr sz="1200">
          <a:solidFill>
            <a:schemeClr val="tx1"/>
          </a:solidFill>
          <a:latin typeface="+mj-lt"/>
          <a:ea typeface="+mn-ea"/>
        </a:defRPr>
      </a:lvl7pPr>
      <a:lvl8pPr marL="1825625" indent="-153988" algn="l" rtl="0" eaLnBrk="1" fontAlgn="base" hangingPunct="1">
        <a:spcBef>
          <a:spcPct val="50000"/>
        </a:spcBef>
        <a:spcAft>
          <a:spcPct val="0"/>
        </a:spcAft>
        <a:buChar char="&gt;"/>
        <a:defRPr sz="1200">
          <a:solidFill>
            <a:schemeClr val="tx1"/>
          </a:solidFill>
          <a:latin typeface="+mj-lt"/>
          <a:ea typeface="+mn-ea"/>
        </a:defRPr>
      </a:lvl8pPr>
      <a:lvl9pPr marL="2282825" indent="-153988" algn="l" rtl="0" eaLnBrk="1" fontAlgn="base" hangingPunct="1">
        <a:spcBef>
          <a:spcPct val="50000"/>
        </a:spcBef>
        <a:spcAft>
          <a:spcPct val="0"/>
        </a:spcAft>
        <a:buChar char="&gt;"/>
        <a:defRPr sz="1200">
          <a:solidFill>
            <a:schemeClr val="tx1"/>
          </a:solidFill>
          <a:latin typeface="+mj-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693420" y="323400"/>
            <a:ext cx="8040688" cy="4032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dirty="0" smtClean="0"/>
              <a:t>CLIQUEZ ET MODIFIEZ LE TITRE</a:t>
            </a:r>
          </a:p>
        </p:txBody>
      </p:sp>
      <p:sp>
        <p:nvSpPr>
          <p:cNvPr id="1028" name="Rectangle 3"/>
          <p:cNvSpPr>
            <a:spLocks noGrp="1" noChangeArrowheads="1"/>
          </p:cNvSpPr>
          <p:nvPr>
            <p:ph type="body" idx="1"/>
          </p:nvPr>
        </p:nvSpPr>
        <p:spPr bwMode="auto">
          <a:xfrm>
            <a:off x="685800" y="1177925"/>
            <a:ext cx="8040688" cy="4994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
        <p:nvSpPr>
          <p:cNvPr id="1043" name="Line 19"/>
          <p:cNvSpPr>
            <a:spLocks noChangeShapeType="1"/>
          </p:cNvSpPr>
          <p:nvPr/>
        </p:nvSpPr>
        <p:spPr bwMode="auto">
          <a:xfrm>
            <a:off x="0" y="6534150"/>
            <a:ext cx="9143999" cy="0"/>
          </a:xfrm>
          <a:prstGeom prst="line">
            <a:avLst/>
          </a:prstGeom>
          <a:noFill/>
          <a:ln w="3175">
            <a:solidFill>
              <a:srgbClr val="97D700"/>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GROUPE BAYARD – Projet Mikado</a:t>
            </a:r>
            <a:endParaRPr>
              <a:solidFill>
                <a:srgbClr val="FFFFFF">
                  <a:lumMod val="50000"/>
                </a:srgbClr>
              </a:solidFill>
            </a:endParaRP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pic>
        <p:nvPicPr>
          <p:cNvPr id="11" name="Picture 7" descr="LogoMicropole_petit"/>
          <p:cNvPicPr>
            <a:picLocks noChangeAspect="1" noChangeArrowheads="1"/>
          </p:cNvPicPr>
          <p:nvPr/>
        </p:nvPicPr>
        <p:blipFill>
          <a:blip r:embed="rId26" cstate="print"/>
          <a:srcRect/>
          <a:stretch>
            <a:fillRect/>
          </a:stretch>
        </p:blipFill>
        <p:spPr bwMode="auto">
          <a:xfrm>
            <a:off x="7929563" y="6602467"/>
            <a:ext cx="960120" cy="115214"/>
          </a:xfrm>
          <a:prstGeom prst="rect">
            <a:avLst/>
          </a:prstGeom>
          <a:noFill/>
          <a:ln w="9525">
            <a:noFill/>
            <a:miter lim="800000"/>
            <a:headEnd/>
            <a:tailEnd/>
          </a:ln>
        </p:spPr>
      </p:pic>
      <p:pic>
        <p:nvPicPr>
          <p:cNvPr id="2" name="Image 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0" y="427038"/>
            <a:ext cx="584200" cy="149772"/>
          </a:xfrm>
          <a:prstGeom prst="rect">
            <a:avLst/>
          </a:prstGeom>
        </p:spPr>
      </p:pic>
    </p:spTree>
    <p:extLst>
      <p:ext uri="{BB962C8B-B14F-4D97-AF65-F5344CB8AC3E}">
        <p14:creationId xmlns:p14="http://schemas.microsoft.com/office/powerpoint/2010/main" val="241380197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Lst>
  <p:transition spd="med">
    <p:fade/>
  </p:transition>
  <p:timing>
    <p:tnLst>
      <p:par>
        <p:cTn id="1" dur="indefinite" restart="never" nodeType="tmRoot"/>
      </p:par>
    </p:tnLst>
  </p:timing>
  <p:hf hdr="0" dt="0"/>
  <p:txStyles>
    <p:titleStyle>
      <a:lvl1pPr algn="l" rtl="0" eaLnBrk="1" fontAlgn="base" hangingPunct="1">
        <a:lnSpc>
          <a:spcPct val="90000"/>
        </a:lnSpc>
        <a:spcBef>
          <a:spcPct val="0"/>
        </a:spcBef>
        <a:spcAft>
          <a:spcPct val="0"/>
        </a:spcAft>
        <a:defRPr sz="2400" b="1">
          <a:solidFill>
            <a:schemeClr val="tx2"/>
          </a:solidFill>
          <a:latin typeface="+mj-lt"/>
          <a:ea typeface="+mj-ea"/>
          <a:cs typeface="ヒラギノ角ゴ Pro W3"/>
        </a:defRPr>
      </a:lvl1pPr>
      <a:lvl2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2pPr>
      <a:lvl3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3pPr>
      <a:lvl4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4pPr>
      <a:lvl5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5pPr>
      <a:lvl6pPr marL="4572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6pPr>
      <a:lvl7pPr marL="9144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7pPr>
      <a:lvl8pPr marL="13716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8pPr>
      <a:lvl9pPr marL="18288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9pPr>
    </p:titleStyle>
    <p:bodyStyle>
      <a:lvl1pPr marL="284400" indent="-284400" algn="l" rtl="0" eaLnBrk="1" fontAlgn="base" hangingPunct="1">
        <a:lnSpc>
          <a:spcPct val="80000"/>
        </a:lnSpc>
        <a:spcBef>
          <a:spcPts val="1000"/>
        </a:spcBef>
        <a:spcAft>
          <a:spcPts val="1000"/>
        </a:spcAft>
        <a:buClr>
          <a:schemeClr val="accent1"/>
        </a:buClr>
        <a:buFont typeface="Wingdings 3" pitchFamily="18" charset="2"/>
        <a:buChar char=""/>
        <a:defRPr lang="fr-FR" sz="2000" b="0" dirty="0">
          <a:solidFill>
            <a:schemeClr val="tx1"/>
          </a:solidFill>
          <a:latin typeface="+mn-lt"/>
          <a:ea typeface="+mn-ea"/>
          <a:cs typeface="ヒラギノ角ゴ Pro W3"/>
        </a:defRPr>
      </a:lvl1pPr>
      <a:lvl2pPr marL="568800" indent="-284400" algn="l" rtl="0" eaLnBrk="1" fontAlgn="base" hangingPunct="1">
        <a:spcBef>
          <a:spcPts val="600"/>
        </a:spcBef>
        <a:spcAft>
          <a:spcPts val="600"/>
        </a:spcAft>
        <a:buClr>
          <a:schemeClr val="accent1"/>
        </a:buClr>
        <a:buFont typeface="Courier New" pitchFamily="49" charset="0"/>
        <a:buChar char="o"/>
        <a:defRPr lang="fr-FR" sz="2000" b="1" dirty="0">
          <a:solidFill>
            <a:schemeClr val="accent1"/>
          </a:solidFill>
          <a:latin typeface="+mj-lt"/>
          <a:ea typeface="+mn-ea"/>
          <a:cs typeface="ヒラギノ角ゴ Pro W3"/>
        </a:defRPr>
      </a:lvl2pPr>
      <a:lvl3pPr marL="853200" indent="-284400" algn="l" rtl="0" eaLnBrk="1" fontAlgn="base" hangingPunct="1">
        <a:spcBef>
          <a:spcPts val="700"/>
        </a:spcBef>
        <a:spcAft>
          <a:spcPts val="0"/>
        </a:spcAft>
        <a:buClrTx/>
        <a:buFont typeface="Arial" pitchFamily="34" charset="0"/>
        <a:buChar char="•"/>
        <a:defRPr sz="1800" b="0">
          <a:solidFill>
            <a:schemeClr val="tx1"/>
          </a:solidFill>
          <a:latin typeface="+mj-lt"/>
          <a:ea typeface="+mn-ea"/>
          <a:cs typeface="ヒラギノ角ゴ Pro W3"/>
        </a:defRPr>
      </a:lvl3pPr>
      <a:lvl4pPr marL="910800" indent="-154800" algn="l" rtl="0" eaLnBrk="1" fontAlgn="base" hangingPunct="1">
        <a:spcBef>
          <a:spcPts val="700"/>
        </a:spcBef>
        <a:spcAft>
          <a:spcPts val="0"/>
        </a:spcAft>
        <a:buClr>
          <a:schemeClr val="accent1"/>
        </a:buClr>
        <a:buFont typeface="Arial" pitchFamily="34" charset="0"/>
        <a:buChar char="−"/>
        <a:tabLst>
          <a:tab pos="846138" algn="l"/>
        </a:tabLst>
        <a:defRPr sz="1600">
          <a:solidFill>
            <a:schemeClr val="accent1"/>
          </a:solidFill>
          <a:latin typeface="+mj-lt"/>
          <a:ea typeface="+mn-ea"/>
          <a:cs typeface="ヒラギノ角ゴ Pro W3"/>
        </a:defRPr>
      </a:lvl4pPr>
      <a:lvl5pPr marL="1368000" indent="-152400" algn="l" rtl="0" eaLnBrk="1" fontAlgn="base" hangingPunct="1">
        <a:spcBef>
          <a:spcPts val="600"/>
        </a:spcBef>
        <a:spcAft>
          <a:spcPts val="0"/>
        </a:spcAft>
        <a:buFont typeface="Arial" pitchFamily="34" charset="0"/>
        <a:buChar char="−"/>
        <a:defRPr sz="1400">
          <a:solidFill>
            <a:schemeClr val="tx1"/>
          </a:solidFill>
          <a:latin typeface="+mj-lt"/>
          <a:ea typeface="+mn-ea"/>
          <a:cs typeface="ヒラギノ角ゴ Pro W3"/>
        </a:defRPr>
      </a:lvl5pPr>
      <a:lvl6pPr marL="911225" indent="-153988" algn="l" rtl="0" eaLnBrk="1" fontAlgn="base" hangingPunct="1">
        <a:spcBef>
          <a:spcPct val="50000"/>
        </a:spcBef>
        <a:spcAft>
          <a:spcPct val="0"/>
        </a:spcAft>
        <a:buChar char="&gt;"/>
        <a:defRPr sz="1200">
          <a:solidFill>
            <a:schemeClr val="tx1"/>
          </a:solidFill>
          <a:latin typeface="+mj-lt"/>
          <a:ea typeface="+mn-ea"/>
        </a:defRPr>
      </a:lvl6pPr>
      <a:lvl7pPr marL="1368425" indent="-153988" algn="l" rtl="0" eaLnBrk="1" fontAlgn="base" hangingPunct="1">
        <a:spcBef>
          <a:spcPct val="50000"/>
        </a:spcBef>
        <a:spcAft>
          <a:spcPct val="0"/>
        </a:spcAft>
        <a:buChar char="&gt;"/>
        <a:defRPr sz="1200">
          <a:solidFill>
            <a:schemeClr val="tx1"/>
          </a:solidFill>
          <a:latin typeface="+mj-lt"/>
          <a:ea typeface="+mn-ea"/>
        </a:defRPr>
      </a:lvl7pPr>
      <a:lvl8pPr marL="1825625" indent="-153988" algn="l" rtl="0" eaLnBrk="1" fontAlgn="base" hangingPunct="1">
        <a:spcBef>
          <a:spcPct val="50000"/>
        </a:spcBef>
        <a:spcAft>
          <a:spcPct val="0"/>
        </a:spcAft>
        <a:buChar char="&gt;"/>
        <a:defRPr sz="1200">
          <a:solidFill>
            <a:schemeClr val="tx1"/>
          </a:solidFill>
          <a:latin typeface="+mj-lt"/>
          <a:ea typeface="+mn-ea"/>
        </a:defRPr>
      </a:lvl8pPr>
      <a:lvl9pPr marL="2282825" indent="-153988" algn="l" rtl="0" eaLnBrk="1" fontAlgn="base" hangingPunct="1">
        <a:spcBef>
          <a:spcPct val="50000"/>
        </a:spcBef>
        <a:spcAft>
          <a:spcPct val="0"/>
        </a:spcAft>
        <a:buChar char="&gt;"/>
        <a:defRPr sz="1200">
          <a:solidFill>
            <a:schemeClr val="tx1"/>
          </a:solidFill>
          <a:latin typeface="+mj-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693420" y="323400"/>
            <a:ext cx="8040688" cy="4032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dirty="0" smtClean="0"/>
              <a:t>CLIQUEZ ET MODIFIEZ LE TITRE</a:t>
            </a:r>
          </a:p>
        </p:txBody>
      </p:sp>
      <p:sp>
        <p:nvSpPr>
          <p:cNvPr id="1028" name="Rectangle 3"/>
          <p:cNvSpPr>
            <a:spLocks noGrp="1" noChangeArrowheads="1"/>
          </p:cNvSpPr>
          <p:nvPr>
            <p:ph type="body" idx="1"/>
          </p:nvPr>
        </p:nvSpPr>
        <p:spPr bwMode="auto">
          <a:xfrm>
            <a:off x="685800" y="1177925"/>
            <a:ext cx="8040688" cy="4994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
        <p:nvSpPr>
          <p:cNvPr id="1043" name="Line 19"/>
          <p:cNvSpPr>
            <a:spLocks noChangeShapeType="1"/>
          </p:cNvSpPr>
          <p:nvPr/>
        </p:nvSpPr>
        <p:spPr bwMode="auto">
          <a:xfrm>
            <a:off x="0" y="6534150"/>
            <a:ext cx="9143999" cy="0"/>
          </a:xfrm>
          <a:prstGeom prst="line">
            <a:avLst/>
          </a:prstGeom>
          <a:noFill/>
          <a:ln w="3175">
            <a:solidFill>
              <a:srgbClr val="97D700"/>
            </a:solidFill>
            <a:round/>
            <a:headEnd/>
            <a:tailEnd/>
          </a:ln>
          <a:effectLst/>
        </p:spPr>
        <p:txBody>
          <a:bodyPr wrap="none" anchor="ctr"/>
          <a:lstStyle/>
          <a:p>
            <a:pPr algn="ctr" eaLnBrk="0" hangingPunct="0">
              <a:defRPr/>
            </a:pPr>
            <a:endParaRPr lang="fr-FR">
              <a:solidFill>
                <a:srgbClr val="000000"/>
              </a:solidFill>
              <a:ea typeface="ヒラギノ角ゴ Pro W3" pitchFamily="1" charset="-128"/>
              <a:cs typeface="+mn-cs"/>
            </a:endParaRPr>
          </a:p>
        </p:txBody>
      </p:sp>
      <p:sp>
        <p:nvSpPr>
          <p:cNvPr id="9" name="Espace réservé du pied de page 11"/>
          <p:cNvSpPr>
            <a:spLocks noGrp="1"/>
          </p:cNvSpPr>
          <p:nvPr>
            <p:ph type="ftr" sz="quarter" idx="3"/>
          </p:nvPr>
        </p:nvSpPr>
        <p:spPr>
          <a:xfrm>
            <a:off x="3140075" y="6562800"/>
            <a:ext cx="2895600" cy="196850"/>
          </a:xfrm>
          <a:prstGeom prst="rect">
            <a:avLst/>
          </a:prstGeom>
        </p:spPr>
        <p:txBody>
          <a:bodyPr vert="horz" lIns="0" tIns="0" rIns="0" bIns="0" rtlCol="0" anchor="ctr"/>
          <a:lstStyle>
            <a:lvl1pPr algn="l" eaLnBrk="0" hangingPunct="0">
              <a:defRPr lang="fr-FR" sz="700" b="1" kern="1200">
                <a:solidFill>
                  <a:schemeClr val="bg1">
                    <a:lumMod val="50000"/>
                  </a:schemeClr>
                </a:solidFill>
                <a:latin typeface="Arial" charset="0"/>
                <a:ea typeface="ヒラギノ角ゴ Pro W3" pitchFamily="1" charset="-128"/>
                <a:cs typeface="+mn-cs"/>
              </a:defRPr>
            </a:lvl1pPr>
          </a:lstStyle>
          <a:p>
            <a:pPr algn="ctr">
              <a:defRPr/>
            </a:pPr>
            <a:r>
              <a:rPr smtClean="0">
                <a:solidFill>
                  <a:srgbClr val="FFFFFF">
                    <a:lumMod val="50000"/>
                  </a:srgbClr>
                </a:solidFill>
              </a:rPr>
              <a:t>Refonte Portail Lagardère </a:t>
            </a:r>
            <a:endParaRPr>
              <a:solidFill>
                <a:srgbClr val="FFFFFF">
                  <a:lumMod val="50000"/>
                </a:srgbClr>
              </a:solidFill>
            </a:endParaRPr>
          </a:p>
        </p:txBody>
      </p:sp>
      <p:sp>
        <p:nvSpPr>
          <p:cNvPr id="10" name="Espace réservé du numéro de diapositive 8"/>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lvl1pPr algn="r">
              <a:defRPr sz="700" b="1">
                <a:solidFill>
                  <a:schemeClr val="tx1">
                    <a:tint val="75000"/>
                  </a:schemeClr>
                </a:solidFill>
              </a:defRPr>
            </a:lvl1p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‹N°›</a:t>
            </a:fld>
            <a:endParaRPr lang="fr-FR">
              <a:solidFill>
                <a:srgbClr val="000000">
                  <a:tint val="75000"/>
                </a:srgbClr>
              </a:solidFill>
            </a:endParaRPr>
          </a:p>
        </p:txBody>
      </p:sp>
      <p:pic>
        <p:nvPicPr>
          <p:cNvPr id="11" name="Picture 7" descr="LogoMicropole_petit"/>
          <p:cNvPicPr>
            <a:picLocks noChangeAspect="1" noChangeArrowheads="1"/>
          </p:cNvPicPr>
          <p:nvPr/>
        </p:nvPicPr>
        <p:blipFill>
          <a:blip r:embed="rId36" cstate="print"/>
          <a:srcRect/>
          <a:stretch>
            <a:fillRect/>
          </a:stretch>
        </p:blipFill>
        <p:spPr bwMode="auto">
          <a:xfrm>
            <a:off x="7929563" y="6602467"/>
            <a:ext cx="960120" cy="115214"/>
          </a:xfrm>
          <a:prstGeom prst="rect">
            <a:avLst/>
          </a:prstGeom>
          <a:noFill/>
          <a:ln w="9525">
            <a:noFill/>
            <a:miter lim="800000"/>
            <a:headEnd/>
            <a:tailEnd/>
          </a:ln>
        </p:spPr>
      </p:pic>
      <p:pic>
        <p:nvPicPr>
          <p:cNvPr id="2" name="Image 1"/>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0" y="427038"/>
            <a:ext cx="584200" cy="149772"/>
          </a:xfrm>
          <a:prstGeom prst="rect">
            <a:avLst/>
          </a:prstGeom>
        </p:spPr>
      </p:pic>
    </p:spTree>
    <p:extLst>
      <p:ext uri="{BB962C8B-B14F-4D97-AF65-F5344CB8AC3E}">
        <p14:creationId xmlns:p14="http://schemas.microsoft.com/office/powerpoint/2010/main" val="315734705"/>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 id="2147483862" r:id="rId24"/>
    <p:sldLayoutId id="2147483863" r:id="rId25"/>
    <p:sldLayoutId id="2147483864" r:id="rId26"/>
    <p:sldLayoutId id="2147483865" r:id="rId27"/>
    <p:sldLayoutId id="2147483866" r:id="rId28"/>
    <p:sldLayoutId id="2147483867" r:id="rId29"/>
    <p:sldLayoutId id="2147483868" r:id="rId30"/>
    <p:sldLayoutId id="2147483869" r:id="rId31"/>
    <p:sldLayoutId id="2147483870" r:id="rId32"/>
    <p:sldLayoutId id="2147483871" r:id="rId33"/>
    <p:sldLayoutId id="2147483872" r:id="rId34"/>
  </p:sldLayoutIdLst>
  <p:transition spd="med">
    <p:fade/>
  </p:transition>
  <p:timing>
    <p:tnLst>
      <p:par>
        <p:cTn id="1" dur="indefinite" restart="never" nodeType="tmRoot"/>
      </p:par>
    </p:tnLst>
  </p:timing>
  <p:hf hdr="0" dt="0"/>
  <p:txStyles>
    <p:titleStyle>
      <a:lvl1pPr algn="l" rtl="0" eaLnBrk="1" fontAlgn="base" hangingPunct="1">
        <a:lnSpc>
          <a:spcPct val="90000"/>
        </a:lnSpc>
        <a:spcBef>
          <a:spcPct val="0"/>
        </a:spcBef>
        <a:spcAft>
          <a:spcPct val="0"/>
        </a:spcAft>
        <a:defRPr sz="2400" b="1">
          <a:solidFill>
            <a:schemeClr val="tx2"/>
          </a:solidFill>
          <a:latin typeface="+mj-lt"/>
          <a:ea typeface="+mj-ea"/>
          <a:cs typeface="ヒラギノ角ゴ Pro W3"/>
        </a:defRPr>
      </a:lvl1pPr>
      <a:lvl2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2pPr>
      <a:lvl3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3pPr>
      <a:lvl4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4pPr>
      <a:lvl5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5pPr>
      <a:lvl6pPr marL="4572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6pPr>
      <a:lvl7pPr marL="9144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7pPr>
      <a:lvl8pPr marL="13716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8pPr>
      <a:lvl9pPr marL="18288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9pPr>
    </p:titleStyle>
    <p:bodyStyle>
      <a:lvl1pPr marL="284400" indent="-284400" algn="l" rtl="0" eaLnBrk="1" fontAlgn="base" hangingPunct="1">
        <a:lnSpc>
          <a:spcPct val="80000"/>
        </a:lnSpc>
        <a:spcBef>
          <a:spcPts val="1000"/>
        </a:spcBef>
        <a:spcAft>
          <a:spcPts val="1000"/>
        </a:spcAft>
        <a:buClr>
          <a:schemeClr val="accent1"/>
        </a:buClr>
        <a:buFont typeface="Wingdings 3" pitchFamily="18" charset="2"/>
        <a:buChar char=""/>
        <a:defRPr lang="fr-FR" sz="2000" b="0" dirty="0">
          <a:solidFill>
            <a:schemeClr val="tx1"/>
          </a:solidFill>
          <a:latin typeface="+mn-lt"/>
          <a:ea typeface="+mn-ea"/>
          <a:cs typeface="ヒラギノ角ゴ Pro W3"/>
        </a:defRPr>
      </a:lvl1pPr>
      <a:lvl2pPr marL="568800" indent="-284400" algn="l" rtl="0" eaLnBrk="1" fontAlgn="base" hangingPunct="1">
        <a:spcBef>
          <a:spcPts val="600"/>
        </a:spcBef>
        <a:spcAft>
          <a:spcPts val="600"/>
        </a:spcAft>
        <a:buClr>
          <a:schemeClr val="accent1"/>
        </a:buClr>
        <a:buFont typeface="Courier New" pitchFamily="49" charset="0"/>
        <a:buChar char="o"/>
        <a:defRPr lang="fr-FR" sz="2000" b="1" dirty="0">
          <a:solidFill>
            <a:schemeClr val="accent1"/>
          </a:solidFill>
          <a:latin typeface="+mj-lt"/>
          <a:ea typeface="+mn-ea"/>
          <a:cs typeface="ヒラギノ角ゴ Pro W3"/>
        </a:defRPr>
      </a:lvl2pPr>
      <a:lvl3pPr marL="853200" indent="-284400" algn="l" rtl="0" eaLnBrk="1" fontAlgn="base" hangingPunct="1">
        <a:spcBef>
          <a:spcPts val="700"/>
        </a:spcBef>
        <a:spcAft>
          <a:spcPts val="0"/>
        </a:spcAft>
        <a:buClrTx/>
        <a:buFont typeface="Arial" pitchFamily="34" charset="0"/>
        <a:buChar char="•"/>
        <a:defRPr sz="1800" b="0">
          <a:solidFill>
            <a:schemeClr val="tx1"/>
          </a:solidFill>
          <a:latin typeface="+mj-lt"/>
          <a:ea typeface="+mn-ea"/>
          <a:cs typeface="ヒラギノ角ゴ Pro W3"/>
        </a:defRPr>
      </a:lvl3pPr>
      <a:lvl4pPr marL="910800" indent="-154800" algn="l" rtl="0" eaLnBrk="1" fontAlgn="base" hangingPunct="1">
        <a:spcBef>
          <a:spcPts val="700"/>
        </a:spcBef>
        <a:spcAft>
          <a:spcPts val="0"/>
        </a:spcAft>
        <a:buClr>
          <a:schemeClr val="accent1"/>
        </a:buClr>
        <a:buFont typeface="Arial" pitchFamily="34" charset="0"/>
        <a:buChar char="−"/>
        <a:tabLst>
          <a:tab pos="846138" algn="l"/>
        </a:tabLst>
        <a:defRPr sz="1600">
          <a:solidFill>
            <a:schemeClr val="accent1"/>
          </a:solidFill>
          <a:latin typeface="+mj-lt"/>
          <a:ea typeface="+mn-ea"/>
          <a:cs typeface="ヒラギノ角ゴ Pro W3"/>
        </a:defRPr>
      </a:lvl4pPr>
      <a:lvl5pPr marL="1368000" indent="-152400" algn="l" rtl="0" eaLnBrk="1" fontAlgn="base" hangingPunct="1">
        <a:spcBef>
          <a:spcPts val="600"/>
        </a:spcBef>
        <a:spcAft>
          <a:spcPts val="0"/>
        </a:spcAft>
        <a:buFont typeface="Arial" pitchFamily="34" charset="0"/>
        <a:buChar char="−"/>
        <a:defRPr sz="1400">
          <a:solidFill>
            <a:schemeClr val="tx1"/>
          </a:solidFill>
          <a:latin typeface="+mj-lt"/>
          <a:ea typeface="+mn-ea"/>
          <a:cs typeface="ヒラギノ角ゴ Pro W3"/>
        </a:defRPr>
      </a:lvl5pPr>
      <a:lvl6pPr marL="911225" indent="-153988" algn="l" rtl="0" eaLnBrk="1" fontAlgn="base" hangingPunct="1">
        <a:spcBef>
          <a:spcPct val="50000"/>
        </a:spcBef>
        <a:spcAft>
          <a:spcPct val="0"/>
        </a:spcAft>
        <a:buChar char="&gt;"/>
        <a:defRPr sz="1200">
          <a:solidFill>
            <a:schemeClr val="tx1"/>
          </a:solidFill>
          <a:latin typeface="+mj-lt"/>
          <a:ea typeface="+mn-ea"/>
        </a:defRPr>
      </a:lvl6pPr>
      <a:lvl7pPr marL="1368425" indent="-153988" algn="l" rtl="0" eaLnBrk="1" fontAlgn="base" hangingPunct="1">
        <a:spcBef>
          <a:spcPct val="50000"/>
        </a:spcBef>
        <a:spcAft>
          <a:spcPct val="0"/>
        </a:spcAft>
        <a:buChar char="&gt;"/>
        <a:defRPr sz="1200">
          <a:solidFill>
            <a:schemeClr val="tx1"/>
          </a:solidFill>
          <a:latin typeface="+mj-lt"/>
          <a:ea typeface="+mn-ea"/>
        </a:defRPr>
      </a:lvl7pPr>
      <a:lvl8pPr marL="1825625" indent="-153988" algn="l" rtl="0" eaLnBrk="1" fontAlgn="base" hangingPunct="1">
        <a:spcBef>
          <a:spcPct val="50000"/>
        </a:spcBef>
        <a:spcAft>
          <a:spcPct val="0"/>
        </a:spcAft>
        <a:buChar char="&gt;"/>
        <a:defRPr sz="1200">
          <a:solidFill>
            <a:schemeClr val="tx1"/>
          </a:solidFill>
          <a:latin typeface="+mj-lt"/>
          <a:ea typeface="+mn-ea"/>
        </a:defRPr>
      </a:lvl8pPr>
      <a:lvl9pPr marL="2282825" indent="-153988" algn="l" rtl="0" eaLnBrk="1" fontAlgn="base" hangingPunct="1">
        <a:spcBef>
          <a:spcPct val="50000"/>
        </a:spcBef>
        <a:spcAft>
          <a:spcPct val="0"/>
        </a:spcAft>
        <a:buChar char="&gt;"/>
        <a:defRPr sz="1200">
          <a:solidFill>
            <a:schemeClr val="tx1"/>
          </a:solidFill>
          <a:latin typeface="+mj-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12" Type="http://schemas.microsoft.com/office/2007/relationships/diagramDrawing" Target="../diagrams/drawing4.xml"/><Relationship Id="rId2" Type="http://schemas.openxmlformats.org/officeDocument/2006/relationships/notesSlide" Target="../notesSlides/notesSlide74.xml"/><Relationship Id="rId1" Type="http://schemas.openxmlformats.org/officeDocument/2006/relationships/slideLayout" Target="../slideLayouts/slideLayout13.xml"/><Relationship Id="rId6" Type="http://schemas.openxmlformats.org/officeDocument/2006/relationships/image" Target="../media/image111.jpeg"/><Relationship Id="rId11" Type="http://schemas.openxmlformats.org/officeDocument/2006/relationships/diagramColors" Target="../diagrams/colors4.xml"/><Relationship Id="rId5" Type="http://schemas.openxmlformats.org/officeDocument/2006/relationships/image" Target="../media/image110.png"/><Relationship Id="rId10" Type="http://schemas.openxmlformats.org/officeDocument/2006/relationships/diagramQuickStyle" Target="../diagrams/quickStyle4.xml"/><Relationship Id="rId4" Type="http://schemas.openxmlformats.org/officeDocument/2006/relationships/image" Target="../media/image109.png"/><Relationship Id="rId9" Type="http://schemas.openxmlformats.org/officeDocument/2006/relationships/diagramLayout" Target="../diagrams/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jpeg"/><Relationship Id="rId2" Type="http://schemas.openxmlformats.org/officeDocument/2006/relationships/image" Target="../media/image35.png"/><Relationship Id="rId16" Type="http://schemas.openxmlformats.org/officeDocument/2006/relationships/image" Target="../media/image49.jpeg"/><Relationship Id="rId1" Type="http://schemas.openxmlformats.org/officeDocument/2006/relationships/slideLayout" Target="../slideLayouts/slideLayout14.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7.xml"/><Relationship Id="rId1" Type="http://schemas.openxmlformats.org/officeDocument/2006/relationships/slideLayout" Target="../slideLayouts/slideLayout14.xml"/><Relationship Id="rId4" Type="http://schemas.openxmlformats.org/officeDocument/2006/relationships/image" Target="../media/image117.png"/></Relationships>
</file>

<file path=ppt/slides/_rels/slide13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8.xml"/><Relationship Id="rId1" Type="http://schemas.openxmlformats.org/officeDocument/2006/relationships/slideLayout" Target="../slideLayouts/slideLayout14.xml"/><Relationship Id="rId4" Type="http://schemas.openxmlformats.org/officeDocument/2006/relationships/image" Target="../media/image119.png"/></Relationships>
</file>

<file path=ppt/slides/_rels/slide13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9.xml"/><Relationship Id="rId1" Type="http://schemas.openxmlformats.org/officeDocument/2006/relationships/slideLayout" Target="../slideLayouts/slideLayout14.xml"/><Relationship Id="rId4" Type="http://schemas.openxmlformats.org/officeDocument/2006/relationships/image" Target="../media/image121.png"/></Relationships>
</file>

<file path=ppt/slides/_rels/slide13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00.xml"/><Relationship Id="rId1" Type="http://schemas.openxmlformats.org/officeDocument/2006/relationships/slideLayout" Target="../slideLayouts/slideLayout14.xml"/><Relationship Id="rId5" Type="http://schemas.openxmlformats.org/officeDocument/2006/relationships/image" Target="../media/image124.png"/><Relationship Id="rId4" Type="http://schemas.openxmlformats.org/officeDocument/2006/relationships/image" Target="../media/image123.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03.xml"/><Relationship Id="rId1" Type="http://schemas.openxmlformats.org/officeDocument/2006/relationships/slideLayout" Target="../slideLayouts/slideLayout13.xml"/><Relationship Id="rId4" Type="http://schemas.openxmlformats.org/officeDocument/2006/relationships/image" Target="../media/image106.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60.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84.emf"/><Relationship Id="rId4" Type="http://schemas.openxmlformats.org/officeDocument/2006/relationships/package" Target="../embeddings/Feuille_de_calcul_Microsoft_Excel1.xlsx"/></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4.xml"/><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3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4.xml"/><Relationship Id="rId1" Type="http://schemas.openxmlformats.org/officeDocument/2006/relationships/vmlDrawing" Target="../drawings/vmlDrawing2.vml"/><Relationship Id="rId5" Type="http://schemas.openxmlformats.org/officeDocument/2006/relationships/image" Target="../media/image97.emf"/><Relationship Id="rId4" Type="http://schemas.openxmlformats.org/officeDocument/2006/relationships/oleObject" Target="../embeddings/oleObject2.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4.xml"/><Relationship Id="rId5" Type="http://schemas.openxmlformats.org/officeDocument/2006/relationships/image" Target="../media/image103.png"/><Relationship Id="rId4" Type="http://schemas.openxmlformats.org/officeDocument/2006/relationships/image" Target="../media/image10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GROUPE BAYARD</a:t>
            </a:r>
            <a:br>
              <a:rPr lang="fr-FR" dirty="0" smtClean="0"/>
            </a:br>
            <a:r>
              <a:rPr lang="fr-FR" dirty="0" smtClean="0"/>
              <a:t>Projet e-commerce</a:t>
            </a:r>
            <a:br>
              <a:rPr lang="fr-FR" dirty="0" smtClean="0"/>
            </a:br>
            <a:endParaRPr lang="fr-FR" dirty="0"/>
          </a:p>
        </p:txBody>
      </p:sp>
      <p:sp>
        <p:nvSpPr>
          <p:cNvPr id="3" name="Sous-titre 2"/>
          <p:cNvSpPr>
            <a:spLocks noGrp="1"/>
          </p:cNvSpPr>
          <p:nvPr>
            <p:ph type="subTitle" idx="1"/>
          </p:nvPr>
        </p:nvSpPr>
        <p:spPr/>
        <p:txBody>
          <a:bodyPr/>
          <a:lstStyle/>
          <a:p>
            <a:r>
              <a:rPr lang="fr-FR" dirty="0" smtClean="0"/>
              <a:t>12/02/2013</a:t>
            </a:r>
            <a:endParaRPr lang="fr-FR" dirty="0"/>
          </a:p>
        </p:txBody>
      </p:sp>
      <p:sp>
        <p:nvSpPr>
          <p:cNvPr id="4" name="Espace réservé du texte 3"/>
          <p:cNvSpPr>
            <a:spLocks noGrp="1"/>
          </p:cNvSpPr>
          <p:nvPr>
            <p:ph type="body" sz="quarter" idx="10"/>
          </p:nvPr>
        </p:nvSpPr>
        <p:spPr/>
        <p:txBody>
          <a:bodyPr/>
          <a:lstStyle/>
          <a:p>
            <a:r>
              <a:rPr lang="fr-FR" dirty="0" smtClean="0"/>
              <a:t>MIKADO</a:t>
            </a:r>
            <a:endParaRPr lang="fr-FR" dirty="0"/>
          </a:p>
        </p:txBody>
      </p:sp>
      <p:pic>
        <p:nvPicPr>
          <p:cNvPr id="1026" name="Picture 2" descr="C:\Documents and Settings\lbakhalq\Mes documents\Mes images\bayard.jpg"/>
          <p:cNvPicPr>
            <a:picLocks noChangeAspect="1" noChangeArrowheads="1"/>
          </p:cNvPicPr>
          <p:nvPr/>
        </p:nvPicPr>
        <p:blipFill>
          <a:blip r:embed="rId3" cstate="print"/>
          <a:srcRect/>
          <a:stretch>
            <a:fillRect/>
          </a:stretch>
        </p:blipFill>
        <p:spPr bwMode="auto">
          <a:xfrm>
            <a:off x="6350" y="5482167"/>
            <a:ext cx="1733550" cy="1375833"/>
          </a:xfrm>
          <a:prstGeom prst="rect">
            <a:avLst/>
          </a:prstGeom>
          <a:noFill/>
        </p:spPr>
      </p:pic>
    </p:spTree>
    <p:extLst>
      <p:ext uri="{BB962C8B-B14F-4D97-AF65-F5344CB8AC3E}">
        <p14:creationId xmlns:p14="http://schemas.microsoft.com/office/powerpoint/2010/main" val="2471069719"/>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Une vraie légitimité pour votre projet</a:t>
            </a:r>
            <a:endParaRPr lang="fr-FR"/>
          </a:p>
        </p:txBody>
      </p:sp>
      <p:sp>
        <p:nvSpPr>
          <p:cNvPr id="4" name="Espace réservé du numéro de diapositive 3"/>
          <p:cNvSpPr>
            <a:spLocks noGrp="1"/>
          </p:cNvSpPr>
          <p:nvPr>
            <p:ph type="sldNum" sz="quarter" idx="4"/>
          </p:nvPr>
        </p:nvSpPr>
        <p:spPr/>
        <p:txBody>
          <a:body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10</a:t>
            </a:fld>
            <a:endParaRPr lang="fr-FR">
              <a:solidFill>
                <a:srgbClr val="000000">
                  <a:tint val="75000"/>
                </a:srgbClr>
              </a:solidFill>
            </a:endParaRPr>
          </a:p>
        </p:txBody>
      </p:sp>
      <p:sp>
        <p:nvSpPr>
          <p:cNvPr id="5" name="Espace réservé du texte 4"/>
          <p:cNvSpPr>
            <a:spLocks noGrp="1"/>
          </p:cNvSpPr>
          <p:nvPr>
            <p:ph type="body" sz="quarter" idx="10"/>
          </p:nvPr>
        </p:nvSpPr>
        <p:spPr>
          <a:xfrm>
            <a:off x="398212" y="1063256"/>
            <a:ext cx="8298528" cy="5773467"/>
          </a:xfrm>
        </p:spPr>
        <p:txBody>
          <a:bodyPr/>
          <a:lstStyle/>
          <a:p>
            <a:r>
              <a:rPr lang="fr-FR" sz="1600" b="1"/>
              <a:t>Une expertise reconnue dans l’étude et la mise en place de solutions e-commerce, </a:t>
            </a:r>
            <a:r>
              <a:rPr lang="fr-FR" sz="1600" b="1" smtClean="0"/>
              <a:t>E-business </a:t>
            </a:r>
            <a:r>
              <a:rPr lang="fr-FR" sz="1600" b="1"/>
              <a:t>et CRM</a:t>
            </a:r>
          </a:p>
          <a:p>
            <a:pPr lvl="3">
              <a:buClr>
                <a:srgbClr val="82EB14"/>
              </a:buClr>
            </a:pPr>
            <a:r>
              <a:rPr lang="fr-FR" sz="1300">
                <a:solidFill>
                  <a:schemeClr val="tx1"/>
                </a:solidFill>
              </a:rPr>
              <a:t>De nombreuses </a:t>
            </a:r>
            <a:r>
              <a:rPr lang="fr-FR" b="1">
                <a:solidFill>
                  <a:schemeClr val="bg2"/>
                </a:solidFill>
              </a:rPr>
              <a:t>missions réussies</a:t>
            </a:r>
            <a:r>
              <a:rPr lang="fr-FR" b="1">
                <a:solidFill>
                  <a:schemeClr val="tx1"/>
                </a:solidFill>
              </a:rPr>
              <a:t> </a:t>
            </a:r>
            <a:r>
              <a:rPr lang="fr-FR" sz="1300">
                <a:solidFill>
                  <a:schemeClr val="tx1"/>
                </a:solidFill>
              </a:rPr>
              <a:t>sur des problématiques similaires </a:t>
            </a:r>
          </a:p>
          <a:p>
            <a:pPr lvl="3">
              <a:buClr>
                <a:srgbClr val="82EB14"/>
              </a:buClr>
            </a:pPr>
            <a:r>
              <a:rPr lang="fr-FR" sz="1300">
                <a:solidFill>
                  <a:schemeClr val="tx1"/>
                </a:solidFill>
              </a:rPr>
              <a:t>Une </a:t>
            </a:r>
            <a:r>
              <a:rPr lang="fr-FR" b="1">
                <a:solidFill>
                  <a:schemeClr val="bg2"/>
                </a:solidFill>
              </a:rPr>
              <a:t>position neutre </a:t>
            </a:r>
            <a:r>
              <a:rPr lang="fr-FR" sz="1300">
                <a:solidFill>
                  <a:schemeClr val="tx1"/>
                </a:solidFill>
              </a:rPr>
              <a:t>basée sur l’expérience pour vous </a:t>
            </a:r>
            <a:r>
              <a:rPr lang="fr-FR" sz="1300" smtClean="0">
                <a:solidFill>
                  <a:schemeClr val="tx1"/>
                </a:solidFill>
              </a:rPr>
              <a:t>conseiller</a:t>
            </a:r>
            <a:endParaRPr lang="fr-FR" sz="1600" b="1"/>
          </a:p>
          <a:p>
            <a:r>
              <a:rPr lang="fr-FR" sz="1600" b="1"/>
              <a:t>La capacité d’accompagner le Groupe Bayard sur l’ensemble de la chaîne de valeur de son projet e-commerce</a:t>
            </a:r>
          </a:p>
          <a:p>
            <a:pPr lvl="3"/>
            <a:r>
              <a:rPr lang="fr-FR" sz="1300" smtClean="0">
                <a:solidFill>
                  <a:schemeClr val="tx1"/>
                </a:solidFill>
              </a:rPr>
              <a:t>Volet </a:t>
            </a:r>
            <a:r>
              <a:rPr lang="fr-FR" b="1" smtClean="0">
                <a:solidFill>
                  <a:schemeClr val="bg2"/>
                </a:solidFill>
              </a:rPr>
              <a:t>stratégique</a:t>
            </a:r>
            <a:r>
              <a:rPr lang="fr-FR" sz="1300" smtClean="0">
                <a:solidFill>
                  <a:schemeClr val="tx1"/>
                </a:solidFill>
              </a:rPr>
              <a:t> : notre capacité à prendre en compte vos enjeux business, marketing et de stratégie digitale pour réussir votre projet</a:t>
            </a:r>
          </a:p>
          <a:p>
            <a:pPr lvl="3"/>
            <a:r>
              <a:rPr lang="fr-FR" sz="1300" smtClean="0">
                <a:solidFill>
                  <a:schemeClr val="tx1"/>
                </a:solidFill>
              </a:rPr>
              <a:t>Volet</a:t>
            </a:r>
            <a:r>
              <a:rPr lang="fr-FR" sz="1300" smtClean="0">
                <a:solidFill>
                  <a:schemeClr val="bg2"/>
                </a:solidFill>
              </a:rPr>
              <a:t> </a:t>
            </a:r>
            <a:r>
              <a:rPr lang="fr-FR" b="1" smtClean="0">
                <a:solidFill>
                  <a:schemeClr val="bg2"/>
                </a:solidFill>
              </a:rPr>
              <a:t>design</a:t>
            </a:r>
            <a:r>
              <a:rPr lang="fr-FR" smtClean="0">
                <a:solidFill>
                  <a:schemeClr val="tx1"/>
                </a:solidFill>
              </a:rPr>
              <a:t>: </a:t>
            </a:r>
            <a:r>
              <a:rPr lang="fr-FR" sz="1300" smtClean="0">
                <a:solidFill>
                  <a:schemeClr val="tx1"/>
                </a:solidFill>
              </a:rPr>
              <a:t>notre capacité à retranscrire graphiquement le positionnement de votre offre sur votre e-boutique, dans le respect d’une charte graphique véhiculant les valeurs du Groupe Bayard</a:t>
            </a:r>
          </a:p>
          <a:p>
            <a:pPr lvl="3"/>
            <a:r>
              <a:rPr lang="fr-FR" sz="1300" smtClean="0">
                <a:solidFill>
                  <a:schemeClr val="tx1"/>
                </a:solidFill>
              </a:rPr>
              <a:t>Volet </a:t>
            </a:r>
            <a:r>
              <a:rPr lang="fr-FR" b="1" smtClean="0">
                <a:solidFill>
                  <a:schemeClr val="bg2"/>
                </a:solidFill>
              </a:rPr>
              <a:t>technologique</a:t>
            </a:r>
            <a:r>
              <a:rPr lang="fr-FR" smtClean="0">
                <a:solidFill>
                  <a:schemeClr val="tx1"/>
                </a:solidFill>
              </a:rPr>
              <a:t>: </a:t>
            </a:r>
            <a:r>
              <a:rPr lang="fr-FR" sz="1300">
                <a:solidFill>
                  <a:schemeClr val="tx1"/>
                </a:solidFill>
              </a:rPr>
              <a:t>notre capacité à prendre en compte les interactions entre les solutions web et les Système d’Informations complexes, avec l’aptitude à intervenir sur des technologies éprouvées et à l’écoute des évolutions de votre marché (Micropole dispose d’un Pôle Recherche et Innovation)</a:t>
            </a:r>
          </a:p>
          <a:p>
            <a:pPr lvl="3"/>
            <a:r>
              <a:rPr lang="fr-FR" sz="1300" smtClean="0">
                <a:solidFill>
                  <a:schemeClr val="tx1"/>
                </a:solidFill>
              </a:rPr>
              <a:t>Volet </a:t>
            </a:r>
            <a:r>
              <a:rPr lang="fr-FR" b="1" smtClean="0">
                <a:solidFill>
                  <a:schemeClr val="bg2"/>
                </a:solidFill>
              </a:rPr>
              <a:t>accompagnement</a:t>
            </a:r>
            <a:r>
              <a:rPr lang="fr-FR" smtClean="0">
                <a:solidFill>
                  <a:schemeClr val="bg2"/>
                </a:solidFill>
              </a:rPr>
              <a:t>: </a:t>
            </a:r>
            <a:r>
              <a:rPr lang="fr-FR" sz="1300" smtClean="0">
                <a:solidFill>
                  <a:schemeClr val="tx1"/>
                </a:solidFill>
              </a:rPr>
              <a:t>notre capacité à intervenir dans la gestion de projet de l’ensemble des lots définis</a:t>
            </a:r>
            <a:r>
              <a:rPr lang="fr-FR" sz="1300">
                <a:solidFill>
                  <a:schemeClr val="tx1"/>
                </a:solidFill>
              </a:rPr>
              <a:t> </a:t>
            </a:r>
            <a:r>
              <a:rPr lang="fr-FR" sz="1300" smtClean="0">
                <a:solidFill>
                  <a:schemeClr val="tx1"/>
                </a:solidFill>
              </a:rPr>
              <a:t>dans votre consultation et à vous accompagner au changement dans la mise en place de votre projet e-commerce, dans une organisation déjà existante.</a:t>
            </a:r>
          </a:p>
          <a:p>
            <a:pPr marL="284400" lvl="3" indent="-284400">
              <a:lnSpc>
                <a:spcPct val="80000"/>
              </a:lnSpc>
              <a:spcBef>
                <a:spcPts val="1000"/>
              </a:spcBef>
              <a:spcAft>
                <a:spcPts val="1000"/>
              </a:spcAft>
              <a:buFont typeface="Wingdings 3" pitchFamily="18" charset="2"/>
              <a:buChar char=""/>
            </a:pPr>
            <a:r>
              <a:rPr lang="fr-FR" sz="1600" b="1">
                <a:solidFill>
                  <a:srgbClr val="87EB14"/>
                </a:solidFill>
                <a:latin typeface="+mj-lt"/>
                <a:cs typeface="ヒラギノ角ゴ Pro W3"/>
              </a:rPr>
              <a:t>Un accompagnement déjà éprouvé au sein du Groupe Bayard : </a:t>
            </a:r>
          </a:p>
          <a:p>
            <a:pPr lvl="3"/>
            <a:r>
              <a:rPr lang="fr-FR" smtClean="0">
                <a:solidFill>
                  <a:schemeClr val="tx1"/>
                </a:solidFill>
              </a:rPr>
              <a:t>Etude de cadrage projet Mikado, E-mailing </a:t>
            </a:r>
            <a:r>
              <a:rPr lang="fr-FR">
                <a:solidFill>
                  <a:schemeClr val="tx1"/>
                </a:solidFill>
              </a:rPr>
              <a:t>sur les campagnes de conquêtes et fidélisation de Bayard Jeunesse, Intégration sur votre ERP </a:t>
            </a:r>
            <a:r>
              <a:rPr lang="fr-FR" err="1">
                <a:solidFill>
                  <a:schemeClr val="tx1"/>
                </a:solidFill>
              </a:rPr>
              <a:t>Qualiac</a:t>
            </a:r>
            <a:r>
              <a:rPr lang="fr-FR">
                <a:solidFill>
                  <a:schemeClr val="tx1"/>
                </a:solidFill>
              </a:rPr>
              <a:t>, Choix outils, élaboration et évolutions cubes </a:t>
            </a:r>
            <a:r>
              <a:rPr lang="fr-FR" err="1">
                <a:solidFill>
                  <a:schemeClr val="tx1"/>
                </a:solidFill>
              </a:rPr>
              <a:t>Cognos</a:t>
            </a:r>
            <a:r>
              <a:rPr lang="fr-FR">
                <a:solidFill>
                  <a:schemeClr val="tx1"/>
                </a:solidFill>
              </a:rPr>
              <a:t> TM1, …</a:t>
            </a:r>
          </a:p>
          <a:p>
            <a:pPr lvl="3"/>
            <a:endParaRPr lang="fr-FR" smtClean="0">
              <a:solidFill>
                <a:schemeClr val="tx1"/>
              </a:solidFill>
            </a:endParaRPr>
          </a:p>
        </p:txBody>
      </p:sp>
      <p:sp>
        <p:nvSpPr>
          <p:cNvPr id="6" name="Espace réservé du texte 5"/>
          <p:cNvSpPr>
            <a:spLocks noGrp="1"/>
          </p:cNvSpPr>
          <p:nvPr>
            <p:ph type="body" sz="quarter" idx="11"/>
          </p:nvPr>
        </p:nvSpPr>
        <p:spPr/>
        <p:txBody>
          <a:bodyPr/>
          <a:lstStyle/>
          <a:p>
            <a:r>
              <a:rPr lang="fr-FR" smtClean="0"/>
              <a:t>MICROPOLE C’est…</a:t>
            </a:r>
            <a:endParaRPr lang="fr-FR"/>
          </a:p>
        </p:txBody>
      </p:sp>
      <p:sp>
        <p:nvSpPr>
          <p:cNvPr id="16" name="Espace réservé du pied de page 2"/>
          <p:cNvSpPr>
            <a:spLocks noGrp="1"/>
          </p:cNvSpPr>
          <p:nvPr>
            <p:ph type="ftr" sz="quarter" idx="3"/>
          </p:nvPr>
        </p:nvSpPr>
        <p:spPr>
          <a:xfrm>
            <a:off x="3140075" y="6562800"/>
            <a:ext cx="2895600" cy="196850"/>
          </a:xfrm>
        </p:spPr>
        <p:txBody>
          <a:bodyPr/>
          <a:lstStyle/>
          <a:p>
            <a:pPr algn="ctr">
              <a:defRPr/>
            </a:pPr>
            <a:r>
              <a:rPr smtClean="0">
                <a:solidFill>
                  <a:srgbClr val="FFFFFF">
                    <a:lumMod val="50000"/>
                  </a:srgbClr>
                </a:solidFill>
              </a:rPr>
              <a:t>Groupe Bayard – Projet MIKADO</a:t>
            </a:r>
            <a:endParaRPr>
              <a:solidFill>
                <a:srgbClr val="FFFFFF">
                  <a:lumMod val="50000"/>
                </a:srgbClr>
              </a:solidFill>
            </a:endParaRPr>
          </a:p>
        </p:txBody>
      </p:sp>
    </p:spTree>
    <p:extLst>
      <p:ext uri="{BB962C8B-B14F-4D97-AF65-F5344CB8AC3E}">
        <p14:creationId xmlns:p14="http://schemas.microsoft.com/office/powerpoint/2010/main" val="3038770225"/>
      </p:ext>
    </p:extLst>
  </p:cSld>
  <p:clrMapOvr>
    <a:masterClrMapping/>
  </p:clrMapOvr>
  <p:transition spd="med">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de mise en œuvre </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100</a:t>
            </a:fld>
            <a:endParaRPr lang="fr-FR"/>
          </a:p>
        </p:txBody>
      </p:sp>
      <p:sp>
        <p:nvSpPr>
          <p:cNvPr id="5" name="Espace réservé du texte 4"/>
          <p:cNvSpPr>
            <a:spLocks noGrp="1"/>
          </p:cNvSpPr>
          <p:nvPr>
            <p:ph type="body" sz="quarter" idx="10"/>
          </p:nvPr>
        </p:nvSpPr>
        <p:spPr>
          <a:xfrm>
            <a:off x="709613" y="1190625"/>
            <a:ext cx="7999412" cy="4848225"/>
          </a:xfrm>
          <a:noFill/>
          <a:ln w="9525">
            <a:noFill/>
            <a:miter lim="800000"/>
            <a:headEnd/>
            <a:tailEnd/>
          </a:ln>
        </p:spPr>
        <p:txBody>
          <a:bodyPr vert="horz" wrap="square" lIns="0" tIns="0" rIns="0" bIns="0" numCol="1" anchor="t" anchorCtr="0" compatLnSpc="1">
            <a:prstTxWarp prst="textNoShape">
              <a:avLst/>
            </a:prstTxWarp>
          </a:bodyPr>
          <a:lstStyle/>
          <a:p>
            <a:pPr algn="just">
              <a:lnSpc>
                <a:spcPct val="90000"/>
              </a:lnSpc>
              <a:buClr>
                <a:srgbClr val="82EB14"/>
              </a:buClr>
            </a:pPr>
            <a:r>
              <a:rPr lang="fr-FR" sz="1600" smtClean="0">
                <a:solidFill>
                  <a:srgbClr val="000000"/>
                </a:solidFill>
              </a:rPr>
              <a:t>Nous </a:t>
            </a:r>
            <a:r>
              <a:rPr lang="fr-FR" sz="1600">
                <a:solidFill>
                  <a:srgbClr val="000000"/>
                </a:solidFill>
              </a:rPr>
              <a:t>vous proposons d’utiliser une instance de </a:t>
            </a:r>
            <a:r>
              <a:rPr lang="fr-FR" sz="1600" b="1">
                <a:solidFill>
                  <a:srgbClr val="82EB14"/>
                </a:solidFill>
              </a:rPr>
              <a:t>MANTIS</a:t>
            </a:r>
            <a:r>
              <a:rPr lang="fr-FR" sz="1600">
                <a:solidFill>
                  <a:srgbClr val="000000"/>
                </a:solidFill>
              </a:rPr>
              <a:t> comme outil de gestion des constats (anomalies, observations, évolutions, …)</a:t>
            </a:r>
          </a:p>
          <a:p>
            <a:pPr algn="just">
              <a:lnSpc>
                <a:spcPct val="90000"/>
              </a:lnSpc>
              <a:buClr>
                <a:srgbClr val="82EB14"/>
              </a:buClr>
            </a:pPr>
            <a:r>
              <a:rPr lang="fr-FR" sz="1600">
                <a:solidFill>
                  <a:srgbClr val="000000"/>
                </a:solidFill>
              </a:rPr>
              <a:t>Ce dernier permet d’enregistrer ces événements et de tracer leur cycle de traitement une fois qu’ils ont été réceptionnés par l’équipe Micropole. Cet outil permet d’avertir chaque acteur concerné de la tâche qu’il a à réaliser. Il est accessible en mode extranet et permet d’échanger des documents, des observations, des statuts.</a:t>
            </a:r>
          </a:p>
          <a:p>
            <a:pPr algn="just">
              <a:lnSpc>
                <a:spcPct val="90000"/>
              </a:lnSpc>
              <a:buClr>
                <a:srgbClr val="82EB14"/>
              </a:buClr>
            </a:pPr>
            <a:r>
              <a:rPr lang="fr-FR" sz="1600">
                <a:solidFill>
                  <a:srgbClr val="000000"/>
                </a:solidFill>
              </a:rPr>
              <a:t>Il permet également de générer un certain nombre de rapports qui servent de support en Comité de Projet et permettent de mesurer les évolutions des demandes, et d’établir, le cas échéant, des actions amélioratrices. </a:t>
            </a:r>
            <a:endParaRPr lang="fr-FR" sz="1600"/>
          </a:p>
        </p:txBody>
      </p:sp>
      <p:sp>
        <p:nvSpPr>
          <p:cNvPr id="6" name="Espace réservé du texte 5"/>
          <p:cNvSpPr>
            <a:spLocks noGrp="1"/>
          </p:cNvSpPr>
          <p:nvPr>
            <p:ph type="body" sz="quarter" idx="11"/>
          </p:nvPr>
        </p:nvSpPr>
        <p:spPr/>
        <p:txBody>
          <a:bodyPr/>
          <a:lstStyle/>
          <a:p>
            <a:r>
              <a:rPr lang="fr-FR" smtClean="0"/>
              <a:t>      Les outils de suivi de projet </a:t>
            </a:r>
            <a:r>
              <a:rPr lang="fr-FR" sz="1600" smtClean="0"/>
              <a:t>: Suivi anomalies / évolutions</a:t>
            </a:r>
            <a:endParaRPr lang="fr-FR" sz="1600"/>
          </a:p>
        </p:txBody>
      </p:sp>
      <p:sp>
        <p:nvSpPr>
          <p:cNvPr id="8" name="Ellipse 7"/>
          <p:cNvSpPr/>
          <p:nvPr/>
        </p:nvSpPr>
        <p:spPr bwMode="auto">
          <a:xfrm>
            <a:off x="713119" y="645223"/>
            <a:ext cx="313372" cy="30617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800" b="1" i="0" u="none" strike="noStrike" cap="none" normalizeH="0" baseline="0" smtClean="0">
                <a:ln>
                  <a:noFill/>
                </a:ln>
                <a:solidFill>
                  <a:schemeClr val="bg1"/>
                </a:solidFill>
                <a:effectLst/>
                <a:ea typeface="ヒラギノ角ゴ Pro W3" pitchFamily="1" charset="-128"/>
              </a:rPr>
              <a:t>5</a:t>
            </a:r>
          </a:p>
        </p:txBody>
      </p:sp>
    </p:spTree>
    <p:extLst>
      <p:ext uri="{BB962C8B-B14F-4D97-AF65-F5344CB8AC3E}">
        <p14:creationId xmlns:p14="http://schemas.microsoft.com/office/powerpoint/2010/main" val="200999020"/>
      </p:ext>
    </p:extLst>
  </p:cSld>
  <p:clrMapOvr>
    <a:masterClrMapping/>
  </p:clrMapOvr>
  <p:transition spd="med">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de mise en œuvre </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101</a:t>
            </a:fld>
            <a:endParaRPr lang="fr-FR"/>
          </a:p>
        </p:txBody>
      </p:sp>
      <p:sp>
        <p:nvSpPr>
          <p:cNvPr id="5" name="Espace réservé du texte 4"/>
          <p:cNvSpPr>
            <a:spLocks noGrp="1"/>
          </p:cNvSpPr>
          <p:nvPr>
            <p:ph type="body" sz="quarter" idx="10"/>
          </p:nvPr>
        </p:nvSpPr>
        <p:spPr>
          <a:xfrm>
            <a:off x="709613" y="1190625"/>
            <a:ext cx="7999412" cy="4848225"/>
          </a:xfrm>
          <a:noFill/>
          <a:ln w="9525">
            <a:noFill/>
            <a:miter lim="800000"/>
            <a:headEnd/>
            <a:tailEnd/>
          </a:ln>
        </p:spPr>
        <p:txBody>
          <a:bodyPr vert="horz" wrap="square" lIns="0" tIns="0" rIns="0" bIns="0" numCol="1" anchor="t" anchorCtr="0" compatLnSpc="1">
            <a:prstTxWarp prst="textNoShape">
              <a:avLst/>
            </a:prstTxWarp>
          </a:bodyPr>
          <a:lstStyle/>
          <a:p>
            <a:pPr algn="just">
              <a:lnSpc>
                <a:spcPct val="90000"/>
              </a:lnSpc>
              <a:buClr>
                <a:srgbClr val="82EB14"/>
              </a:buClr>
            </a:pPr>
            <a:r>
              <a:rPr lang="fr-FR" sz="1600" smtClean="0">
                <a:solidFill>
                  <a:srgbClr val="000000"/>
                </a:solidFill>
              </a:rPr>
              <a:t>L’utilisation </a:t>
            </a:r>
            <a:r>
              <a:rPr lang="fr-FR" sz="1600">
                <a:solidFill>
                  <a:srgbClr val="000000"/>
                </a:solidFill>
              </a:rPr>
              <a:t>d’un outil de suivi de projet (</a:t>
            </a:r>
            <a:r>
              <a:rPr lang="fr-FR" sz="1600" b="1">
                <a:solidFill>
                  <a:srgbClr val="82EB14"/>
                </a:solidFill>
              </a:rPr>
              <a:t>MS Project de Microsoft</a:t>
            </a:r>
            <a:r>
              <a:rPr lang="fr-FR" sz="1600">
                <a:solidFill>
                  <a:srgbClr val="000000"/>
                </a:solidFill>
              </a:rPr>
              <a:t>) </a:t>
            </a:r>
            <a:r>
              <a:rPr lang="fr-FR" sz="1600" smtClean="0">
                <a:solidFill>
                  <a:srgbClr val="000000"/>
                </a:solidFill>
              </a:rPr>
              <a:t>permet </a:t>
            </a:r>
            <a:r>
              <a:rPr lang="fr-FR" sz="1600">
                <a:solidFill>
                  <a:srgbClr val="000000"/>
                </a:solidFill>
              </a:rPr>
              <a:t>l’élaboration d’un </a:t>
            </a:r>
            <a:r>
              <a:rPr lang="fr-FR" sz="1600" smtClean="0">
                <a:solidFill>
                  <a:srgbClr val="000000"/>
                </a:solidFill>
              </a:rPr>
              <a:t>diagramme </a:t>
            </a:r>
            <a:r>
              <a:rPr lang="fr-FR" sz="1600">
                <a:solidFill>
                  <a:srgbClr val="000000"/>
                </a:solidFill>
              </a:rPr>
              <a:t>de GANTT et de PERT représentant toutes les phases, étapes du projet et les ressources mises en place. </a:t>
            </a:r>
          </a:p>
          <a:p>
            <a:pPr algn="just">
              <a:lnSpc>
                <a:spcPct val="90000"/>
              </a:lnSpc>
              <a:buClr>
                <a:srgbClr val="82EB14"/>
              </a:buClr>
            </a:pPr>
            <a:r>
              <a:rPr lang="fr-FR" sz="1600">
                <a:solidFill>
                  <a:srgbClr val="000000"/>
                </a:solidFill>
              </a:rPr>
              <a:t>Ce diagramme, finalisé à l'issue de la réunion de lancement, est ensuite actualisé périodiquement, permettra ainsi de déceler très rapidement les décalages éventuels des étapes se trouvant sur le chemin critique. Ces constatations permettent de prendre rapidement des décisions sur les actions correctrices qui s'imposent (affectation de ressources complémentaires, réorganisation de certaines tâches, </a:t>
            </a:r>
            <a:r>
              <a:rPr lang="fr-FR" sz="1600" smtClean="0">
                <a:solidFill>
                  <a:srgbClr val="000000"/>
                </a:solidFill>
              </a:rPr>
              <a:t>…)</a:t>
            </a:r>
            <a:endParaRPr lang="fr-FR" sz="1600">
              <a:solidFill>
                <a:srgbClr val="000000"/>
              </a:solidFill>
            </a:endParaRPr>
          </a:p>
        </p:txBody>
      </p:sp>
      <p:sp>
        <p:nvSpPr>
          <p:cNvPr id="6" name="Espace réservé du texte 5"/>
          <p:cNvSpPr>
            <a:spLocks noGrp="1"/>
          </p:cNvSpPr>
          <p:nvPr>
            <p:ph type="body" sz="quarter" idx="11"/>
          </p:nvPr>
        </p:nvSpPr>
        <p:spPr/>
        <p:txBody>
          <a:bodyPr/>
          <a:lstStyle/>
          <a:p>
            <a:r>
              <a:rPr lang="fr-FR" smtClean="0"/>
              <a:t>      Les outils de suivi de projet </a:t>
            </a:r>
            <a:r>
              <a:rPr lang="fr-FR" sz="1600" smtClean="0"/>
              <a:t>: Suivi du planning</a:t>
            </a:r>
            <a:endParaRPr lang="fr-FR" sz="1600"/>
          </a:p>
        </p:txBody>
      </p:sp>
      <p:sp>
        <p:nvSpPr>
          <p:cNvPr id="8" name="Ellipse 7"/>
          <p:cNvSpPr/>
          <p:nvPr/>
        </p:nvSpPr>
        <p:spPr bwMode="auto">
          <a:xfrm>
            <a:off x="713119" y="645223"/>
            <a:ext cx="313372" cy="30617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800" b="1" i="0" u="none" strike="noStrike" cap="none" normalizeH="0" baseline="0" smtClean="0">
                <a:ln>
                  <a:noFill/>
                </a:ln>
                <a:solidFill>
                  <a:schemeClr val="bg1"/>
                </a:solidFill>
                <a:effectLst/>
                <a:ea typeface="ヒラギノ角ゴ Pro W3" pitchFamily="1" charset="-128"/>
              </a:rPr>
              <a:t>5</a:t>
            </a:r>
          </a:p>
        </p:txBody>
      </p:sp>
    </p:spTree>
    <p:extLst>
      <p:ext uri="{BB962C8B-B14F-4D97-AF65-F5344CB8AC3E}">
        <p14:creationId xmlns:p14="http://schemas.microsoft.com/office/powerpoint/2010/main" val="293369771"/>
      </p:ext>
    </p:extLst>
  </p:cSld>
  <p:clrMapOvr>
    <a:masterClrMapping/>
  </p:clrMapOvr>
  <p:transition spd="med">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L’organisation proposée</a:t>
            </a:r>
            <a:endParaRPr lang="fr-F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102</a:t>
            </a:fld>
            <a:endParaRPr lang="fr-FR"/>
          </a:p>
        </p:txBody>
      </p:sp>
      <p:sp>
        <p:nvSpPr>
          <p:cNvPr id="5" name="Espace réservé du texte 4"/>
          <p:cNvSpPr>
            <a:spLocks noGrp="1"/>
          </p:cNvSpPr>
          <p:nvPr>
            <p:ph type="body" sz="quarter" idx="10"/>
          </p:nvPr>
        </p:nvSpPr>
        <p:spPr/>
        <p:txBody>
          <a:bodyPr/>
          <a:lstStyle/>
          <a:p>
            <a:r>
              <a:rPr lang="fr-FR" smtClean="0"/>
              <a:t>Une équipe structurée et expérimentée</a:t>
            </a:r>
            <a:endParaRPr lang="fr-FR"/>
          </a:p>
        </p:txBody>
      </p:sp>
    </p:spTree>
    <p:extLst>
      <p:ext uri="{BB962C8B-B14F-4D97-AF65-F5344CB8AC3E}">
        <p14:creationId xmlns:p14="http://schemas.microsoft.com/office/powerpoint/2010/main" val="3164336255"/>
      </p:ext>
    </p:extLst>
  </p:cSld>
  <p:clrMapOvr>
    <a:masterClrMapping/>
  </p:clrMapOvr>
  <p:transition spd="med">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47"/>
          <p:cNvPicPr>
            <a:picLocks noChangeAspect="1" noChangeArrowheads="1"/>
          </p:cNvPicPr>
          <p:nvPr/>
        </p:nvPicPr>
        <p:blipFill>
          <a:blip r:embed="rId3" cstate="print"/>
          <a:srcRect/>
          <a:stretch>
            <a:fillRect/>
          </a:stretch>
        </p:blipFill>
        <p:spPr bwMode="auto">
          <a:xfrm>
            <a:off x="8526500" y="4615514"/>
            <a:ext cx="447675" cy="425450"/>
          </a:xfrm>
          <a:prstGeom prst="rect">
            <a:avLst/>
          </a:prstGeom>
          <a:noFill/>
          <a:ln w="9525">
            <a:noFill/>
            <a:miter lim="800000"/>
            <a:headEnd/>
            <a:tailEnd/>
          </a:ln>
        </p:spPr>
      </p:pic>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103</a:t>
            </a:fld>
            <a:endParaRPr lang="fr-FR"/>
          </a:p>
        </p:txBody>
      </p:sp>
      <p:sp>
        <p:nvSpPr>
          <p:cNvPr id="6" name="Espace réservé du texte 5"/>
          <p:cNvSpPr>
            <a:spLocks noGrp="1"/>
          </p:cNvSpPr>
          <p:nvPr>
            <p:ph type="body" sz="quarter" idx="11"/>
          </p:nvPr>
        </p:nvSpPr>
        <p:spPr/>
        <p:txBody>
          <a:bodyPr/>
          <a:lstStyle/>
          <a:p>
            <a:r>
              <a:rPr lang="fr-FR" smtClean="0"/>
              <a:t>Organisation : </a:t>
            </a:r>
            <a:r>
              <a:rPr lang="fr-FR"/>
              <a:t>E</a:t>
            </a:r>
            <a:r>
              <a:rPr lang="fr-FR" smtClean="0"/>
              <a:t>quipe proposée</a:t>
            </a:r>
            <a:endParaRPr lang="fr-FR"/>
          </a:p>
        </p:txBody>
      </p:sp>
      <p:pic>
        <p:nvPicPr>
          <p:cNvPr id="8" name="Picture 25"/>
          <p:cNvPicPr>
            <a:picLocks noChangeAspect="1" noChangeArrowheads="1"/>
          </p:cNvPicPr>
          <p:nvPr/>
        </p:nvPicPr>
        <p:blipFill>
          <a:blip r:embed="rId4" cstate="print"/>
          <a:srcRect/>
          <a:stretch>
            <a:fillRect/>
          </a:stretch>
        </p:blipFill>
        <p:spPr bwMode="auto">
          <a:xfrm>
            <a:off x="8121860" y="1547640"/>
            <a:ext cx="457200" cy="558800"/>
          </a:xfrm>
          <a:prstGeom prst="rect">
            <a:avLst/>
          </a:prstGeom>
          <a:noFill/>
          <a:ln w="9525">
            <a:noFill/>
            <a:miter lim="800000"/>
            <a:headEnd/>
            <a:tailEnd/>
          </a:ln>
        </p:spPr>
      </p:pic>
      <p:grpSp>
        <p:nvGrpSpPr>
          <p:cNvPr id="9" name="Group 28"/>
          <p:cNvGrpSpPr>
            <a:grpSpLocks/>
          </p:cNvGrpSpPr>
          <p:nvPr/>
        </p:nvGrpSpPr>
        <p:grpSpPr bwMode="auto">
          <a:xfrm>
            <a:off x="5545530" y="4554052"/>
            <a:ext cx="533400" cy="485775"/>
            <a:chOff x="3833" y="482"/>
            <a:chExt cx="861" cy="780"/>
          </a:xfrm>
        </p:grpSpPr>
        <p:pic>
          <p:nvPicPr>
            <p:cNvPr id="10" name="Picture 29"/>
            <p:cNvPicPr preferRelativeResize="0">
              <a:picLocks noChangeAspect="1" noChangeArrowheads="1"/>
            </p:cNvPicPr>
            <p:nvPr/>
          </p:nvPicPr>
          <p:blipFill>
            <a:blip r:embed="rId5" cstate="print"/>
            <a:srcRect/>
            <a:stretch>
              <a:fillRect/>
            </a:stretch>
          </p:blipFill>
          <p:spPr bwMode="auto">
            <a:xfrm>
              <a:off x="3833" y="482"/>
              <a:ext cx="780" cy="780"/>
            </a:xfrm>
            <a:prstGeom prst="rect">
              <a:avLst/>
            </a:prstGeom>
            <a:noFill/>
            <a:ln w="9525">
              <a:noFill/>
              <a:miter lim="800000"/>
              <a:headEnd/>
              <a:tailEnd/>
            </a:ln>
          </p:spPr>
        </p:pic>
        <p:sp>
          <p:nvSpPr>
            <p:cNvPr id="11" name="Rectangle 30"/>
            <p:cNvSpPr>
              <a:spLocks noChangeArrowheads="1"/>
            </p:cNvSpPr>
            <p:nvPr/>
          </p:nvSpPr>
          <p:spPr bwMode="auto">
            <a:xfrm>
              <a:off x="4422" y="482"/>
              <a:ext cx="272" cy="181"/>
            </a:xfrm>
            <a:prstGeom prst="rect">
              <a:avLst/>
            </a:prstGeom>
            <a:solidFill>
              <a:schemeClr val="bg1"/>
            </a:solidFill>
            <a:ln w="9525">
              <a:solidFill>
                <a:schemeClr val="bg1"/>
              </a:solidFill>
              <a:miter lim="800000"/>
              <a:headEnd/>
              <a:tailEnd/>
            </a:ln>
          </p:spPr>
          <p:txBody>
            <a:bodyPr wrap="none" anchor="ctr"/>
            <a:lstStyle/>
            <a:p>
              <a:endParaRPr lang="fr-FR"/>
            </a:p>
          </p:txBody>
        </p:sp>
      </p:grpSp>
      <p:sp>
        <p:nvSpPr>
          <p:cNvPr id="13" name="Line 46"/>
          <p:cNvSpPr>
            <a:spLocks noChangeShapeType="1"/>
          </p:cNvSpPr>
          <p:nvPr/>
        </p:nvSpPr>
        <p:spPr bwMode="auto">
          <a:xfrm flipH="1">
            <a:off x="7254760" y="2435053"/>
            <a:ext cx="0" cy="457200"/>
          </a:xfrm>
          <a:prstGeom prst="line">
            <a:avLst/>
          </a:prstGeom>
          <a:noFill/>
          <a:ln w="9525">
            <a:solidFill>
              <a:schemeClr val="tx1"/>
            </a:solidFill>
            <a:round/>
            <a:headEnd/>
            <a:tailEnd/>
          </a:ln>
        </p:spPr>
        <p:txBody>
          <a:bodyPr/>
          <a:lstStyle/>
          <a:p>
            <a:endParaRPr lang="fr-FR"/>
          </a:p>
        </p:txBody>
      </p:sp>
      <p:sp>
        <p:nvSpPr>
          <p:cNvPr id="14" name="Line 46"/>
          <p:cNvSpPr>
            <a:spLocks noChangeShapeType="1"/>
          </p:cNvSpPr>
          <p:nvPr/>
        </p:nvSpPr>
        <p:spPr bwMode="auto">
          <a:xfrm flipH="1">
            <a:off x="7254760" y="3197053"/>
            <a:ext cx="0" cy="609600"/>
          </a:xfrm>
          <a:prstGeom prst="line">
            <a:avLst/>
          </a:prstGeom>
          <a:noFill/>
          <a:ln w="9525">
            <a:solidFill>
              <a:schemeClr val="tx1"/>
            </a:solidFill>
            <a:round/>
            <a:headEnd/>
            <a:tailEnd/>
          </a:ln>
        </p:spPr>
        <p:txBody>
          <a:bodyPr/>
          <a:lstStyle/>
          <a:p>
            <a:endParaRPr lang="fr-FR"/>
          </a:p>
        </p:txBody>
      </p:sp>
      <p:grpSp>
        <p:nvGrpSpPr>
          <p:cNvPr id="15" name="Group 28"/>
          <p:cNvGrpSpPr>
            <a:grpSpLocks/>
          </p:cNvGrpSpPr>
          <p:nvPr/>
        </p:nvGrpSpPr>
        <p:grpSpPr bwMode="auto">
          <a:xfrm>
            <a:off x="8090330" y="2492863"/>
            <a:ext cx="609600" cy="485775"/>
            <a:chOff x="3833" y="482"/>
            <a:chExt cx="861" cy="780"/>
          </a:xfrm>
        </p:grpSpPr>
        <p:pic>
          <p:nvPicPr>
            <p:cNvPr id="16" name="Picture 29"/>
            <p:cNvPicPr preferRelativeResize="0">
              <a:picLocks noChangeAspect="1" noChangeArrowheads="1"/>
            </p:cNvPicPr>
            <p:nvPr/>
          </p:nvPicPr>
          <p:blipFill>
            <a:blip r:embed="rId5" cstate="print"/>
            <a:srcRect/>
            <a:stretch>
              <a:fillRect/>
            </a:stretch>
          </p:blipFill>
          <p:spPr bwMode="auto">
            <a:xfrm>
              <a:off x="3833" y="482"/>
              <a:ext cx="780" cy="780"/>
            </a:xfrm>
            <a:prstGeom prst="rect">
              <a:avLst/>
            </a:prstGeom>
            <a:noFill/>
            <a:ln w="9525">
              <a:noFill/>
              <a:miter lim="800000"/>
              <a:headEnd/>
              <a:tailEnd/>
            </a:ln>
          </p:spPr>
        </p:pic>
        <p:sp>
          <p:nvSpPr>
            <p:cNvPr id="17" name="Rectangle 30"/>
            <p:cNvSpPr>
              <a:spLocks noChangeArrowheads="1"/>
            </p:cNvSpPr>
            <p:nvPr/>
          </p:nvSpPr>
          <p:spPr bwMode="auto">
            <a:xfrm>
              <a:off x="4422" y="482"/>
              <a:ext cx="272" cy="181"/>
            </a:xfrm>
            <a:prstGeom prst="rect">
              <a:avLst/>
            </a:prstGeom>
            <a:solidFill>
              <a:schemeClr val="bg1"/>
            </a:solidFill>
            <a:ln w="9525">
              <a:solidFill>
                <a:schemeClr val="bg1"/>
              </a:solidFill>
              <a:miter lim="800000"/>
              <a:headEnd/>
              <a:tailEnd/>
            </a:ln>
          </p:spPr>
          <p:txBody>
            <a:bodyPr wrap="none" anchor="ctr"/>
            <a:lstStyle/>
            <a:p>
              <a:endParaRPr lang="fr-FR"/>
            </a:p>
          </p:txBody>
        </p:sp>
      </p:grpSp>
      <p:grpSp>
        <p:nvGrpSpPr>
          <p:cNvPr id="19" name="Group 28"/>
          <p:cNvGrpSpPr>
            <a:grpSpLocks/>
          </p:cNvGrpSpPr>
          <p:nvPr/>
        </p:nvGrpSpPr>
        <p:grpSpPr bwMode="auto">
          <a:xfrm>
            <a:off x="381000" y="3728865"/>
            <a:ext cx="762000" cy="714375"/>
            <a:chOff x="3833" y="482"/>
            <a:chExt cx="861" cy="780"/>
          </a:xfrm>
        </p:grpSpPr>
        <p:pic>
          <p:nvPicPr>
            <p:cNvPr id="20" name="Picture 29"/>
            <p:cNvPicPr preferRelativeResize="0">
              <a:picLocks noChangeAspect="1" noChangeArrowheads="1"/>
            </p:cNvPicPr>
            <p:nvPr/>
          </p:nvPicPr>
          <p:blipFill>
            <a:blip r:embed="rId5" cstate="print"/>
            <a:srcRect/>
            <a:stretch>
              <a:fillRect/>
            </a:stretch>
          </p:blipFill>
          <p:spPr bwMode="auto">
            <a:xfrm>
              <a:off x="3833" y="482"/>
              <a:ext cx="780" cy="780"/>
            </a:xfrm>
            <a:prstGeom prst="rect">
              <a:avLst/>
            </a:prstGeom>
            <a:noFill/>
            <a:ln w="9525">
              <a:noFill/>
              <a:miter lim="800000"/>
              <a:headEnd/>
              <a:tailEnd/>
            </a:ln>
          </p:spPr>
        </p:pic>
        <p:sp>
          <p:nvSpPr>
            <p:cNvPr id="21" name="Rectangle 30"/>
            <p:cNvSpPr>
              <a:spLocks noChangeArrowheads="1"/>
            </p:cNvSpPr>
            <p:nvPr/>
          </p:nvSpPr>
          <p:spPr bwMode="auto">
            <a:xfrm>
              <a:off x="4422" y="482"/>
              <a:ext cx="272" cy="181"/>
            </a:xfrm>
            <a:prstGeom prst="rect">
              <a:avLst/>
            </a:prstGeom>
            <a:solidFill>
              <a:schemeClr val="bg1"/>
            </a:solidFill>
            <a:ln w="9525">
              <a:solidFill>
                <a:schemeClr val="bg1"/>
              </a:solidFill>
              <a:miter lim="800000"/>
              <a:headEnd/>
              <a:tailEnd/>
            </a:ln>
          </p:spPr>
          <p:txBody>
            <a:bodyPr wrap="none" anchor="ctr"/>
            <a:lstStyle/>
            <a:p>
              <a:endParaRPr lang="fr-FR"/>
            </a:p>
          </p:txBody>
        </p:sp>
      </p:grpSp>
      <p:grpSp>
        <p:nvGrpSpPr>
          <p:cNvPr id="22" name="Group 2"/>
          <p:cNvGrpSpPr>
            <a:grpSpLocks/>
          </p:cNvGrpSpPr>
          <p:nvPr/>
        </p:nvGrpSpPr>
        <p:grpSpPr bwMode="auto">
          <a:xfrm>
            <a:off x="4038600" y="3728865"/>
            <a:ext cx="762000" cy="714375"/>
            <a:chOff x="3833" y="482"/>
            <a:chExt cx="861" cy="780"/>
          </a:xfrm>
        </p:grpSpPr>
        <p:pic>
          <p:nvPicPr>
            <p:cNvPr id="23" name="Picture 3"/>
            <p:cNvPicPr preferRelativeResize="0">
              <a:picLocks noChangeAspect="1" noChangeArrowheads="1"/>
            </p:cNvPicPr>
            <p:nvPr/>
          </p:nvPicPr>
          <p:blipFill>
            <a:blip r:embed="rId5" cstate="print"/>
            <a:srcRect/>
            <a:stretch>
              <a:fillRect/>
            </a:stretch>
          </p:blipFill>
          <p:spPr bwMode="auto">
            <a:xfrm>
              <a:off x="3833" y="482"/>
              <a:ext cx="780" cy="780"/>
            </a:xfrm>
            <a:prstGeom prst="rect">
              <a:avLst/>
            </a:prstGeom>
            <a:noFill/>
            <a:ln w="9525">
              <a:noFill/>
              <a:miter lim="800000"/>
              <a:headEnd/>
              <a:tailEnd/>
            </a:ln>
          </p:spPr>
        </p:pic>
        <p:sp>
          <p:nvSpPr>
            <p:cNvPr id="24" name="Rectangle 4"/>
            <p:cNvSpPr>
              <a:spLocks noChangeArrowheads="1"/>
            </p:cNvSpPr>
            <p:nvPr/>
          </p:nvSpPr>
          <p:spPr bwMode="auto">
            <a:xfrm>
              <a:off x="4422" y="482"/>
              <a:ext cx="272" cy="181"/>
            </a:xfrm>
            <a:prstGeom prst="rect">
              <a:avLst/>
            </a:prstGeom>
            <a:solidFill>
              <a:schemeClr val="bg1"/>
            </a:solidFill>
            <a:ln w="9525">
              <a:solidFill>
                <a:schemeClr val="bg1"/>
              </a:solidFill>
              <a:miter lim="800000"/>
              <a:headEnd/>
              <a:tailEnd/>
            </a:ln>
          </p:spPr>
          <p:txBody>
            <a:bodyPr wrap="none" anchor="ctr"/>
            <a:lstStyle/>
            <a:p>
              <a:endParaRPr lang="fr-FR"/>
            </a:p>
          </p:txBody>
        </p:sp>
      </p:grpSp>
      <p:pic>
        <p:nvPicPr>
          <p:cNvPr id="25" name="Picture 47"/>
          <p:cNvPicPr>
            <a:picLocks noChangeAspect="1" noChangeArrowheads="1"/>
          </p:cNvPicPr>
          <p:nvPr/>
        </p:nvPicPr>
        <p:blipFill>
          <a:blip r:embed="rId3" cstate="print"/>
          <a:srcRect/>
          <a:stretch>
            <a:fillRect/>
          </a:stretch>
        </p:blipFill>
        <p:spPr bwMode="auto">
          <a:xfrm>
            <a:off x="3200400" y="2692228"/>
            <a:ext cx="685800" cy="652462"/>
          </a:xfrm>
          <a:prstGeom prst="rect">
            <a:avLst/>
          </a:prstGeom>
          <a:noFill/>
          <a:ln w="9525">
            <a:noFill/>
            <a:miter lim="800000"/>
            <a:headEnd/>
            <a:tailEnd/>
          </a:ln>
        </p:spPr>
      </p:pic>
      <p:pic>
        <p:nvPicPr>
          <p:cNvPr id="26" name="Picture 25"/>
          <p:cNvPicPr>
            <a:picLocks noChangeAspect="1" noChangeArrowheads="1"/>
          </p:cNvPicPr>
          <p:nvPr/>
        </p:nvPicPr>
        <p:blipFill>
          <a:blip r:embed="rId4" cstate="print"/>
          <a:srcRect/>
          <a:stretch>
            <a:fillRect/>
          </a:stretch>
        </p:blipFill>
        <p:spPr bwMode="auto">
          <a:xfrm>
            <a:off x="3124200" y="1344440"/>
            <a:ext cx="685800" cy="838200"/>
          </a:xfrm>
          <a:prstGeom prst="rect">
            <a:avLst/>
          </a:prstGeom>
          <a:noFill/>
          <a:ln w="9525">
            <a:noFill/>
            <a:miter lim="800000"/>
            <a:headEnd/>
            <a:tailEnd/>
          </a:ln>
        </p:spPr>
      </p:pic>
      <p:sp>
        <p:nvSpPr>
          <p:cNvPr id="27" name="AutoShape 22"/>
          <p:cNvSpPr>
            <a:spLocks noChangeArrowheads="1"/>
          </p:cNvSpPr>
          <p:nvPr/>
        </p:nvSpPr>
        <p:spPr bwMode="auto">
          <a:xfrm>
            <a:off x="323850" y="1088853"/>
            <a:ext cx="4437063" cy="5297487"/>
          </a:xfrm>
          <a:prstGeom prst="roundRect">
            <a:avLst>
              <a:gd name="adj" fmla="val 7324"/>
            </a:avLst>
          </a:prstGeom>
          <a:noFill/>
          <a:ln w="9525" algn="ctr">
            <a:solidFill>
              <a:schemeClr val="folHlink"/>
            </a:solidFill>
            <a:round/>
            <a:headEnd/>
            <a:tailEnd/>
          </a:ln>
        </p:spPr>
        <p:txBody>
          <a:bodyPr wrap="none" anchor="ctr"/>
          <a:lstStyle/>
          <a:p>
            <a:pPr algn="ctr" eaLnBrk="0" hangingPunct="0"/>
            <a:endParaRPr lang="fr-FR" sz="1000">
              <a:ea typeface="ヒラギノ角ゴ Pro W3"/>
              <a:cs typeface="ヒラギノ角ゴ Pro W3"/>
            </a:endParaRPr>
          </a:p>
        </p:txBody>
      </p:sp>
      <p:sp>
        <p:nvSpPr>
          <p:cNvPr id="29" name="AutoShape 33"/>
          <p:cNvSpPr>
            <a:spLocks noChangeArrowheads="1"/>
          </p:cNvSpPr>
          <p:nvPr/>
        </p:nvSpPr>
        <p:spPr bwMode="auto">
          <a:xfrm>
            <a:off x="7325693" y="4876658"/>
            <a:ext cx="1326220" cy="653226"/>
          </a:xfrm>
          <a:prstGeom prst="roundRect">
            <a:avLst>
              <a:gd name="adj" fmla="val 16667"/>
            </a:avLst>
          </a:prstGeom>
          <a:solidFill>
            <a:srgbClr val="7030A0"/>
          </a:solidFill>
          <a:ln w="12700" algn="ctr">
            <a:solidFill>
              <a:srgbClr val="7030A0"/>
            </a:solidFill>
            <a:round/>
            <a:headEnd type="none" w="sm" len="sm"/>
            <a:tailEnd type="none" w="sm" len="sm"/>
          </a:ln>
        </p:spPr>
        <p:txBody>
          <a:bodyPr lIns="36000" tIns="72000" rIns="36000" bIns="72000" anchor="ctr"/>
          <a:lstStyle/>
          <a:p>
            <a:pPr algn="ctr" eaLnBrk="0" hangingPunct="0">
              <a:lnSpc>
                <a:spcPct val="85000"/>
              </a:lnSpc>
            </a:pPr>
            <a:r>
              <a:rPr lang="fr-FR" sz="1200" b="1" smtClean="0">
                <a:solidFill>
                  <a:schemeClr val="bg1"/>
                </a:solidFill>
                <a:ea typeface="ヒラギノ角ゴ Pro W3"/>
                <a:cs typeface="ヒラギノ角ゴ Pro W3"/>
              </a:rPr>
              <a:t>Equipes marketing des différents marchés</a:t>
            </a:r>
            <a:endParaRPr lang="fr-FR" sz="1200" b="1">
              <a:solidFill>
                <a:schemeClr val="bg1"/>
              </a:solidFill>
              <a:ea typeface="ヒラギノ角ゴ Pro W3"/>
              <a:cs typeface="ヒラギノ角ゴ Pro W3"/>
            </a:endParaRPr>
          </a:p>
        </p:txBody>
      </p:sp>
      <p:pic>
        <p:nvPicPr>
          <p:cNvPr id="30" name="Picture 23" descr="Logo-Micropole_1700x195"/>
          <p:cNvPicPr>
            <a:picLocks noChangeAspect="1" noChangeArrowheads="1"/>
          </p:cNvPicPr>
          <p:nvPr/>
        </p:nvPicPr>
        <p:blipFill>
          <a:blip r:embed="rId6" cstate="print"/>
          <a:srcRect/>
          <a:stretch>
            <a:fillRect/>
          </a:stretch>
        </p:blipFill>
        <p:spPr bwMode="auto">
          <a:xfrm>
            <a:off x="1828800" y="1166640"/>
            <a:ext cx="1236663" cy="131763"/>
          </a:xfrm>
          <a:prstGeom prst="rect">
            <a:avLst/>
          </a:prstGeom>
          <a:noFill/>
          <a:ln w="9525">
            <a:noFill/>
            <a:miter lim="800000"/>
            <a:headEnd/>
            <a:tailEnd/>
          </a:ln>
        </p:spPr>
      </p:pic>
      <p:sp>
        <p:nvSpPr>
          <p:cNvPr id="31" name="AutoShape 53"/>
          <p:cNvSpPr>
            <a:spLocks noChangeArrowheads="1"/>
          </p:cNvSpPr>
          <p:nvPr/>
        </p:nvSpPr>
        <p:spPr bwMode="auto">
          <a:xfrm rot="-5400000">
            <a:off x="7122204" y="4212259"/>
            <a:ext cx="304800" cy="309562"/>
          </a:xfrm>
          <a:prstGeom prst="leftRightArrow">
            <a:avLst>
              <a:gd name="adj1" fmla="val 50000"/>
              <a:gd name="adj2" fmla="val 22870"/>
            </a:avLst>
          </a:prstGeom>
          <a:solidFill>
            <a:srgbClr val="7030A0"/>
          </a:solidFill>
          <a:ln w="9525" algn="ctr">
            <a:solidFill>
              <a:srgbClr val="7030A0"/>
            </a:solidFill>
            <a:miter lim="800000"/>
            <a:headEnd/>
            <a:tailEnd/>
          </a:ln>
        </p:spPr>
        <p:txBody>
          <a:bodyPr vert="eaVert" wrap="none" anchor="ctr"/>
          <a:lstStyle/>
          <a:p>
            <a:pPr algn="ctr" eaLnBrk="0" hangingPunct="0"/>
            <a:endParaRPr lang="fr-FR" sz="1000">
              <a:ea typeface="ヒラギノ角ゴ Pro W3"/>
              <a:cs typeface="ヒラギノ角ゴ Pro W3"/>
            </a:endParaRPr>
          </a:p>
        </p:txBody>
      </p:sp>
      <p:sp>
        <p:nvSpPr>
          <p:cNvPr id="32" name="AutoShape 6"/>
          <p:cNvSpPr>
            <a:spLocks noChangeArrowheads="1"/>
          </p:cNvSpPr>
          <p:nvPr/>
        </p:nvSpPr>
        <p:spPr bwMode="auto">
          <a:xfrm>
            <a:off x="5826010" y="1344440"/>
            <a:ext cx="2941638" cy="2870200"/>
          </a:xfrm>
          <a:prstGeom prst="roundRect">
            <a:avLst>
              <a:gd name="adj" fmla="val 16667"/>
            </a:avLst>
          </a:prstGeom>
          <a:noFill/>
          <a:ln w="19050" algn="ctr">
            <a:solidFill>
              <a:srgbClr val="7030A0"/>
            </a:solidFill>
            <a:prstDash val="sysDot"/>
            <a:round/>
            <a:headEnd/>
            <a:tailEnd/>
          </a:ln>
        </p:spPr>
        <p:txBody>
          <a:bodyPr wrap="none" anchor="ctr"/>
          <a:lstStyle/>
          <a:p>
            <a:pPr algn="ctr" eaLnBrk="0" hangingPunct="0"/>
            <a:endParaRPr lang="fr-FR" sz="1000">
              <a:ea typeface="ヒラギノ角ゴ Pro W3"/>
              <a:cs typeface="ヒラギノ角ゴ Pro W3"/>
            </a:endParaRPr>
          </a:p>
        </p:txBody>
      </p:sp>
      <p:sp>
        <p:nvSpPr>
          <p:cNvPr id="33" name="AutoShape 53"/>
          <p:cNvSpPr>
            <a:spLocks noChangeArrowheads="1"/>
          </p:cNvSpPr>
          <p:nvPr/>
        </p:nvSpPr>
        <p:spPr bwMode="auto">
          <a:xfrm rot="10800000">
            <a:off x="4745420" y="2895723"/>
            <a:ext cx="762000" cy="292100"/>
          </a:xfrm>
          <a:prstGeom prst="leftRightArrow">
            <a:avLst>
              <a:gd name="adj1" fmla="val 50000"/>
              <a:gd name="adj2" fmla="val 56413"/>
            </a:avLst>
          </a:prstGeom>
          <a:solidFill>
            <a:schemeClr val="folHlink"/>
          </a:solidFill>
          <a:ln w="9525" algn="ctr">
            <a:noFill/>
            <a:miter lim="800000"/>
            <a:headEnd/>
            <a:tailEnd/>
          </a:ln>
        </p:spPr>
        <p:txBody>
          <a:bodyPr rot="10800000" wrap="none" anchor="ctr"/>
          <a:lstStyle/>
          <a:p>
            <a:pPr algn="ctr" eaLnBrk="0" hangingPunct="0"/>
            <a:endParaRPr lang="fr-FR" sz="1000">
              <a:ea typeface="ヒラギノ角ゴ Pro W3"/>
              <a:cs typeface="ヒラギノ角ゴ Pro W3"/>
            </a:endParaRPr>
          </a:p>
        </p:txBody>
      </p:sp>
      <p:sp>
        <p:nvSpPr>
          <p:cNvPr id="34" name="AutoShape 6"/>
          <p:cNvSpPr>
            <a:spLocks noChangeArrowheads="1"/>
          </p:cNvSpPr>
          <p:nvPr/>
        </p:nvSpPr>
        <p:spPr bwMode="auto">
          <a:xfrm>
            <a:off x="5486400" y="497819"/>
            <a:ext cx="3531476" cy="5991710"/>
          </a:xfrm>
          <a:prstGeom prst="roundRect">
            <a:avLst>
              <a:gd name="adj" fmla="val 16667"/>
            </a:avLst>
          </a:prstGeom>
          <a:noFill/>
          <a:ln w="19050" algn="ctr">
            <a:solidFill>
              <a:srgbClr val="7030A0"/>
            </a:solidFill>
            <a:prstDash val="sysDot"/>
            <a:round/>
            <a:headEnd/>
            <a:tailEnd/>
          </a:ln>
        </p:spPr>
        <p:txBody>
          <a:bodyPr wrap="none" anchor="ctr"/>
          <a:lstStyle/>
          <a:p>
            <a:pPr algn="ctr" eaLnBrk="0" hangingPunct="0"/>
            <a:endParaRPr lang="fr-FR" sz="1000">
              <a:ea typeface="ヒラギノ角ゴ Pro W3"/>
              <a:cs typeface="ヒラギノ角ゴ Pro W3"/>
            </a:endParaRPr>
          </a:p>
        </p:txBody>
      </p:sp>
      <p:pic>
        <p:nvPicPr>
          <p:cNvPr id="35" name="Picture 21"/>
          <p:cNvPicPr preferRelativeResize="0">
            <a:picLocks noChangeAspect="1" noChangeArrowheads="1"/>
          </p:cNvPicPr>
          <p:nvPr/>
        </p:nvPicPr>
        <p:blipFill>
          <a:blip r:embed="rId7" cstate="print"/>
          <a:srcRect/>
          <a:stretch>
            <a:fillRect/>
          </a:stretch>
        </p:blipFill>
        <p:spPr bwMode="auto">
          <a:xfrm>
            <a:off x="8003620" y="3273253"/>
            <a:ext cx="617538" cy="547687"/>
          </a:xfrm>
          <a:prstGeom prst="rect">
            <a:avLst/>
          </a:prstGeom>
          <a:noFill/>
          <a:ln w="9525">
            <a:noFill/>
            <a:miter lim="800000"/>
            <a:headEnd/>
            <a:tailEnd/>
          </a:ln>
        </p:spPr>
      </p:pic>
      <p:sp>
        <p:nvSpPr>
          <p:cNvPr id="36" name="AutoShape 33"/>
          <p:cNvSpPr>
            <a:spLocks noChangeArrowheads="1"/>
          </p:cNvSpPr>
          <p:nvPr/>
        </p:nvSpPr>
        <p:spPr bwMode="auto">
          <a:xfrm>
            <a:off x="6264160" y="2829193"/>
            <a:ext cx="2039938" cy="381000"/>
          </a:xfrm>
          <a:prstGeom prst="roundRect">
            <a:avLst>
              <a:gd name="adj" fmla="val 16667"/>
            </a:avLst>
          </a:prstGeom>
          <a:solidFill>
            <a:srgbClr val="7030A0"/>
          </a:solidFill>
          <a:ln w="12700" algn="ctr">
            <a:solidFill>
              <a:srgbClr val="7030A0"/>
            </a:solidFill>
            <a:round/>
            <a:headEnd type="none" w="sm" len="sm"/>
            <a:tailEnd type="none" w="sm" len="sm"/>
          </a:ln>
        </p:spPr>
        <p:txBody>
          <a:bodyPr lIns="36000" tIns="72000" rIns="36000" bIns="72000" anchor="ctr"/>
          <a:lstStyle/>
          <a:p>
            <a:pPr algn="ctr" eaLnBrk="0" hangingPunct="0">
              <a:lnSpc>
                <a:spcPct val="85000"/>
              </a:lnSpc>
            </a:pPr>
            <a:r>
              <a:rPr lang="fr-FR" sz="1200" b="1" smtClean="0">
                <a:solidFill>
                  <a:schemeClr val="bg1"/>
                </a:solidFill>
                <a:ea typeface="ヒラギノ角ゴ Pro W3"/>
                <a:cs typeface="ヒラギノ角ゴ Pro W3"/>
              </a:rPr>
              <a:t>Chef </a:t>
            </a:r>
            <a:r>
              <a:rPr lang="fr-FR" sz="1200" b="1">
                <a:solidFill>
                  <a:schemeClr val="bg1"/>
                </a:solidFill>
                <a:ea typeface="ヒラギノ角ゴ Pro W3"/>
                <a:cs typeface="ヒラギノ角ゴ Pro W3"/>
              </a:rPr>
              <a:t>de projet </a:t>
            </a:r>
            <a:r>
              <a:rPr lang="fr-FR" sz="1200" b="1" smtClean="0">
                <a:solidFill>
                  <a:schemeClr val="bg1"/>
                </a:solidFill>
                <a:ea typeface="ヒラギノ角ゴ Pro W3"/>
                <a:cs typeface="ヒラギノ角ゴ Pro W3"/>
              </a:rPr>
              <a:t>Web Central</a:t>
            </a:r>
            <a:endParaRPr lang="fr-FR" sz="1200" b="1">
              <a:solidFill>
                <a:schemeClr val="bg1"/>
              </a:solidFill>
              <a:ea typeface="ヒラギノ角ゴ Pro W3"/>
              <a:cs typeface="ヒラギノ角ゴ Pro W3"/>
            </a:endParaRPr>
          </a:p>
        </p:txBody>
      </p:sp>
      <p:sp>
        <p:nvSpPr>
          <p:cNvPr id="37" name="AutoShape 33"/>
          <p:cNvSpPr>
            <a:spLocks noChangeArrowheads="1"/>
          </p:cNvSpPr>
          <p:nvPr/>
        </p:nvSpPr>
        <p:spPr bwMode="auto">
          <a:xfrm>
            <a:off x="6254635" y="3612050"/>
            <a:ext cx="2039938" cy="508000"/>
          </a:xfrm>
          <a:prstGeom prst="roundRect">
            <a:avLst>
              <a:gd name="adj" fmla="val 16667"/>
            </a:avLst>
          </a:prstGeom>
          <a:solidFill>
            <a:srgbClr val="7030A0"/>
          </a:solidFill>
          <a:ln w="12700" algn="ctr">
            <a:solidFill>
              <a:srgbClr val="7030A0"/>
            </a:solidFill>
            <a:round/>
            <a:headEnd type="none" w="sm" len="sm"/>
            <a:tailEnd type="none" w="sm" len="sm"/>
          </a:ln>
        </p:spPr>
        <p:txBody>
          <a:bodyPr lIns="36000" tIns="72000" rIns="36000" bIns="72000" anchor="ctr"/>
          <a:lstStyle/>
          <a:p>
            <a:pPr algn="ctr" eaLnBrk="0" hangingPunct="0">
              <a:lnSpc>
                <a:spcPct val="85000"/>
              </a:lnSpc>
            </a:pPr>
            <a:r>
              <a:rPr lang="fr-FR" sz="1200" b="1" smtClean="0">
                <a:solidFill>
                  <a:schemeClr val="bg1"/>
                </a:solidFill>
              </a:rPr>
              <a:t>Cédric NILLY</a:t>
            </a:r>
          </a:p>
          <a:p>
            <a:pPr algn="ctr" eaLnBrk="0" hangingPunct="0">
              <a:lnSpc>
                <a:spcPct val="85000"/>
              </a:lnSpc>
            </a:pPr>
            <a:r>
              <a:rPr lang="fr-FR" sz="1200" b="1" smtClean="0">
                <a:solidFill>
                  <a:schemeClr val="bg1"/>
                </a:solidFill>
              </a:rPr>
              <a:t>Responsable Technique</a:t>
            </a:r>
            <a:r>
              <a:rPr lang="fr-FR" sz="1200" b="1" smtClean="0">
                <a:solidFill>
                  <a:schemeClr val="bg1"/>
                </a:solidFill>
                <a:ea typeface="ヒラギノ角ゴ Pro W3"/>
                <a:cs typeface="ヒラギノ角ゴ Pro W3"/>
              </a:rPr>
              <a:t> Web Central</a:t>
            </a:r>
            <a:endParaRPr lang="fr-FR" sz="1200" b="1">
              <a:solidFill>
                <a:schemeClr val="bg1"/>
              </a:solidFill>
              <a:ea typeface="ヒラギノ角ゴ Pro W3"/>
              <a:cs typeface="ヒラギノ角ゴ Pro W3"/>
            </a:endParaRPr>
          </a:p>
        </p:txBody>
      </p:sp>
      <p:sp>
        <p:nvSpPr>
          <p:cNvPr id="39" name="AutoShape 33"/>
          <p:cNvSpPr>
            <a:spLocks noChangeArrowheads="1"/>
          </p:cNvSpPr>
          <p:nvPr/>
        </p:nvSpPr>
        <p:spPr bwMode="auto">
          <a:xfrm>
            <a:off x="5802705" y="4865515"/>
            <a:ext cx="1449442" cy="664369"/>
          </a:xfrm>
          <a:prstGeom prst="roundRect">
            <a:avLst>
              <a:gd name="adj" fmla="val 16667"/>
            </a:avLst>
          </a:prstGeom>
          <a:solidFill>
            <a:srgbClr val="7030A0"/>
          </a:solidFill>
          <a:ln w="12700" algn="ctr">
            <a:solidFill>
              <a:srgbClr val="7030A0"/>
            </a:solidFill>
            <a:round/>
            <a:headEnd type="none" w="sm" len="sm"/>
            <a:tailEnd type="none" w="sm" len="sm"/>
          </a:ln>
        </p:spPr>
        <p:txBody>
          <a:bodyPr lIns="36000" tIns="72000" rIns="36000" bIns="72000" anchor="ctr"/>
          <a:lstStyle/>
          <a:p>
            <a:pPr algn="ctr" eaLnBrk="0" hangingPunct="0">
              <a:lnSpc>
                <a:spcPct val="85000"/>
              </a:lnSpc>
            </a:pPr>
            <a:r>
              <a:rPr lang="fr-FR" sz="1400" b="1" smtClean="0">
                <a:solidFill>
                  <a:schemeClr val="bg1"/>
                </a:solidFill>
              </a:rPr>
              <a:t>Equipes techniques du SI </a:t>
            </a:r>
            <a:r>
              <a:rPr lang="fr-FR" sz="900" b="1" smtClean="0">
                <a:solidFill>
                  <a:schemeClr val="bg1"/>
                </a:solidFill>
              </a:rPr>
              <a:t>(Advantage, Néolane, …)</a:t>
            </a:r>
            <a:endParaRPr lang="fr-FR" sz="600" b="1">
              <a:solidFill>
                <a:schemeClr val="bg1"/>
              </a:solidFill>
              <a:ea typeface="ヒラギノ角ゴ Pro W3"/>
              <a:cs typeface="ヒラギノ角ゴ Pro W3"/>
            </a:endParaRPr>
          </a:p>
        </p:txBody>
      </p:sp>
      <p:graphicFrame>
        <p:nvGraphicFramePr>
          <p:cNvPr id="40" name="Diagramme 39"/>
          <p:cNvGraphicFramePr/>
          <p:nvPr>
            <p:extLst>
              <p:ext uri="{D42A27DB-BD31-4B8C-83A1-F6EECF244321}">
                <p14:modId xmlns:p14="http://schemas.microsoft.com/office/powerpoint/2010/main" val="2412855628"/>
              </p:ext>
            </p:extLst>
          </p:nvPr>
        </p:nvGraphicFramePr>
        <p:xfrm>
          <a:off x="533400" y="1471440"/>
          <a:ext cx="4114800" cy="4419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1" name="AutoShape 33"/>
          <p:cNvSpPr>
            <a:spLocks noChangeArrowheads="1"/>
          </p:cNvSpPr>
          <p:nvPr/>
        </p:nvSpPr>
        <p:spPr bwMode="auto">
          <a:xfrm>
            <a:off x="6187960" y="1954040"/>
            <a:ext cx="2133600" cy="481013"/>
          </a:xfrm>
          <a:prstGeom prst="roundRect">
            <a:avLst>
              <a:gd name="adj" fmla="val 16667"/>
            </a:avLst>
          </a:prstGeom>
          <a:solidFill>
            <a:srgbClr val="7030A0"/>
          </a:solidFill>
          <a:ln w="12700" algn="ctr">
            <a:solidFill>
              <a:srgbClr val="7030A0"/>
            </a:solidFill>
            <a:round/>
            <a:headEnd type="none" w="sm" len="sm"/>
            <a:tailEnd type="none" w="sm" len="sm"/>
          </a:ln>
        </p:spPr>
        <p:txBody>
          <a:bodyPr lIns="36000" tIns="72000" rIns="36000" bIns="72000" anchor="ctr"/>
          <a:lstStyle/>
          <a:p>
            <a:pPr algn="ctr" eaLnBrk="0" hangingPunct="0">
              <a:lnSpc>
                <a:spcPct val="85000"/>
              </a:lnSpc>
              <a:defRPr/>
            </a:pPr>
            <a:r>
              <a:rPr lang="fr-FR" sz="1200" b="1" smtClean="0">
                <a:solidFill>
                  <a:schemeClr val="bg1"/>
                </a:solidFill>
              </a:rPr>
              <a:t>Marie Husson</a:t>
            </a:r>
          </a:p>
          <a:p>
            <a:pPr algn="ctr" eaLnBrk="0" hangingPunct="0">
              <a:lnSpc>
                <a:spcPct val="85000"/>
              </a:lnSpc>
              <a:defRPr/>
            </a:pPr>
            <a:r>
              <a:rPr lang="fr-FR" sz="1200" b="1" smtClean="0">
                <a:solidFill>
                  <a:schemeClr val="bg1"/>
                </a:solidFill>
              </a:rPr>
              <a:t>Responsable projet Web Central</a:t>
            </a:r>
            <a:endParaRPr lang="fr-FR" sz="1200" b="1">
              <a:solidFill>
                <a:schemeClr val="bg1"/>
              </a:solidFill>
            </a:endParaRPr>
          </a:p>
        </p:txBody>
      </p:sp>
      <p:pic>
        <p:nvPicPr>
          <p:cNvPr id="43" name="Image 42" descr="http://upload.wikimedia.org/wikipedia/fr/d/db/LogoGroupeBayard.png"/>
          <p:cNvPicPr>
            <a:picLocks noChangeAspect="1"/>
          </p:cNvPicPr>
          <p:nvPr/>
        </p:nvPicPr>
        <p:blipFill>
          <a:blip r:embed="rId13" cstate="print"/>
          <a:srcRect/>
          <a:stretch>
            <a:fillRect/>
          </a:stretch>
        </p:blipFill>
        <p:spPr bwMode="auto">
          <a:xfrm>
            <a:off x="6595586" y="497165"/>
            <a:ext cx="1066165" cy="847055"/>
          </a:xfrm>
          <a:prstGeom prst="rect">
            <a:avLst/>
          </a:prstGeom>
          <a:noFill/>
          <a:ln w="9525">
            <a:noFill/>
            <a:miter lim="800000"/>
            <a:headEnd/>
            <a:tailEnd/>
          </a:ln>
        </p:spPr>
      </p:pic>
    </p:spTree>
    <p:extLst>
      <p:ext uri="{BB962C8B-B14F-4D97-AF65-F5344CB8AC3E}">
        <p14:creationId xmlns:p14="http://schemas.microsoft.com/office/powerpoint/2010/main" val="3624014264"/>
      </p:ext>
    </p:extLst>
  </p:cSld>
  <p:clrMapOvr>
    <a:masterClrMapping/>
  </p:clrMapOvr>
  <p:transition spd="med">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104</a:t>
            </a:fld>
            <a:endParaRPr lang="fr-FR"/>
          </a:p>
        </p:txBody>
      </p:sp>
      <p:sp>
        <p:nvSpPr>
          <p:cNvPr id="5" name="Espace réservé du texte 4"/>
          <p:cNvSpPr>
            <a:spLocks noGrp="1"/>
          </p:cNvSpPr>
          <p:nvPr>
            <p:ph type="body" sz="quarter" idx="10"/>
          </p:nvPr>
        </p:nvSpPr>
        <p:spPr>
          <a:xfrm>
            <a:off x="713119" y="1451185"/>
            <a:ext cx="7999412" cy="4848225"/>
          </a:xfrm>
          <a:noFill/>
          <a:ln w="9525">
            <a:noFill/>
            <a:miter lim="800000"/>
            <a:headEnd/>
            <a:tailEnd/>
          </a:ln>
        </p:spPr>
        <p:txBody>
          <a:bodyPr vert="horz" wrap="square" lIns="0" tIns="0" rIns="0" bIns="0" numCol="1" anchor="t" anchorCtr="0" compatLnSpc="1">
            <a:prstTxWarp prst="textNoShape">
              <a:avLst/>
            </a:prstTxWarp>
          </a:bodyPr>
          <a:lstStyle/>
          <a:p>
            <a:pPr algn="just"/>
            <a:r>
              <a:rPr lang="fr-FR" sz="1800" smtClean="0"/>
              <a:t>Responsable projet </a:t>
            </a:r>
            <a:r>
              <a:rPr lang="fr-FR" sz="1800"/>
              <a:t>Web </a:t>
            </a:r>
            <a:r>
              <a:rPr lang="fr-FR" sz="1800" smtClean="0"/>
              <a:t>central</a:t>
            </a:r>
            <a:endParaRPr lang="fr-FR" sz="1800"/>
          </a:p>
          <a:p>
            <a:pPr lvl="1" algn="just">
              <a:lnSpc>
                <a:spcPct val="90000"/>
              </a:lnSpc>
              <a:spcBef>
                <a:spcPts val="0"/>
              </a:spcBef>
              <a:spcAft>
                <a:spcPts val="100"/>
              </a:spcAft>
            </a:pPr>
            <a:r>
              <a:rPr lang="fr-FR" sz="1600">
                <a:solidFill>
                  <a:schemeClr val="tx1"/>
                </a:solidFill>
                <a:cs typeface="ヒラギノ角ゴ Pro W3"/>
              </a:rPr>
              <a:t>En charge de l’organisation, du suivi </a:t>
            </a:r>
            <a:r>
              <a:rPr lang="fr-FR" sz="1600" smtClean="0">
                <a:solidFill>
                  <a:schemeClr val="tx1"/>
                </a:solidFill>
                <a:cs typeface="ヒラギノ角ゴ Pro W3"/>
              </a:rPr>
              <a:t>du projet, de l’arbitrage</a:t>
            </a:r>
            <a:endParaRPr lang="fr-FR" sz="1600">
              <a:solidFill>
                <a:schemeClr val="tx1"/>
              </a:solidFill>
              <a:cs typeface="ヒラギノ角ゴ Pro W3"/>
            </a:endParaRPr>
          </a:p>
          <a:p>
            <a:pPr lvl="1" algn="just">
              <a:lnSpc>
                <a:spcPct val="90000"/>
              </a:lnSpc>
              <a:spcBef>
                <a:spcPts val="0"/>
              </a:spcBef>
              <a:spcAft>
                <a:spcPts val="100"/>
              </a:spcAft>
            </a:pPr>
            <a:r>
              <a:rPr lang="fr-FR" sz="1600">
                <a:solidFill>
                  <a:schemeClr val="tx1"/>
                </a:solidFill>
                <a:cs typeface="ヒラギノ角ゴ Pro W3"/>
              </a:rPr>
              <a:t>Interlocuteur privilégié de </a:t>
            </a:r>
            <a:r>
              <a:rPr lang="fr-FR" sz="1600" smtClean="0">
                <a:solidFill>
                  <a:schemeClr val="tx1"/>
                </a:solidFill>
                <a:cs typeface="ヒラギノ角ゴ Pro W3"/>
              </a:rPr>
              <a:t>Micropole.</a:t>
            </a:r>
            <a:endParaRPr lang="fr-FR" sz="1600">
              <a:solidFill>
                <a:schemeClr val="tx1"/>
              </a:solidFill>
              <a:cs typeface="ヒラギノ角ゴ Pro W3"/>
            </a:endParaRPr>
          </a:p>
          <a:p>
            <a:pPr lvl="1" algn="just">
              <a:lnSpc>
                <a:spcPct val="90000"/>
              </a:lnSpc>
              <a:spcBef>
                <a:spcPts val="0"/>
              </a:spcBef>
              <a:spcAft>
                <a:spcPts val="100"/>
              </a:spcAft>
            </a:pPr>
            <a:endParaRPr lang="fr-FR" sz="1600" smtClean="0">
              <a:solidFill>
                <a:schemeClr val="tx1"/>
              </a:solidFill>
              <a:latin typeface="+mj-lt"/>
              <a:cs typeface="ヒラギノ角ゴ Pro W3"/>
            </a:endParaRPr>
          </a:p>
          <a:p>
            <a:pPr lvl="1" algn="just">
              <a:lnSpc>
                <a:spcPct val="90000"/>
              </a:lnSpc>
              <a:spcBef>
                <a:spcPts val="0"/>
              </a:spcBef>
              <a:spcAft>
                <a:spcPts val="100"/>
              </a:spcAft>
            </a:pPr>
            <a:endParaRPr lang="fr-FR" sz="1600">
              <a:solidFill>
                <a:schemeClr val="tx1"/>
              </a:solidFill>
              <a:latin typeface="+mj-lt"/>
              <a:cs typeface="ヒラギノ角ゴ Pro W3"/>
            </a:endParaRPr>
          </a:p>
          <a:p>
            <a:pPr lvl="1" algn="just">
              <a:lnSpc>
                <a:spcPct val="90000"/>
              </a:lnSpc>
              <a:spcBef>
                <a:spcPts val="0"/>
              </a:spcBef>
              <a:spcAft>
                <a:spcPts val="100"/>
              </a:spcAft>
            </a:pPr>
            <a:endParaRPr lang="fr-FR" sz="1600">
              <a:solidFill>
                <a:schemeClr val="tx1"/>
              </a:solidFill>
              <a:latin typeface="+mj-lt"/>
              <a:cs typeface="ヒラギノ角ゴ Pro W3"/>
            </a:endParaRPr>
          </a:p>
          <a:p>
            <a:pPr algn="just"/>
            <a:r>
              <a:rPr lang="fr-FR" sz="1800" smtClean="0"/>
              <a:t>Chef de projet Web central</a:t>
            </a:r>
          </a:p>
          <a:p>
            <a:pPr lvl="1" algn="just"/>
            <a:r>
              <a:rPr lang="fr-FR" sz="1600">
                <a:solidFill>
                  <a:schemeClr val="tx1"/>
                </a:solidFill>
                <a:cs typeface="ヒラギノ角ゴ Pro W3"/>
              </a:rPr>
              <a:t>Responsable de la coordination entre les différentes intervenants techniques sur le projet : équipe </a:t>
            </a:r>
            <a:r>
              <a:rPr lang="fr-FR" sz="1600" smtClean="0">
                <a:solidFill>
                  <a:schemeClr val="tx1"/>
                </a:solidFill>
                <a:cs typeface="ヒラギノ角ゴ Pro W3"/>
              </a:rPr>
              <a:t>Micropole, Advantage</a:t>
            </a:r>
            <a:r>
              <a:rPr lang="fr-FR" sz="1600">
                <a:solidFill>
                  <a:schemeClr val="tx1"/>
                </a:solidFill>
                <a:cs typeface="ヒラギノ角ゴ Pro W3"/>
              </a:rPr>
              <a:t>, </a:t>
            </a:r>
            <a:r>
              <a:rPr lang="fr-FR" sz="1600" smtClean="0">
                <a:solidFill>
                  <a:schemeClr val="tx1"/>
                </a:solidFill>
                <a:cs typeface="ヒラギノ角ゴ Pro W3"/>
              </a:rPr>
              <a:t>SSO</a:t>
            </a:r>
            <a:r>
              <a:rPr lang="fr-FR" sz="1600">
                <a:solidFill>
                  <a:schemeClr val="tx1"/>
                </a:solidFill>
                <a:cs typeface="ヒラギノ角ゴ Pro W3"/>
              </a:rPr>
              <a:t>, </a:t>
            </a:r>
            <a:r>
              <a:rPr lang="fr-FR" sz="1600" smtClean="0">
                <a:solidFill>
                  <a:schemeClr val="tx1"/>
                </a:solidFill>
                <a:cs typeface="ヒラギノ角ゴ Pro W3"/>
              </a:rPr>
              <a:t>Symfony, Néolane et </a:t>
            </a:r>
            <a:r>
              <a:rPr lang="fr-FR" sz="1600">
                <a:solidFill>
                  <a:schemeClr val="tx1"/>
                </a:solidFill>
                <a:cs typeface="ヒラギノ角ゴ Pro W3"/>
              </a:rPr>
              <a:t>sites institutionnels</a:t>
            </a:r>
          </a:p>
          <a:p>
            <a:pPr lvl="1" algn="just">
              <a:lnSpc>
                <a:spcPct val="90000"/>
              </a:lnSpc>
              <a:spcBef>
                <a:spcPts val="0"/>
              </a:spcBef>
              <a:spcAft>
                <a:spcPts val="100"/>
              </a:spcAft>
            </a:pPr>
            <a:r>
              <a:rPr lang="fr-FR" sz="1600" smtClean="0">
                <a:solidFill>
                  <a:schemeClr val="tx1"/>
                </a:solidFill>
                <a:cs typeface="ヒラギノ角ゴ Pro W3"/>
              </a:rPr>
              <a:t>Responsable de la </a:t>
            </a:r>
            <a:r>
              <a:rPr lang="fr-FR" sz="1600">
                <a:solidFill>
                  <a:schemeClr val="tx1"/>
                </a:solidFill>
                <a:cs typeface="ヒラギノ角ゴ Pro W3"/>
              </a:rPr>
              <a:t>validation des spécifications </a:t>
            </a:r>
            <a:r>
              <a:rPr lang="fr-FR" sz="1600" smtClean="0">
                <a:solidFill>
                  <a:schemeClr val="tx1"/>
                </a:solidFill>
                <a:cs typeface="ヒラギノ角ゴ Pro W3"/>
              </a:rPr>
              <a:t>fonctionnelles</a:t>
            </a:r>
            <a:endParaRPr lang="fr-FR" sz="1600">
              <a:solidFill>
                <a:schemeClr val="tx1"/>
              </a:solidFill>
              <a:cs typeface="ヒラギノ角ゴ Pro W3"/>
            </a:endParaRPr>
          </a:p>
          <a:p>
            <a:pPr lvl="1" algn="just">
              <a:lnSpc>
                <a:spcPct val="90000"/>
              </a:lnSpc>
              <a:spcBef>
                <a:spcPts val="0"/>
              </a:spcBef>
              <a:spcAft>
                <a:spcPts val="100"/>
              </a:spcAft>
            </a:pPr>
            <a:r>
              <a:rPr lang="fr-FR" sz="1600" smtClean="0">
                <a:solidFill>
                  <a:schemeClr val="tx1"/>
                </a:solidFill>
                <a:cs typeface="ヒラギノ角ゴ Pro W3"/>
              </a:rPr>
              <a:t>Responsable de la </a:t>
            </a:r>
            <a:r>
              <a:rPr lang="fr-FR" sz="1600">
                <a:solidFill>
                  <a:schemeClr val="tx1"/>
                </a:solidFill>
                <a:cs typeface="ヒラギノ角ゴ Pro W3"/>
              </a:rPr>
              <a:t>recette et </a:t>
            </a:r>
            <a:r>
              <a:rPr lang="fr-FR" sz="1600" smtClean="0">
                <a:solidFill>
                  <a:schemeClr val="tx1"/>
                </a:solidFill>
                <a:cs typeface="ヒラギノ角ゴ Pro W3"/>
              </a:rPr>
              <a:t>du </a:t>
            </a:r>
            <a:r>
              <a:rPr lang="fr-FR" sz="1600">
                <a:solidFill>
                  <a:schemeClr val="tx1"/>
                </a:solidFill>
                <a:cs typeface="ヒラギノ角ゴ Pro W3"/>
              </a:rPr>
              <a:t>déploiement du </a:t>
            </a:r>
            <a:r>
              <a:rPr lang="fr-FR" sz="1600" smtClean="0">
                <a:solidFill>
                  <a:schemeClr val="tx1"/>
                </a:solidFill>
                <a:cs typeface="ヒラギノ角ゴ Pro W3"/>
              </a:rPr>
              <a:t>site </a:t>
            </a:r>
            <a:endParaRPr lang="fr-FR" sz="1600">
              <a:solidFill>
                <a:schemeClr val="tx1"/>
              </a:solidFill>
              <a:cs typeface="ヒラギノ角ゴ Pro W3"/>
            </a:endParaRPr>
          </a:p>
          <a:p>
            <a:pPr lvl="1" algn="just">
              <a:lnSpc>
                <a:spcPct val="90000"/>
              </a:lnSpc>
              <a:spcBef>
                <a:spcPts val="0"/>
              </a:spcBef>
              <a:spcAft>
                <a:spcPts val="100"/>
              </a:spcAft>
            </a:pPr>
            <a:endParaRPr lang="fr-FR" sz="1600">
              <a:solidFill>
                <a:schemeClr val="tx1"/>
              </a:solidFill>
              <a:cs typeface="ヒラギノ角ゴ Pro W3"/>
            </a:endParaRPr>
          </a:p>
          <a:p>
            <a:pPr lvl="1" algn="just">
              <a:lnSpc>
                <a:spcPct val="90000"/>
              </a:lnSpc>
              <a:spcBef>
                <a:spcPts val="0"/>
              </a:spcBef>
              <a:spcAft>
                <a:spcPts val="100"/>
              </a:spcAft>
            </a:pPr>
            <a:endParaRPr lang="fr-FR" sz="1600">
              <a:solidFill>
                <a:schemeClr val="tx1"/>
              </a:solidFill>
              <a:cs typeface="ヒラギノ角ゴ Pro W3"/>
            </a:endParaRPr>
          </a:p>
          <a:p>
            <a:pPr algn="just">
              <a:buNone/>
            </a:pPr>
            <a:endParaRPr lang="fr-FR" sz="1800"/>
          </a:p>
        </p:txBody>
      </p:sp>
      <p:sp>
        <p:nvSpPr>
          <p:cNvPr id="6" name="Espace réservé du texte 5"/>
          <p:cNvSpPr>
            <a:spLocks noGrp="1"/>
          </p:cNvSpPr>
          <p:nvPr>
            <p:ph type="body" sz="quarter" idx="11"/>
          </p:nvPr>
        </p:nvSpPr>
        <p:spPr/>
        <p:txBody>
          <a:bodyPr/>
          <a:lstStyle/>
          <a:p>
            <a:r>
              <a:rPr lang="fr-FR" smtClean="0"/>
              <a:t>Organisation : Définition des rôles et responsabilités</a:t>
            </a:r>
            <a:endParaRPr lang="fr-FR"/>
          </a:p>
        </p:txBody>
      </p:sp>
      <p:pic>
        <p:nvPicPr>
          <p:cNvPr id="9" name="Image 8" descr="http://upload.wikimedia.org/wikipedia/fr/d/db/LogoGroupeBayard.png"/>
          <p:cNvPicPr>
            <a:picLocks noChangeAspect="1"/>
          </p:cNvPicPr>
          <p:nvPr/>
        </p:nvPicPr>
        <p:blipFill>
          <a:blip r:embed="rId3" cstate="print"/>
          <a:srcRect/>
          <a:stretch>
            <a:fillRect/>
          </a:stretch>
        </p:blipFill>
        <p:spPr bwMode="auto">
          <a:xfrm>
            <a:off x="7785735" y="915983"/>
            <a:ext cx="1066165" cy="847055"/>
          </a:xfrm>
          <a:prstGeom prst="rect">
            <a:avLst/>
          </a:prstGeom>
          <a:noFill/>
          <a:ln w="9525">
            <a:noFill/>
            <a:miter lim="800000"/>
            <a:headEnd/>
            <a:tailEnd/>
          </a:ln>
        </p:spPr>
      </p:pic>
    </p:spTree>
    <p:extLst>
      <p:ext uri="{BB962C8B-B14F-4D97-AF65-F5344CB8AC3E}">
        <p14:creationId xmlns:p14="http://schemas.microsoft.com/office/powerpoint/2010/main" val="31680931"/>
      </p:ext>
    </p:extLst>
  </p:cSld>
  <p:clrMapOvr>
    <a:masterClrMapping/>
  </p:clrMapOvr>
  <p:transition spd="med">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105</a:t>
            </a:fld>
            <a:endParaRPr lang="fr-FR"/>
          </a:p>
        </p:txBody>
      </p:sp>
      <p:sp>
        <p:nvSpPr>
          <p:cNvPr id="5" name="Espace réservé du texte 4"/>
          <p:cNvSpPr>
            <a:spLocks noGrp="1"/>
          </p:cNvSpPr>
          <p:nvPr>
            <p:ph type="body" sz="quarter" idx="10"/>
          </p:nvPr>
        </p:nvSpPr>
        <p:spPr>
          <a:xfrm>
            <a:off x="713119" y="1393073"/>
            <a:ext cx="7999412" cy="4848225"/>
          </a:xfrm>
          <a:noFill/>
          <a:ln w="9525">
            <a:noFill/>
            <a:miter lim="800000"/>
            <a:headEnd/>
            <a:tailEnd/>
          </a:ln>
        </p:spPr>
        <p:txBody>
          <a:bodyPr vert="horz" wrap="square" lIns="0" tIns="0" rIns="0" bIns="0" numCol="1" anchor="t" anchorCtr="0" compatLnSpc="1">
            <a:prstTxWarp prst="textNoShape">
              <a:avLst/>
            </a:prstTxWarp>
          </a:bodyPr>
          <a:lstStyle/>
          <a:p>
            <a:pPr algn="just"/>
            <a:r>
              <a:rPr lang="fr-FR" sz="1800"/>
              <a:t>Responsable technique Web central</a:t>
            </a:r>
          </a:p>
          <a:p>
            <a:pPr lvl="1" algn="just">
              <a:lnSpc>
                <a:spcPct val="90000"/>
              </a:lnSpc>
              <a:spcBef>
                <a:spcPts val="0"/>
              </a:spcBef>
              <a:spcAft>
                <a:spcPts val="100"/>
              </a:spcAft>
            </a:pPr>
            <a:r>
              <a:rPr lang="fr-FR" sz="1600">
                <a:solidFill>
                  <a:schemeClr val="tx1"/>
                </a:solidFill>
                <a:cs typeface="ヒラギノ角ゴ Pro W3"/>
              </a:rPr>
              <a:t>Participe aux ateliers de conception technique</a:t>
            </a:r>
          </a:p>
          <a:p>
            <a:pPr lvl="1" algn="just">
              <a:lnSpc>
                <a:spcPct val="90000"/>
              </a:lnSpc>
              <a:spcBef>
                <a:spcPts val="0"/>
              </a:spcBef>
              <a:spcAft>
                <a:spcPts val="100"/>
              </a:spcAft>
            </a:pPr>
            <a:r>
              <a:rPr lang="fr-FR" sz="1600">
                <a:solidFill>
                  <a:schemeClr val="tx1"/>
                </a:solidFill>
                <a:cs typeface="ヒラギノ角ゴ Pro W3"/>
              </a:rPr>
              <a:t>Est l’interlocuteur privilégié de l’architecte technique Micropole</a:t>
            </a:r>
          </a:p>
          <a:p>
            <a:pPr lvl="1" algn="just">
              <a:lnSpc>
                <a:spcPct val="90000"/>
              </a:lnSpc>
              <a:spcBef>
                <a:spcPts val="0"/>
              </a:spcBef>
              <a:spcAft>
                <a:spcPts val="100"/>
              </a:spcAft>
            </a:pPr>
            <a:r>
              <a:rPr lang="fr-FR" sz="1600">
                <a:solidFill>
                  <a:schemeClr val="tx1"/>
                </a:solidFill>
                <a:cs typeface="ヒラギノ角ゴ Pro W3"/>
              </a:rPr>
              <a:t>Participe à la coordination des chantiers techniques du projet</a:t>
            </a:r>
          </a:p>
          <a:p>
            <a:pPr lvl="1" algn="just">
              <a:lnSpc>
                <a:spcPct val="90000"/>
              </a:lnSpc>
              <a:spcBef>
                <a:spcPts val="0"/>
              </a:spcBef>
              <a:spcAft>
                <a:spcPts val="100"/>
              </a:spcAft>
            </a:pPr>
            <a:r>
              <a:rPr lang="fr-FR" sz="1600">
                <a:solidFill>
                  <a:schemeClr val="tx1"/>
                </a:solidFill>
                <a:cs typeface="ヒラギノ角ゴ Pro W3"/>
              </a:rPr>
              <a:t>Responsable de la validation des spécifications techniques et du dossier d’architecture technique</a:t>
            </a:r>
          </a:p>
          <a:p>
            <a:pPr algn="just"/>
            <a:endParaRPr lang="fr-FR" sz="1800" smtClean="0"/>
          </a:p>
          <a:p>
            <a:pPr algn="just"/>
            <a:endParaRPr lang="fr-FR" sz="1800" smtClean="0"/>
          </a:p>
          <a:p>
            <a:pPr algn="just"/>
            <a:r>
              <a:rPr lang="fr-FR" sz="1800" smtClean="0"/>
              <a:t>Equipe de paramétrage et de recette</a:t>
            </a:r>
          </a:p>
          <a:p>
            <a:pPr lvl="1" algn="just">
              <a:lnSpc>
                <a:spcPct val="90000"/>
              </a:lnSpc>
              <a:spcBef>
                <a:spcPts val="0"/>
              </a:spcBef>
              <a:spcAft>
                <a:spcPts val="100"/>
              </a:spcAft>
            </a:pPr>
            <a:r>
              <a:rPr lang="fr-FR" sz="1600">
                <a:solidFill>
                  <a:schemeClr val="tx1"/>
                </a:solidFill>
                <a:cs typeface="ヒラギノ角ゴ Pro W3"/>
              </a:rPr>
              <a:t>Participe à l’élaboration de la stratégie de recette</a:t>
            </a:r>
          </a:p>
          <a:p>
            <a:pPr lvl="1" algn="just">
              <a:lnSpc>
                <a:spcPct val="90000"/>
              </a:lnSpc>
              <a:spcBef>
                <a:spcPts val="0"/>
              </a:spcBef>
              <a:spcAft>
                <a:spcPts val="100"/>
              </a:spcAft>
            </a:pPr>
            <a:r>
              <a:rPr lang="fr-FR" sz="1600">
                <a:solidFill>
                  <a:schemeClr val="tx1"/>
                </a:solidFill>
                <a:cs typeface="ヒラギノ角ゴ Pro W3"/>
              </a:rPr>
              <a:t>Participe à l’élaboration des cahiers de recette </a:t>
            </a:r>
            <a:r>
              <a:rPr lang="fr-FR" sz="1600" smtClean="0">
                <a:solidFill>
                  <a:schemeClr val="tx1"/>
                </a:solidFill>
                <a:cs typeface="ヒラギノ角ゴ Pro W3"/>
              </a:rPr>
              <a:t>métier</a:t>
            </a:r>
          </a:p>
          <a:p>
            <a:pPr lvl="1" algn="just">
              <a:lnSpc>
                <a:spcPct val="90000"/>
              </a:lnSpc>
              <a:spcBef>
                <a:spcPts val="0"/>
              </a:spcBef>
              <a:spcAft>
                <a:spcPts val="100"/>
              </a:spcAft>
            </a:pPr>
            <a:r>
              <a:rPr lang="fr-FR" sz="1600" smtClean="0">
                <a:solidFill>
                  <a:schemeClr val="tx1"/>
                </a:solidFill>
                <a:cs typeface="ヒラギノ角ゴ Pro W3"/>
              </a:rPr>
              <a:t>Réalise le paramétrage et déroule les cahiers de recette</a:t>
            </a:r>
            <a:endParaRPr lang="fr-FR" sz="1600">
              <a:solidFill>
                <a:schemeClr val="tx1"/>
              </a:solidFill>
              <a:cs typeface="ヒラギノ角ゴ Pro W3"/>
            </a:endParaRPr>
          </a:p>
          <a:p>
            <a:pPr lvl="1" algn="just"/>
            <a:endParaRPr lang="fr-FR" sz="1600"/>
          </a:p>
          <a:p>
            <a:pPr lvl="2" algn="just"/>
            <a:endParaRPr lang="fr-FR" sz="1400"/>
          </a:p>
          <a:p>
            <a:pPr algn="just">
              <a:buNone/>
            </a:pPr>
            <a:endParaRPr lang="fr-FR" sz="1800"/>
          </a:p>
        </p:txBody>
      </p:sp>
      <p:sp>
        <p:nvSpPr>
          <p:cNvPr id="6" name="Espace réservé du texte 5"/>
          <p:cNvSpPr>
            <a:spLocks noGrp="1"/>
          </p:cNvSpPr>
          <p:nvPr>
            <p:ph type="body" sz="quarter" idx="11"/>
          </p:nvPr>
        </p:nvSpPr>
        <p:spPr/>
        <p:txBody>
          <a:bodyPr/>
          <a:lstStyle/>
          <a:p>
            <a:r>
              <a:rPr lang="fr-FR" smtClean="0"/>
              <a:t>Organisation : Définition des rôles et responsabilités</a:t>
            </a:r>
            <a:endParaRPr lang="fr-FR"/>
          </a:p>
        </p:txBody>
      </p:sp>
      <p:pic>
        <p:nvPicPr>
          <p:cNvPr id="9" name="Image 8" descr="http://upload.wikimedia.org/wikipedia/fr/d/db/LogoGroupeBayard.png"/>
          <p:cNvPicPr>
            <a:picLocks noChangeAspect="1"/>
          </p:cNvPicPr>
          <p:nvPr/>
        </p:nvPicPr>
        <p:blipFill>
          <a:blip r:embed="rId3" cstate="print"/>
          <a:srcRect/>
          <a:stretch>
            <a:fillRect/>
          </a:stretch>
        </p:blipFill>
        <p:spPr bwMode="auto">
          <a:xfrm>
            <a:off x="7785735" y="915983"/>
            <a:ext cx="1066165" cy="847055"/>
          </a:xfrm>
          <a:prstGeom prst="rect">
            <a:avLst/>
          </a:prstGeom>
          <a:noFill/>
          <a:ln w="9525">
            <a:noFill/>
            <a:miter lim="800000"/>
            <a:headEnd/>
            <a:tailEnd/>
          </a:ln>
        </p:spPr>
      </p:pic>
    </p:spTree>
    <p:extLst>
      <p:ext uri="{BB962C8B-B14F-4D97-AF65-F5344CB8AC3E}">
        <p14:creationId xmlns:p14="http://schemas.microsoft.com/office/powerpoint/2010/main" val="3899075188"/>
      </p:ext>
    </p:extLst>
  </p:cSld>
  <p:clrMapOvr>
    <a:masterClrMapping/>
  </p:clrMapOvr>
  <p:transition spd="med">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106</a:t>
            </a:fld>
            <a:endParaRPr lang="fr-FR"/>
          </a:p>
        </p:txBody>
      </p:sp>
      <p:sp>
        <p:nvSpPr>
          <p:cNvPr id="5" name="Espace réservé du texte 4"/>
          <p:cNvSpPr>
            <a:spLocks noGrp="1"/>
          </p:cNvSpPr>
          <p:nvPr>
            <p:ph type="body" sz="quarter" idx="10"/>
          </p:nvPr>
        </p:nvSpPr>
        <p:spPr>
          <a:xfrm>
            <a:off x="713119" y="1177925"/>
            <a:ext cx="7999412" cy="4848225"/>
          </a:xfrm>
          <a:noFill/>
          <a:ln w="9525">
            <a:noFill/>
            <a:miter lim="800000"/>
            <a:headEnd/>
            <a:tailEnd/>
          </a:ln>
        </p:spPr>
        <p:txBody>
          <a:bodyPr vert="horz" wrap="square" lIns="0" tIns="0" rIns="0" bIns="0" numCol="1" anchor="t" anchorCtr="0" compatLnSpc="1">
            <a:prstTxWarp prst="textNoShape">
              <a:avLst/>
            </a:prstTxWarp>
          </a:bodyPr>
          <a:lstStyle/>
          <a:p>
            <a:pPr algn="just">
              <a:spcAft>
                <a:spcPts val="600"/>
              </a:spcAft>
            </a:pPr>
            <a:r>
              <a:rPr lang="fr-FR" sz="1800" smtClean="0"/>
              <a:t>Directeur de Projet :</a:t>
            </a:r>
          </a:p>
          <a:p>
            <a:pPr lvl="1" algn="just">
              <a:lnSpc>
                <a:spcPct val="90000"/>
              </a:lnSpc>
              <a:spcBef>
                <a:spcPts val="0"/>
              </a:spcBef>
              <a:spcAft>
                <a:spcPts val="100"/>
              </a:spcAft>
            </a:pPr>
            <a:r>
              <a:rPr lang="fr-FR" sz="1600">
                <a:solidFill>
                  <a:schemeClr val="tx1"/>
                </a:solidFill>
                <a:latin typeface="+mj-lt"/>
                <a:cs typeface="ヒラギノ角ゴ Pro W3"/>
              </a:rPr>
              <a:t>Représente officiellement Micropole vis-à-vis </a:t>
            </a:r>
            <a:r>
              <a:rPr lang="fr-FR" sz="1600" smtClean="0">
                <a:solidFill>
                  <a:schemeClr val="tx1"/>
                </a:solidFill>
                <a:latin typeface="+mj-lt"/>
                <a:cs typeface="ヒラギノ角ゴ Pro W3"/>
              </a:rPr>
              <a:t>du </a:t>
            </a:r>
            <a:r>
              <a:rPr lang="fr-FR" sz="1600">
                <a:solidFill>
                  <a:schemeClr val="tx1"/>
                </a:solidFill>
                <a:latin typeface="+mj-lt"/>
                <a:cs typeface="ヒラギノ角ゴ Pro W3"/>
              </a:rPr>
              <a:t>Groupe </a:t>
            </a:r>
            <a:r>
              <a:rPr lang="fr-FR" sz="1600" smtClean="0">
                <a:solidFill>
                  <a:schemeClr val="tx1"/>
                </a:solidFill>
                <a:latin typeface="+mj-lt"/>
                <a:cs typeface="ヒラギノ角ゴ Pro W3"/>
              </a:rPr>
              <a:t>Bayard ;</a:t>
            </a:r>
            <a:endParaRPr lang="fr-FR" sz="1600">
              <a:solidFill>
                <a:schemeClr val="tx1"/>
              </a:solidFill>
              <a:latin typeface="+mj-lt"/>
              <a:cs typeface="ヒラギノ角ゴ Pro W3"/>
            </a:endParaRPr>
          </a:p>
          <a:p>
            <a:pPr lvl="1" algn="just">
              <a:lnSpc>
                <a:spcPct val="90000"/>
              </a:lnSpc>
              <a:spcBef>
                <a:spcPts val="0"/>
              </a:spcBef>
              <a:spcAft>
                <a:spcPts val="100"/>
              </a:spcAft>
            </a:pPr>
            <a:r>
              <a:rPr lang="fr-FR" sz="1600">
                <a:solidFill>
                  <a:schemeClr val="tx1"/>
                </a:solidFill>
                <a:latin typeface="+mj-lt"/>
                <a:cs typeface="ヒラギノ角ゴ Pro W3"/>
              </a:rPr>
              <a:t>Met en œuvre les processus sur le projet et les actions relatives aux engagements contractuels. Il est responsable de la tenue des coûts et des délais, ainsi que du respect du marché au niveau technique et des directives qualité ;</a:t>
            </a:r>
          </a:p>
          <a:p>
            <a:pPr lvl="1" algn="just">
              <a:lnSpc>
                <a:spcPct val="90000"/>
              </a:lnSpc>
              <a:spcBef>
                <a:spcPts val="0"/>
              </a:spcBef>
              <a:spcAft>
                <a:spcPts val="100"/>
              </a:spcAft>
            </a:pPr>
            <a:r>
              <a:rPr lang="fr-FR" sz="1600">
                <a:solidFill>
                  <a:schemeClr val="tx1"/>
                </a:solidFill>
                <a:latin typeface="+mj-lt"/>
                <a:cs typeface="ヒラギノ角ゴ Pro W3"/>
              </a:rPr>
              <a:t>Assure la gestion du contrat en liaison avec </a:t>
            </a:r>
            <a:r>
              <a:rPr lang="fr-FR" sz="1600" smtClean="0">
                <a:solidFill>
                  <a:schemeClr val="tx1"/>
                </a:solidFill>
                <a:latin typeface="+mj-lt"/>
                <a:cs typeface="ヒラギノ角ゴ Pro W3"/>
              </a:rPr>
              <a:t>l’Ingénieur d’Affaires.</a:t>
            </a:r>
          </a:p>
          <a:p>
            <a:pPr lvl="1" algn="just">
              <a:lnSpc>
                <a:spcPct val="90000"/>
              </a:lnSpc>
              <a:spcBef>
                <a:spcPts val="300"/>
              </a:spcBef>
              <a:spcAft>
                <a:spcPts val="300"/>
              </a:spcAft>
            </a:pPr>
            <a:endParaRPr lang="fr-FR" sz="1600">
              <a:solidFill>
                <a:schemeClr val="tx1"/>
              </a:solidFill>
              <a:latin typeface="+mj-lt"/>
              <a:cs typeface="ヒラギノ角ゴ Pro W3"/>
            </a:endParaRPr>
          </a:p>
          <a:p>
            <a:pPr algn="just">
              <a:spcAft>
                <a:spcPts val="600"/>
              </a:spcAft>
            </a:pPr>
            <a:r>
              <a:rPr lang="fr-FR" sz="1800" smtClean="0"/>
              <a:t>Chef de Projet :</a:t>
            </a:r>
          </a:p>
          <a:p>
            <a:pPr lvl="1" algn="just">
              <a:lnSpc>
                <a:spcPct val="90000"/>
              </a:lnSpc>
              <a:spcBef>
                <a:spcPts val="0"/>
              </a:spcBef>
              <a:spcAft>
                <a:spcPts val="100"/>
              </a:spcAft>
            </a:pPr>
            <a:r>
              <a:rPr lang="fr-FR" sz="1600">
                <a:solidFill>
                  <a:schemeClr val="tx1"/>
                </a:solidFill>
                <a:latin typeface="+mj-lt"/>
                <a:cs typeface="ヒラギノ角ゴ Pro W3"/>
              </a:rPr>
              <a:t>Assure la responsabilité du projet sur le plan opérationnel sur les différentes phases du projet sur son domaine de </a:t>
            </a:r>
            <a:r>
              <a:rPr lang="fr-FR" sz="1600" smtClean="0">
                <a:solidFill>
                  <a:schemeClr val="tx1"/>
                </a:solidFill>
                <a:latin typeface="+mj-lt"/>
                <a:cs typeface="ヒラギノ角ゴ Pro W3"/>
              </a:rPr>
              <a:t>responsabilité ;</a:t>
            </a:r>
            <a:endParaRPr lang="fr-FR" sz="1600">
              <a:solidFill>
                <a:schemeClr val="tx1"/>
              </a:solidFill>
              <a:latin typeface="+mj-lt"/>
              <a:cs typeface="ヒラギノ角ゴ Pro W3"/>
            </a:endParaRPr>
          </a:p>
          <a:p>
            <a:pPr lvl="1" algn="just">
              <a:lnSpc>
                <a:spcPct val="90000"/>
              </a:lnSpc>
              <a:spcBef>
                <a:spcPts val="0"/>
              </a:spcBef>
              <a:spcAft>
                <a:spcPts val="100"/>
              </a:spcAft>
            </a:pPr>
            <a:r>
              <a:rPr lang="fr-FR" sz="1600" smtClean="0">
                <a:solidFill>
                  <a:schemeClr val="tx1"/>
                </a:solidFill>
                <a:latin typeface="+mj-lt"/>
                <a:cs typeface="ヒラギノ角ゴ Pro W3"/>
              </a:rPr>
              <a:t>Assure sur </a:t>
            </a:r>
            <a:r>
              <a:rPr lang="fr-FR" sz="1600">
                <a:solidFill>
                  <a:schemeClr val="tx1"/>
                </a:solidFill>
                <a:latin typeface="+mj-lt"/>
                <a:cs typeface="ヒラギノ角ゴ Pro W3"/>
              </a:rPr>
              <a:t>ces phases, la planification détaillée du projet, la gestion des ressources, l’animation de l’équipe, l’identification et le suivi des risques ;</a:t>
            </a:r>
          </a:p>
          <a:p>
            <a:pPr lvl="1" algn="just">
              <a:lnSpc>
                <a:spcPct val="90000"/>
              </a:lnSpc>
              <a:spcBef>
                <a:spcPts val="0"/>
              </a:spcBef>
              <a:spcAft>
                <a:spcPts val="100"/>
              </a:spcAft>
            </a:pPr>
            <a:r>
              <a:rPr lang="fr-FR" sz="1600">
                <a:solidFill>
                  <a:schemeClr val="tx1"/>
                </a:solidFill>
                <a:latin typeface="+mj-lt"/>
                <a:cs typeface="ヒラギノ角ゴ Pro W3"/>
              </a:rPr>
              <a:t>Est responsable de l’optimisation de l’utilisation des moyens logistiques mis à sa </a:t>
            </a:r>
            <a:r>
              <a:rPr lang="fr-FR" sz="1600" smtClean="0">
                <a:solidFill>
                  <a:schemeClr val="tx1"/>
                </a:solidFill>
                <a:latin typeface="+mj-lt"/>
                <a:cs typeface="ヒラギノ角ゴ Pro W3"/>
              </a:rPr>
              <a:t>disposition ;</a:t>
            </a:r>
            <a:endParaRPr lang="fr-FR" sz="1600">
              <a:solidFill>
                <a:schemeClr val="tx1"/>
              </a:solidFill>
              <a:latin typeface="+mj-lt"/>
              <a:cs typeface="ヒラギノ角ゴ Pro W3"/>
            </a:endParaRPr>
          </a:p>
          <a:p>
            <a:pPr lvl="1" algn="just">
              <a:lnSpc>
                <a:spcPct val="90000"/>
              </a:lnSpc>
              <a:spcBef>
                <a:spcPts val="0"/>
              </a:spcBef>
              <a:spcAft>
                <a:spcPts val="100"/>
              </a:spcAft>
            </a:pPr>
            <a:r>
              <a:rPr lang="fr-FR" sz="1600">
                <a:solidFill>
                  <a:schemeClr val="tx1"/>
                </a:solidFill>
                <a:latin typeface="+mj-lt"/>
                <a:cs typeface="ヒラギノ角ゴ Pro W3"/>
              </a:rPr>
              <a:t>Participe et assiste les concepteurs dans les opérations des spécifications ;</a:t>
            </a:r>
          </a:p>
          <a:p>
            <a:pPr lvl="1" algn="just">
              <a:lnSpc>
                <a:spcPct val="90000"/>
              </a:lnSpc>
              <a:spcBef>
                <a:spcPts val="0"/>
              </a:spcBef>
              <a:spcAft>
                <a:spcPts val="100"/>
              </a:spcAft>
            </a:pPr>
            <a:r>
              <a:rPr lang="fr-FR" sz="1600">
                <a:solidFill>
                  <a:schemeClr val="tx1"/>
                </a:solidFill>
                <a:latin typeface="+mj-lt"/>
                <a:cs typeface="ヒラギノ角ゴ Pro W3"/>
              </a:rPr>
              <a:t>Est co-responsable du bon déroulement des actions </a:t>
            </a:r>
            <a:r>
              <a:rPr lang="fr-FR" sz="1600" smtClean="0">
                <a:solidFill>
                  <a:schemeClr val="tx1"/>
                </a:solidFill>
                <a:latin typeface="+mj-lt"/>
                <a:cs typeface="ヒラギノ角ゴ Pro W3"/>
              </a:rPr>
              <a:t>qualité ;</a:t>
            </a:r>
            <a:endParaRPr lang="fr-FR" sz="1600">
              <a:solidFill>
                <a:schemeClr val="tx1"/>
              </a:solidFill>
              <a:latin typeface="+mj-lt"/>
              <a:cs typeface="ヒラギノ角ゴ Pro W3"/>
            </a:endParaRPr>
          </a:p>
          <a:p>
            <a:pPr lvl="1" algn="just">
              <a:lnSpc>
                <a:spcPct val="90000"/>
              </a:lnSpc>
              <a:spcBef>
                <a:spcPts val="0"/>
              </a:spcBef>
              <a:spcAft>
                <a:spcPts val="100"/>
              </a:spcAft>
            </a:pPr>
            <a:r>
              <a:rPr lang="fr-FR" sz="1600">
                <a:solidFill>
                  <a:schemeClr val="tx1"/>
                </a:solidFill>
                <a:latin typeface="+mj-lt"/>
                <a:cs typeface="ヒラギノ角ゴ Pro W3"/>
              </a:rPr>
              <a:t>Assiste le client à la stratégie de </a:t>
            </a:r>
            <a:r>
              <a:rPr lang="fr-FR" sz="1600" smtClean="0">
                <a:solidFill>
                  <a:schemeClr val="tx1"/>
                </a:solidFill>
                <a:latin typeface="+mj-lt"/>
                <a:cs typeface="ヒラギノ角ゴ Pro W3"/>
              </a:rPr>
              <a:t>tests ;</a:t>
            </a:r>
            <a:endParaRPr lang="fr-FR" sz="1600">
              <a:solidFill>
                <a:schemeClr val="tx1"/>
              </a:solidFill>
              <a:latin typeface="+mj-lt"/>
              <a:cs typeface="ヒラギノ角ゴ Pro W3"/>
            </a:endParaRPr>
          </a:p>
          <a:p>
            <a:pPr lvl="1" algn="just">
              <a:lnSpc>
                <a:spcPct val="90000"/>
              </a:lnSpc>
              <a:spcBef>
                <a:spcPts val="0"/>
              </a:spcBef>
              <a:spcAft>
                <a:spcPts val="100"/>
              </a:spcAft>
            </a:pPr>
            <a:r>
              <a:rPr lang="fr-FR" sz="1600">
                <a:solidFill>
                  <a:schemeClr val="tx1"/>
                </a:solidFill>
                <a:latin typeface="+mj-lt"/>
                <a:cs typeface="ヒラギノ角ゴ Pro W3"/>
              </a:rPr>
              <a:t>Exerce son devoir de </a:t>
            </a:r>
            <a:r>
              <a:rPr lang="fr-FR" sz="1600" smtClean="0">
                <a:solidFill>
                  <a:schemeClr val="tx1"/>
                </a:solidFill>
                <a:latin typeface="+mj-lt"/>
                <a:cs typeface="ヒラギノ角ゴ Pro W3"/>
              </a:rPr>
              <a:t>conseil.</a:t>
            </a:r>
            <a:endParaRPr lang="fr-FR" sz="1600">
              <a:solidFill>
                <a:schemeClr val="tx1"/>
              </a:solidFill>
              <a:latin typeface="+mj-lt"/>
              <a:cs typeface="ヒラギノ角ゴ Pro W3"/>
            </a:endParaRPr>
          </a:p>
          <a:p>
            <a:pPr algn="just"/>
            <a:endParaRPr lang="fr-FR" sz="1800"/>
          </a:p>
        </p:txBody>
      </p:sp>
      <p:sp>
        <p:nvSpPr>
          <p:cNvPr id="6" name="Espace réservé du texte 5"/>
          <p:cNvSpPr>
            <a:spLocks noGrp="1"/>
          </p:cNvSpPr>
          <p:nvPr>
            <p:ph type="body" sz="quarter" idx="11"/>
          </p:nvPr>
        </p:nvSpPr>
        <p:spPr/>
        <p:txBody>
          <a:bodyPr/>
          <a:lstStyle/>
          <a:p>
            <a:r>
              <a:rPr lang="fr-FR" smtClean="0"/>
              <a:t>Organisation : Définition des rôles et responsabilités</a:t>
            </a:r>
            <a:endParaRPr lang="fr-FR"/>
          </a:p>
        </p:txBody>
      </p:sp>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5850" y="1090608"/>
            <a:ext cx="1428750" cy="180975"/>
          </a:xfrm>
          <a:prstGeom prst="rect">
            <a:avLst/>
          </a:prstGeom>
        </p:spPr>
      </p:pic>
    </p:spTree>
    <p:extLst>
      <p:ext uri="{BB962C8B-B14F-4D97-AF65-F5344CB8AC3E}">
        <p14:creationId xmlns:p14="http://schemas.microsoft.com/office/powerpoint/2010/main" val="2221931791"/>
      </p:ext>
    </p:extLst>
  </p:cSld>
  <p:clrMapOvr>
    <a:masterClrMapping/>
  </p:clrMapOvr>
  <p:transition spd="med">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107</a:t>
            </a:fld>
            <a:endParaRPr lang="fr-FR"/>
          </a:p>
        </p:txBody>
      </p:sp>
      <p:sp>
        <p:nvSpPr>
          <p:cNvPr id="5" name="Espace réservé du texte 4"/>
          <p:cNvSpPr>
            <a:spLocks noGrp="1"/>
          </p:cNvSpPr>
          <p:nvPr>
            <p:ph type="body" sz="quarter" idx="10"/>
          </p:nvPr>
        </p:nvSpPr>
        <p:spPr>
          <a:xfrm>
            <a:off x="713119" y="1177925"/>
            <a:ext cx="7999412" cy="5359509"/>
          </a:xfrm>
          <a:noFill/>
          <a:ln w="9525">
            <a:noFill/>
            <a:miter lim="800000"/>
            <a:headEnd/>
            <a:tailEnd/>
          </a:ln>
        </p:spPr>
        <p:txBody>
          <a:bodyPr vert="horz" wrap="square" lIns="0" tIns="0" rIns="0" bIns="0" numCol="1" anchor="t" anchorCtr="0" compatLnSpc="1">
            <a:prstTxWarp prst="textNoShape">
              <a:avLst/>
            </a:prstTxWarp>
          </a:bodyPr>
          <a:lstStyle/>
          <a:p>
            <a:pPr algn="just">
              <a:spcAft>
                <a:spcPts val="600"/>
              </a:spcAft>
            </a:pPr>
            <a:r>
              <a:rPr lang="fr-FR" sz="1800" smtClean="0"/>
              <a:t>Architecte solution:</a:t>
            </a:r>
          </a:p>
          <a:p>
            <a:pPr lvl="1" algn="just">
              <a:lnSpc>
                <a:spcPct val="90000"/>
              </a:lnSpc>
              <a:spcBef>
                <a:spcPts val="0"/>
              </a:spcBef>
              <a:spcAft>
                <a:spcPts val="100"/>
              </a:spcAft>
            </a:pPr>
            <a:r>
              <a:rPr lang="fr-FR" sz="1600">
                <a:solidFill>
                  <a:schemeClr val="tx1"/>
                </a:solidFill>
                <a:latin typeface="+mj-lt"/>
                <a:cs typeface="ヒラギノ角ゴ Pro W3"/>
              </a:rPr>
              <a:t>Supervise la définition de l’architecture technique et des solutions mises en place dans leur ensemble </a:t>
            </a:r>
            <a:r>
              <a:rPr lang="fr-FR" sz="1600" smtClean="0">
                <a:solidFill>
                  <a:schemeClr val="tx1"/>
                </a:solidFill>
                <a:latin typeface="+mj-lt"/>
                <a:cs typeface="ヒラギノ角ゴ Pro W3"/>
              </a:rPr>
              <a:t>;</a:t>
            </a:r>
            <a:endParaRPr lang="fr-FR" sz="1600">
              <a:solidFill>
                <a:schemeClr val="tx1"/>
              </a:solidFill>
              <a:latin typeface="+mj-lt"/>
              <a:cs typeface="ヒラギノ角ゴ Pro W3"/>
            </a:endParaRPr>
          </a:p>
          <a:p>
            <a:pPr lvl="1" algn="just">
              <a:lnSpc>
                <a:spcPct val="90000"/>
              </a:lnSpc>
              <a:spcBef>
                <a:spcPts val="0"/>
              </a:spcBef>
              <a:spcAft>
                <a:spcPts val="100"/>
              </a:spcAft>
            </a:pPr>
            <a:r>
              <a:rPr lang="fr-FR" sz="1600">
                <a:solidFill>
                  <a:schemeClr val="tx1"/>
                </a:solidFill>
                <a:latin typeface="+mj-lt"/>
                <a:cs typeface="ヒラギノ角ゴ Pro W3"/>
              </a:rPr>
              <a:t>Veille à la cohérence globale des solutions mises en œuvre, tant sur le plan de la conception technique des applicatifs, que de leur exploitation en </a:t>
            </a:r>
            <a:r>
              <a:rPr lang="fr-FR" sz="1600" smtClean="0">
                <a:solidFill>
                  <a:schemeClr val="tx1"/>
                </a:solidFill>
                <a:latin typeface="+mj-lt"/>
                <a:cs typeface="ヒラギノ角ゴ Pro W3"/>
              </a:rPr>
              <a:t>production ;</a:t>
            </a:r>
            <a:endParaRPr lang="fr-FR" sz="1600">
              <a:solidFill>
                <a:schemeClr val="tx1"/>
              </a:solidFill>
              <a:latin typeface="+mj-lt"/>
              <a:cs typeface="ヒラギノ角ゴ Pro W3"/>
            </a:endParaRPr>
          </a:p>
          <a:p>
            <a:pPr lvl="1" algn="just">
              <a:lnSpc>
                <a:spcPct val="90000"/>
              </a:lnSpc>
              <a:spcBef>
                <a:spcPts val="0"/>
              </a:spcBef>
              <a:spcAft>
                <a:spcPts val="100"/>
              </a:spcAft>
            </a:pPr>
            <a:r>
              <a:rPr lang="fr-FR" sz="1600">
                <a:solidFill>
                  <a:schemeClr val="tx1"/>
                </a:solidFill>
                <a:latin typeface="+mj-lt"/>
                <a:cs typeface="ヒラギノ角ゴ Pro W3"/>
              </a:rPr>
              <a:t>Supervise les études d’impact, de faisabilité, de mesures de risques, </a:t>
            </a:r>
            <a:r>
              <a:rPr lang="fr-FR" sz="1600" smtClean="0">
                <a:solidFill>
                  <a:schemeClr val="tx1"/>
                </a:solidFill>
                <a:latin typeface="+mj-lt"/>
                <a:cs typeface="ヒラギノ角ゴ Pro W3"/>
              </a:rPr>
              <a:t>d’audit ;</a:t>
            </a:r>
            <a:endParaRPr lang="fr-FR" sz="1600">
              <a:solidFill>
                <a:schemeClr val="tx1"/>
              </a:solidFill>
              <a:latin typeface="+mj-lt"/>
              <a:cs typeface="ヒラギノ角ゴ Pro W3"/>
            </a:endParaRPr>
          </a:p>
          <a:p>
            <a:pPr lvl="1" algn="just">
              <a:lnSpc>
                <a:spcPct val="90000"/>
              </a:lnSpc>
              <a:spcBef>
                <a:spcPts val="0"/>
              </a:spcBef>
              <a:spcAft>
                <a:spcPts val="100"/>
              </a:spcAft>
            </a:pPr>
            <a:r>
              <a:rPr lang="fr-FR" sz="1600">
                <a:solidFill>
                  <a:schemeClr val="tx1"/>
                </a:solidFill>
                <a:latin typeface="+mj-lt"/>
                <a:cs typeface="ヒラギノ角ゴ Pro W3"/>
              </a:rPr>
              <a:t>Participe à l’élaboration et à la validation des spécifications et/ou documentations </a:t>
            </a:r>
            <a:r>
              <a:rPr lang="fr-FR" sz="1600" smtClean="0">
                <a:solidFill>
                  <a:schemeClr val="tx1"/>
                </a:solidFill>
                <a:latin typeface="+mj-lt"/>
                <a:cs typeface="ヒラギノ角ゴ Pro W3"/>
              </a:rPr>
              <a:t>techniques ;</a:t>
            </a:r>
            <a:endParaRPr lang="fr-FR" sz="1600">
              <a:solidFill>
                <a:schemeClr val="tx1"/>
              </a:solidFill>
              <a:latin typeface="+mj-lt"/>
              <a:cs typeface="ヒラギノ角ゴ Pro W3"/>
            </a:endParaRPr>
          </a:p>
          <a:p>
            <a:pPr lvl="1" algn="just">
              <a:lnSpc>
                <a:spcPct val="90000"/>
              </a:lnSpc>
              <a:spcBef>
                <a:spcPts val="0"/>
              </a:spcBef>
              <a:spcAft>
                <a:spcPts val="100"/>
              </a:spcAft>
            </a:pPr>
            <a:r>
              <a:rPr lang="fr-FR" sz="1600">
                <a:solidFill>
                  <a:schemeClr val="tx1"/>
                </a:solidFill>
                <a:latin typeface="+mj-lt"/>
                <a:cs typeface="ヒラギノ角ゴ Pro W3"/>
              </a:rPr>
              <a:t>Apporte son expertise technique à l’équipe projet </a:t>
            </a:r>
            <a:r>
              <a:rPr lang="fr-FR" sz="1600" smtClean="0">
                <a:solidFill>
                  <a:schemeClr val="tx1"/>
                </a:solidFill>
                <a:latin typeface="+mj-lt"/>
                <a:cs typeface="ヒラギノ角ゴ Pro W3"/>
              </a:rPr>
              <a:t>;</a:t>
            </a:r>
            <a:endParaRPr lang="fr-FR" sz="1600">
              <a:solidFill>
                <a:schemeClr val="tx1"/>
              </a:solidFill>
              <a:latin typeface="+mj-lt"/>
              <a:cs typeface="ヒラギノ角ゴ Pro W3"/>
            </a:endParaRPr>
          </a:p>
          <a:p>
            <a:pPr lvl="1" algn="just">
              <a:lnSpc>
                <a:spcPct val="90000"/>
              </a:lnSpc>
              <a:spcBef>
                <a:spcPts val="0"/>
              </a:spcBef>
              <a:spcAft>
                <a:spcPts val="100"/>
              </a:spcAft>
            </a:pPr>
            <a:r>
              <a:rPr lang="fr-FR" sz="1600">
                <a:solidFill>
                  <a:schemeClr val="tx1"/>
                </a:solidFill>
                <a:latin typeface="+mj-lt"/>
                <a:cs typeface="ヒラギノ角ゴ Pro W3"/>
              </a:rPr>
              <a:t>Est garant du respect des normes et processus de développement applicables sur le projet </a:t>
            </a:r>
            <a:r>
              <a:rPr lang="fr-FR" sz="1600" smtClean="0">
                <a:solidFill>
                  <a:schemeClr val="tx1"/>
                </a:solidFill>
                <a:latin typeface="+mj-lt"/>
                <a:cs typeface="ヒラギノ角ゴ Pro W3"/>
              </a:rPr>
              <a:t>;</a:t>
            </a:r>
            <a:endParaRPr lang="fr-FR" sz="1600">
              <a:solidFill>
                <a:schemeClr val="tx1"/>
              </a:solidFill>
              <a:latin typeface="+mj-lt"/>
              <a:cs typeface="ヒラギノ角ゴ Pro W3"/>
            </a:endParaRPr>
          </a:p>
          <a:p>
            <a:pPr algn="just">
              <a:spcAft>
                <a:spcPts val="600"/>
              </a:spcAft>
            </a:pPr>
            <a:endParaRPr lang="fr-FR" sz="1800" smtClean="0"/>
          </a:p>
          <a:p>
            <a:pPr algn="just">
              <a:spcAft>
                <a:spcPts val="600"/>
              </a:spcAft>
            </a:pPr>
            <a:r>
              <a:rPr lang="fr-FR" sz="1800" smtClean="0"/>
              <a:t>Expert Produit :</a:t>
            </a:r>
            <a:endParaRPr lang="fr-FR" sz="1800"/>
          </a:p>
          <a:p>
            <a:pPr lvl="1" algn="just">
              <a:lnSpc>
                <a:spcPct val="90000"/>
              </a:lnSpc>
              <a:spcBef>
                <a:spcPts val="0"/>
              </a:spcBef>
              <a:spcAft>
                <a:spcPts val="100"/>
              </a:spcAft>
            </a:pPr>
            <a:r>
              <a:rPr lang="fr-FR" sz="1600">
                <a:solidFill>
                  <a:schemeClr val="tx1"/>
                </a:solidFill>
                <a:latin typeface="+mj-lt"/>
                <a:cs typeface="ヒラギノ角ゴ Pro W3"/>
              </a:rPr>
              <a:t>Assiste l’Architecte Technique dans la définition de l’architecture </a:t>
            </a:r>
            <a:r>
              <a:rPr lang="fr-FR" sz="1600" smtClean="0">
                <a:solidFill>
                  <a:schemeClr val="tx1"/>
                </a:solidFill>
                <a:latin typeface="+mj-lt"/>
                <a:cs typeface="ヒラギノ角ゴ Pro W3"/>
              </a:rPr>
              <a:t>technique ;</a:t>
            </a:r>
            <a:endParaRPr lang="fr-FR" sz="1600">
              <a:solidFill>
                <a:schemeClr val="tx1"/>
              </a:solidFill>
              <a:latin typeface="+mj-lt"/>
              <a:cs typeface="ヒラギノ角ゴ Pro W3"/>
            </a:endParaRPr>
          </a:p>
          <a:p>
            <a:pPr lvl="1" algn="just">
              <a:lnSpc>
                <a:spcPct val="90000"/>
              </a:lnSpc>
              <a:spcBef>
                <a:spcPts val="0"/>
              </a:spcBef>
              <a:spcAft>
                <a:spcPts val="100"/>
              </a:spcAft>
            </a:pPr>
            <a:r>
              <a:rPr lang="fr-FR" sz="1600">
                <a:solidFill>
                  <a:schemeClr val="tx1"/>
                </a:solidFill>
                <a:latin typeface="+mj-lt"/>
                <a:cs typeface="ヒラギノ角ゴ Pro W3"/>
              </a:rPr>
              <a:t>Intervient dans les phases de conception technique et </a:t>
            </a:r>
            <a:r>
              <a:rPr lang="fr-FR" sz="1600" smtClean="0">
                <a:solidFill>
                  <a:schemeClr val="tx1"/>
                </a:solidFill>
                <a:latin typeface="+mj-lt"/>
                <a:cs typeface="ヒラギノ角ゴ Pro W3"/>
              </a:rPr>
              <a:t>fonctionnelle ;</a:t>
            </a:r>
            <a:endParaRPr lang="fr-FR" sz="1600">
              <a:solidFill>
                <a:schemeClr val="tx1"/>
              </a:solidFill>
              <a:latin typeface="+mj-lt"/>
              <a:cs typeface="ヒラギノ角ゴ Pro W3"/>
            </a:endParaRPr>
          </a:p>
          <a:p>
            <a:pPr lvl="1" algn="just">
              <a:lnSpc>
                <a:spcPct val="90000"/>
              </a:lnSpc>
              <a:spcBef>
                <a:spcPts val="0"/>
              </a:spcBef>
              <a:spcAft>
                <a:spcPts val="100"/>
              </a:spcAft>
            </a:pPr>
            <a:r>
              <a:rPr lang="fr-FR" sz="1600">
                <a:solidFill>
                  <a:schemeClr val="tx1"/>
                </a:solidFill>
                <a:latin typeface="+mj-lt"/>
                <a:cs typeface="ヒラギノ角ゴ Pro W3"/>
              </a:rPr>
              <a:t>Résout les problématiques techniques complexes sur lesquelles il est </a:t>
            </a:r>
            <a:r>
              <a:rPr lang="fr-FR" sz="1600" smtClean="0">
                <a:solidFill>
                  <a:schemeClr val="tx1"/>
                </a:solidFill>
                <a:latin typeface="+mj-lt"/>
                <a:cs typeface="ヒラギノ角ゴ Pro W3"/>
              </a:rPr>
              <a:t>sollicité ;</a:t>
            </a:r>
            <a:endParaRPr lang="fr-FR" sz="1600">
              <a:solidFill>
                <a:schemeClr val="tx1"/>
              </a:solidFill>
              <a:latin typeface="+mj-lt"/>
              <a:cs typeface="ヒラギノ角ゴ Pro W3"/>
            </a:endParaRPr>
          </a:p>
          <a:p>
            <a:pPr lvl="1" algn="just">
              <a:lnSpc>
                <a:spcPct val="90000"/>
              </a:lnSpc>
              <a:spcBef>
                <a:spcPts val="0"/>
              </a:spcBef>
              <a:spcAft>
                <a:spcPts val="100"/>
              </a:spcAft>
            </a:pPr>
            <a:r>
              <a:rPr lang="fr-FR" sz="1600">
                <a:solidFill>
                  <a:schemeClr val="tx1"/>
                </a:solidFill>
                <a:latin typeface="+mj-lt"/>
                <a:cs typeface="ヒラギノ角ゴ Pro W3"/>
              </a:rPr>
              <a:t>Installe et paramètre le logiciel sur les environnements de </a:t>
            </a:r>
            <a:r>
              <a:rPr lang="fr-FR" sz="1600" smtClean="0">
                <a:solidFill>
                  <a:schemeClr val="tx1"/>
                </a:solidFill>
                <a:latin typeface="+mj-lt"/>
                <a:cs typeface="ヒラギノ角ゴ Pro W3"/>
              </a:rPr>
              <a:t>développement ;</a:t>
            </a:r>
            <a:endParaRPr lang="fr-FR" sz="1600">
              <a:solidFill>
                <a:schemeClr val="tx1"/>
              </a:solidFill>
              <a:latin typeface="+mj-lt"/>
              <a:cs typeface="ヒラギノ角ゴ Pro W3"/>
            </a:endParaRPr>
          </a:p>
          <a:p>
            <a:pPr lvl="1" algn="just">
              <a:lnSpc>
                <a:spcPct val="90000"/>
              </a:lnSpc>
              <a:spcBef>
                <a:spcPts val="0"/>
              </a:spcBef>
              <a:spcAft>
                <a:spcPts val="100"/>
              </a:spcAft>
            </a:pPr>
            <a:r>
              <a:rPr lang="fr-FR" sz="1600">
                <a:solidFill>
                  <a:schemeClr val="tx1"/>
                </a:solidFill>
                <a:latin typeface="+mj-lt"/>
                <a:cs typeface="ヒラギノ角ゴ Pro W3"/>
              </a:rPr>
              <a:t>Est chargé des tests de montée en </a:t>
            </a:r>
            <a:r>
              <a:rPr lang="fr-FR" sz="1600" smtClean="0">
                <a:solidFill>
                  <a:schemeClr val="tx1"/>
                </a:solidFill>
                <a:latin typeface="+mj-lt"/>
                <a:cs typeface="ヒラギノ角ゴ Pro W3"/>
              </a:rPr>
              <a:t>charge ;</a:t>
            </a:r>
            <a:endParaRPr lang="fr-FR" sz="1600">
              <a:solidFill>
                <a:schemeClr val="tx1"/>
              </a:solidFill>
              <a:latin typeface="+mj-lt"/>
              <a:cs typeface="ヒラギノ角ゴ Pro W3"/>
            </a:endParaRPr>
          </a:p>
          <a:p>
            <a:pPr lvl="1" algn="just">
              <a:lnSpc>
                <a:spcPct val="90000"/>
              </a:lnSpc>
              <a:spcBef>
                <a:spcPts val="0"/>
              </a:spcBef>
              <a:spcAft>
                <a:spcPts val="100"/>
              </a:spcAft>
            </a:pPr>
            <a:r>
              <a:rPr lang="fr-FR" sz="1600">
                <a:solidFill>
                  <a:schemeClr val="tx1"/>
                </a:solidFill>
                <a:latin typeface="+mj-lt"/>
                <a:cs typeface="ヒラギノ角ゴ Pro W3"/>
              </a:rPr>
              <a:t>Réalise le tuning des </a:t>
            </a:r>
            <a:r>
              <a:rPr lang="fr-FR" sz="1600" smtClean="0">
                <a:solidFill>
                  <a:schemeClr val="tx1"/>
                </a:solidFill>
                <a:latin typeface="+mj-lt"/>
                <a:cs typeface="ヒラギノ角ゴ Pro W3"/>
              </a:rPr>
              <a:t>performances ;</a:t>
            </a:r>
            <a:endParaRPr lang="fr-FR" sz="1600">
              <a:solidFill>
                <a:schemeClr val="tx1"/>
              </a:solidFill>
              <a:latin typeface="+mj-lt"/>
              <a:cs typeface="ヒラギノ角ゴ Pro W3"/>
            </a:endParaRPr>
          </a:p>
          <a:p>
            <a:pPr lvl="1" algn="just">
              <a:lnSpc>
                <a:spcPct val="90000"/>
              </a:lnSpc>
              <a:spcBef>
                <a:spcPts val="0"/>
              </a:spcBef>
              <a:spcAft>
                <a:spcPts val="100"/>
              </a:spcAft>
            </a:pPr>
            <a:r>
              <a:rPr lang="fr-FR" sz="1600">
                <a:solidFill>
                  <a:schemeClr val="tx1"/>
                </a:solidFill>
                <a:latin typeface="+mj-lt"/>
                <a:cs typeface="ヒラギノ角ゴ Pro W3"/>
              </a:rPr>
              <a:t>Assure, à la demande de l’Architecte, le support technique de l’équipe de </a:t>
            </a:r>
            <a:r>
              <a:rPr lang="fr-FR" sz="1600" smtClean="0">
                <a:solidFill>
                  <a:schemeClr val="tx1"/>
                </a:solidFill>
                <a:latin typeface="+mj-lt"/>
                <a:cs typeface="ヒラギノ角ゴ Pro W3"/>
              </a:rPr>
              <a:t>développement.</a:t>
            </a:r>
            <a:endParaRPr lang="fr-FR" sz="1600">
              <a:solidFill>
                <a:schemeClr val="tx1"/>
              </a:solidFill>
              <a:latin typeface="+mj-lt"/>
              <a:cs typeface="ヒラギノ角ゴ Pro W3"/>
            </a:endParaRPr>
          </a:p>
          <a:p>
            <a:pPr lvl="1" algn="just">
              <a:lnSpc>
                <a:spcPct val="90000"/>
              </a:lnSpc>
              <a:spcBef>
                <a:spcPts val="300"/>
              </a:spcBef>
              <a:spcAft>
                <a:spcPts val="300"/>
              </a:spcAft>
            </a:pPr>
            <a:endParaRPr lang="fr-FR" sz="1600" smtClean="0">
              <a:solidFill>
                <a:schemeClr val="tx1"/>
              </a:solidFill>
              <a:latin typeface="+mj-lt"/>
              <a:cs typeface="ヒラギノ角ゴ Pro W3"/>
            </a:endParaRPr>
          </a:p>
          <a:p>
            <a:pPr lvl="1" algn="just">
              <a:lnSpc>
                <a:spcPct val="90000"/>
              </a:lnSpc>
              <a:spcBef>
                <a:spcPts val="300"/>
              </a:spcBef>
              <a:spcAft>
                <a:spcPts val="300"/>
              </a:spcAft>
            </a:pPr>
            <a:endParaRPr lang="fr-FR" sz="1600">
              <a:solidFill>
                <a:schemeClr val="tx1"/>
              </a:solidFill>
              <a:latin typeface="+mj-lt"/>
              <a:cs typeface="ヒラギノ角ゴ Pro W3"/>
            </a:endParaRPr>
          </a:p>
        </p:txBody>
      </p:sp>
      <p:sp>
        <p:nvSpPr>
          <p:cNvPr id="6" name="Espace réservé du texte 5"/>
          <p:cNvSpPr>
            <a:spLocks noGrp="1"/>
          </p:cNvSpPr>
          <p:nvPr>
            <p:ph type="body" sz="quarter" idx="11"/>
          </p:nvPr>
        </p:nvSpPr>
        <p:spPr/>
        <p:txBody>
          <a:bodyPr/>
          <a:lstStyle/>
          <a:p>
            <a:r>
              <a:rPr lang="fr-FR" smtClean="0"/>
              <a:t>Organisation : Définition des rôles et responsabilités</a:t>
            </a:r>
            <a:endParaRPr lang="fr-FR"/>
          </a:p>
        </p:txBody>
      </p:sp>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5850" y="1090608"/>
            <a:ext cx="1428750" cy="180975"/>
          </a:xfrm>
          <a:prstGeom prst="rect">
            <a:avLst/>
          </a:prstGeom>
        </p:spPr>
      </p:pic>
    </p:spTree>
    <p:extLst>
      <p:ext uri="{BB962C8B-B14F-4D97-AF65-F5344CB8AC3E}">
        <p14:creationId xmlns:p14="http://schemas.microsoft.com/office/powerpoint/2010/main" val="2239871724"/>
      </p:ext>
    </p:extLst>
  </p:cSld>
  <p:clrMapOvr>
    <a:masterClrMapping/>
  </p:clrMapOvr>
  <p:transition spd="med">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108</a:t>
            </a:fld>
            <a:endParaRPr lang="fr-FR"/>
          </a:p>
        </p:txBody>
      </p:sp>
      <p:sp>
        <p:nvSpPr>
          <p:cNvPr id="5" name="Espace réservé du texte 4"/>
          <p:cNvSpPr>
            <a:spLocks noGrp="1"/>
          </p:cNvSpPr>
          <p:nvPr>
            <p:ph type="body" sz="quarter" idx="10"/>
          </p:nvPr>
        </p:nvSpPr>
        <p:spPr>
          <a:xfrm>
            <a:off x="713119" y="1177925"/>
            <a:ext cx="7999412" cy="4848225"/>
          </a:xfrm>
          <a:noFill/>
          <a:ln w="9525">
            <a:noFill/>
            <a:miter lim="800000"/>
            <a:headEnd/>
            <a:tailEnd/>
          </a:ln>
        </p:spPr>
        <p:txBody>
          <a:bodyPr vert="horz" wrap="square" lIns="0" tIns="0" rIns="0" bIns="0" numCol="1" anchor="t" anchorCtr="0" compatLnSpc="1">
            <a:prstTxWarp prst="textNoShape">
              <a:avLst/>
            </a:prstTxWarp>
          </a:bodyPr>
          <a:lstStyle/>
          <a:p>
            <a:pPr algn="just">
              <a:spcAft>
                <a:spcPts val="600"/>
              </a:spcAft>
            </a:pPr>
            <a:r>
              <a:rPr lang="fr-FR" sz="1800"/>
              <a:t>Directeur Artistique web </a:t>
            </a:r>
            <a:r>
              <a:rPr lang="fr-FR" sz="1800" smtClean="0"/>
              <a:t>:</a:t>
            </a:r>
            <a:endParaRPr lang="fr-FR" sz="1800"/>
          </a:p>
          <a:p>
            <a:pPr lvl="1" algn="just">
              <a:lnSpc>
                <a:spcPct val="90000"/>
              </a:lnSpc>
              <a:spcBef>
                <a:spcPts val="0"/>
              </a:spcBef>
              <a:spcAft>
                <a:spcPts val="100"/>
              </a:spcAft>
            </a:pPr>
            <a:r>
              <a:rPr lang="fr-FR" sz="1600">
                <a:solidFill>
                  <a:schemeClr val="tx1"/>
                </a:solidFill>
                <a:latin typeface="+mj-lt"/>
                <a:cs typeface="ヒラギノ角ゴ Pro W3"/>
              </a:rPr>
              <a:t>Le Directeur Artistique propose des pistes graphiques en adéquation avec la charte graphique du </a:t>
            </a:r>
            <a:r>
              <a:rPr lang="fr-FR" sz="1600" smtClean="0">
                <a:solidFill>
                  <a:schemeClr val="tx1"/>
                </a:solidFill>
                <a:latin typeface="+mj-lt"/>
                <a:cs typeface="ヒラギノ角ゴ Pro W3"/>
              </a:rPr>
              <a:t>Groupe </a:t>
            </a:r>
          </a:p>
          <a:p>
            <a:pPr lvl="1" algn="just">
              <a:lnSpc>
                <a:spcPct val="90000"/>
              </a:lnSpc>
              <a:spcBef>
                <a:spcPts val="0"/>
              </a:spcBef>
              <a:spcAft>
                <a:spcPts val="100"/>
              </a:spcAft>
            </a:pPr>
            <a:endParaRPr lang="fr-FR" sz="1600">
              <a:solidFill>
                <a:schemeClr val="tx1"/>
              </a:solidFill>
              <a:latin typeface="+mj-lt"/>
              <a:cs typeface="ヒラギノ角ゴ Pro W3"/>
            </a:endParaRPr>
          </a:p>
          <a:p>
            <a:pPr algn="just">
              <a:spcAft>
                <a:spcPts val="600"/>
              </a:spcAft>
            </a:pPr>
            <a:r>
              <a:rPr lang="fr-FR" sz="1800"/>
              <a:t>Le Webdesigner :</a:t>
            </a:r>
          </a:p>
          <a:p>
            <a:pPr lvl="1" algn="just">
              <a:lnSpc>
                <a:spcPct val="90000"/>
              </a:lnSpc>
              <a:spcBef>
                <a:spcPts val="0"/>
              </a:spcBef>
              <a:spcAft>
                <a:spcPts val="100"/>
              </a:spcAft>
            </a:pPr>
            <a:r>
              <a:rPr lang="fr-FR" sz="1600">
                <a:solidFill>
                  <a:schemeClr val="tx1"/>
                </a:solidFill>
                <a:latin typeface="+mj-lt"/>
                <a:cs typeface="ヒラギノ角ゴ Pro W3"/>
              </a:rPr>
              <a:t>Le Webdesigner assure la déclinaison de la piste graphique retenue et garantie la faisabilité technique lors de cette phase de déclinaison. Il assure l’intégration HTML des </a:t>
            </a:r>
            <a:r>
              <a:rPr lang="fr-FR" sz="1600" err="1" smtClean="0">
                <a:solidFill>
                  <a:schemeClr val="tx1"/>
                </a:solidFill>
                <a:latin typeface="+mj-lt"/>
                <a:cs typeface="ヒラギノ角ゴ Pro W3"/>
              </a:rPr>
              <a:t>templates</a:t>
            </a:r>
            <a:r>
              <a:rPr lang="fr-FR" sz="1600" smtClean="0">
                <a:solidFill>
                  <a:schemeClr val="tx1"/>
                </a:solidFill>
                <a:latin typeface="+mj-lt"/>
                <a:cs typeface="ヒラギノ角ゴ Pro W3"/>
              </a:rPr>
              <a:t>.</a:t>
            </a:r>
          </a:p>
          <a:p>
            <a:pPr lvl="1" algn="just">
              <a:lnSpc>
                <a:spcPct val="90000"/>
              </a:lnSpc>
              <a:spcBef>
                <a:spcPts val="0"/>
              </a:spcBef>
              <a:spcAft>
                <a:spcPts val="100"/>
              </a:spcAft>
            </a:pPr>
            <a:endParaRPr lang="fr-FR" sz="1600" smtClean="0">
              <a:solidFill>
                <a:schemeClr val="tx1"/>
              </a:solidFill>
              <a:latin typeface="+mj-lt"/>
              <a:cs typeface="ヒラギノ角ゴ Pro W3"/>
            </a:endParaRPr>
          </a:p>
          <a:p>
            <a:pPr algn="just">
              <a:spcAft>
                <a:spcPts val="600"/>
              </a:spcAft>
            </a:pPr>
            <a:r>
              <a:rPr lang="fr-FR" sz="1800" smtClean="0"/>
              <a:t>Ingénieur d’Etudes :</a:t>
            </a:r>
          </a:p>
          <a:p>
            <a:pPr lvl="1" algn="just">
              <a:lnSpc>
                <a:spcPct val="90000"/>
              </a:lnSpc>
              <a:spcBef>
                <a:spcPts val="0"/>
              </a:spcBef>
              <a:spcAft>
                <a:spcPts val="100"/>
              </a:spcAft>
            </a:pPr>
            <a:r>
              <a:rPr lang="fr-FR" sz="1600" smtClean="0">
                <a:solidFill>
                  <a:schemeClr val="tx1"/>
                </a:solidFill>
                <a:latin typeface="+mj-lt"/>
                <a:cs typeface="ヒラギノ角ゴ Pro W3"/>
              </a:rPr>
              <a:t>Est responsable de la réalisation et des tests unitaires des composants ;</a:t>
            </a:r>
          </a:p>
          <a:p>
            <a:pPr lvl="1" algn="just">
              <a:lnSpc>
                <a:spcPct val="90000"/>
              </a:lnSpc>
              <a:spcBef>
                <a:spcPts val="0"/>
              </a:spcBef>
              <a:spcAft>
                <a:spcPts val="100"/>
              </a:spcAft>
            </a:pPr>
            <a:r>
              <a:rPr lang="fr-FR" sz="1600" smtClean="0">
                <a:solidFill>
                  <a:schemeClr val="tx1"/>
                </a:solidFill>
                <a:latin typeface="+mj-lt"/>
                <a:cs typeface="ヒラギノ角ゴ Pro W3"/>
              </a:rPr>
              <a:t>Rédige la documentation associée (manuels utilisateurs, techniques, d’exploitation) ;</a:t>
            </a:r>
          </a:p>
          <a:p>
            <a:pPr lvl="1" algn="just">
              <a:lnSpc>
                <a:spcPct val="90000"/>
              </a:lnSpc>
              <a:spcBef>
                <a:spcPts val="0"/>
              </a:spcBef>
              <a:spcAft>
                <a:spcPts val="100"/>
              </a:spcAft>
            </a:pPr>
            <a:r>
              <a:rPr lang="fr-FR" sz="1600" smtClean="0">
                <a:solidFill>
                  <a:schemeClr val="tx1"/>
                </a:solidFill>
                <a:latin typeface="+mj-lt"/>
                <a:cs typeface="ヒラギノ角ゴ Pro W3"/>
              </a:rPr>
              <a:t>Réalise les jeux de tests d’intégration et exécute les scénarii.</a:t>
            </a:r>
          </a:p>
          <a:p>
            <a:pPr algn="just">
              <a:lnSpc>
                <a:spcPct val="90000"/>
              </a:lnSpc>
              <a:spcBef>
                <a:spcPts val="300"/>
              </a:spcBef>
              <a:spcAft>
                <a:spcPts val="300"/>
              </a:spcAft>
            </a:pPr>
            <a:endParaRPr lang="fr-FR" smtClean="0">
              <a:solidFill>
                <a:schemeClr val="tx1"/>
              </a:solidFill>
              <a:latin typeface="+mj-lt"/>
              <a:cs typeface="ヒラギノ角ゴ Pro W3"/>
            </a:endParaRPr>
          </a:p>
        </p:txBody>
      </p:sp>
      <p:sp>
        <p:nvSpPr>
          <p:cNvPr id="6" name="Espace réservé du texte 5"/>
          <p:cNvSpPr>
            <a:spLocks noGrp="1"/>
          </p:cNvSpPr>
          <p:nvPr>
            <p:ph type="body" sz="quarter" idx="11"/>
          </p:nvPr>
        </p:nvSpPr>
        <p:spPr/>
        <p:txBody>
          <a:bodyPr/>
          <a:lstStyle/>
          <a:p>
            <a:r>
              <a:rPr lang="fr-FR" smtClean="0"/>
              <a:t>Organisation : Définition des rôles et responsabilités</a:t>
            </a:r>
            <a:endParaRPr lang="fr-FR"/>
          </a:p>
        </p:txBody>
      </p:sp>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5850" y="1090608"/>
            <a:ext cx="1428750" cy="180975"/>
          </a:xfrm>
          <a:prstGeom prst="rect">
            <a:avLst/>
          </a:prstGeom>
        </p:spPr>
      </p:pic>
    </p:spTree>
    <p:extLst>
      <p:ext uri="{BB962C8B-B14F-4D97-AF65-F5344CB8AC3E}">
        <p14:creationId xmlns:p14="http://schemas.microsoft.com/office/powerpoint/2010/main" val="268252273"/>
      </p:ext>
    </p:extLst>
  </p:cSld>
  <p:clrMapOvr>
    <a:masterClrMapping/>
  </p:clrMapOvr>
  <p:transition spd="med">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109</a:t>
            </a:fld>
            <a:endParaRPr lang="fr-FR"/>
          </a:p>
        </p:txBody>
      </p:sp>
      <p:sp>
        <p:nvSpPr>
          <p:cNvPr id="5" name="Espace réservé du texte 4"/>
          <p:cNvSpPr>
            <a:spLocks noGrp="1"/>
          </p:cNvSpPr>
          <p:nvPr>
            <p:ph type="body" sz="quarter" idx="10"/>
          </p:nvPr>
        </p:nvSpPr>
        <p:spPr>
          <a:xfrm>
            <a:off x="713119" y="1177925"/>
            <a:ext cx="7999412" cy="4848225"/>
          </a:xfrm>
          <a:noFill/>
          <a:ln w="9525">
            <a:noFill/>
            <a:miter lim="800000"/>
            <a:headEnd/>
            <a:tailEnd/>
          </a:ln>
        </p:spPr>
        <p:txBody>
          <a:bodyPr vert="horz" wrap="square" lIns="0" tIns="0" rIns="0" bIns="0" numCol="1" anchor="t" anchorCtr="0" compatLnSpc="1">
            <a:prstTxWarp prst="textNoShape">
              <a:avLst/>
            </a:prstTxWarp>
          </a:bodyPr>
          <a:lstStyle/>
          <a:p>
            <a:pPr algn="just">
              <a:tabLst>
                <a:tab pos="4927600" algn="l"/>
              </a:tabLst>
            </a:pPr>
            <a:r>
              <a:rPr lang="fr-FR" sz="1800" smtClean="0"/>
              <a:t>Qui </a:t>
            </a:r>
            <a:r>
              <a:rPr lang="fr-FR" sz="2800" b="1" smtClean="0">
                <a:solidFill>
                  <a:schemeClr val="bg2">
                    <a:lumMod val="60000"/>
                    <a:lumOff val="40000"/>
                  </a:schemeClr>
                </a:solidFill>
              </a:rPr>
              <a:t>R</a:t>
            </a:r>
            <a:r>
              <a:rPr lang="fr-FR" sz="1800" smtClean="0"/>
              <a:t>éalise, </a:t>
            </a:r>
            <a:r>
              <a:rPr lang="fr-FR" sz="2800" b="1" smtClean="0">
                <a:solidFill>
                  <a:schemeClr val="bg2">
                    <a:lumMod val="60000"/>
                    <a:lumOff val="40000"/>
                  </a:schemeClr>
                </a:solidFill>
              </a:rPr>
              <a:t>A</a:t>
            </a:r>
            <a:r>
              <a:rPr lang="fr-FR" sz="1800" smtClean="0"/>
              <a:t>pprouve (valide), </a:t>
            </a:r>
            <a:r>
              <a:rPr lang="fr-FR" sz="2800" b="1" smtClean="0">
                <a:solidFill>
                  <a:schemeClr val="bg2">
                    <a:lumMod val="60000"/>
                    <a:lumOff val="40000"/>
                  </a:schemeClr>
                </a:solidFill>
              </a:rPr>
              <a:t>C</a:t>
            </a:r>
            <a:r>
              <a:rPr lang="fr-FR" sz="1800" smtClean="0"/>
              <a:t>onsulte, </a:t>
            </a:r>
            <a:r>
              <a:rPr lang="fr-FR" sz="2800" b="1" smtClean="0">
                <a:solidFill>
                  <a:schemeClr val="bg2">
                    <a:lumMod val="60000"/>
                    <a:lumOff val="40000"/>
                  </a:schemeClr>
                </a:solidFill>
              </a:rPr>
              <a:t>I</a:t>
            </a:r>
            <a:r>
              <a:rPr lang="fr-FR" sz="1800" smtClean="0"/>
              <a:t>nforme ?</a:t>
            </a:r>
            <a:endParaRPr lang="fr-FR" sz="1800"/>
          </a:p>
        </p:txBody>
      </p:sp>
      <p:sp>
        <p:nvSpPr>
          <p:cNvPr id="6" name="Espace réservé du texte 5"/>
          <p:cNvSpPr>
            <a:spLocks noGrp="1"/>
          </p:cNvSpPr>
          <p:nvPr>
            <p:ph type="body" sz="quarter" idx="11"/>
          </p:nvPr>
        </p:nvSpPr>
        <p:spPr/>
        <p:txBody>
          <a:bodyPr/>
          <a:lstStyle/>
          <a:p>
            <a:pPr>
              <a:tabLst>
                <a:tab pos="7988300" algn="r"/>
              </a:tabLst>
            </a:pPr>
            <a:r>
              <a:rPr lang="fr-FR" smtClean="0"/>
              <a:t>Matrice RACI	1/2</a:t>
            </a:r>
            <a:endParaRPr lang="fr-FR"/>
          </a:p>
        </p:txBody>
      </p:sp>
      <p:graphicFrame>
        <p:nvGraphicFramePr>
          <p:cNvPr id="7" name="Tableau 6"/>
          <p:cNvGraphicFramePr>
            <a:graphicFrameLocks noGrp="1"/>
          </p:cNvGraphicFramePr>
          <p:nvPr>
            <p:extLst>
              <p:ext uri="{D42A27DB-BD31-4B8C-83A1-F6EECF244321}">
                <p14:modId xmlns:p14="http://schemas.microsoft.com/office/powerpoint/2010/main" val="4000968541"/>
              </p:ext>
            </p:extLst>
          </p:nvPr>
        </p:nvGraphicFramePr>
        <p:xfrm>
          <a:off x="698500" y="1612900"/>
          <a:ext cx="8128000" cy="4005580"/>
        </p:xfrm>
        <a:graphic>
          <a:graphicData uri="http://schemas.openxmlformats.org/drawingml/2006/table">
            <a:tbl>
              <a:tblPr firstRow="1" bandRow="1">
                <a:tableStyleId>{69012ECD-51FC-41F1-AA8D-1B2483CD663E}</a:tableStyleId>
              </a:tblPr>
              <a:tblGrid>
                <a:gridCol w="1828800"/>
                <a:gridCol w="2628900"/>
                <a:gridCol w="863600"/>
                <a:gridCol w="1008380"/>
                <a:gridCol w="1798320"/>
              </a:tblGrid>
              <a:tr h="370840">
                <a:tc>
                  <a:txBody>
                    <a:bodyPr/>
                    <a:lstStyle/>
                    <a:p>
                      <a:pPr algn="l"/>
                      <a:r>
                        <a:rPr lang="fr-FR" sz="1100" smtClean="0"/>
                        <a:t>Documents, Eléments</a:t>
                      </a:r>
                      <a:endParaRPr lang="fr-FR" sz="1100"/>
                    </a:p>
                  </a:txBody>
                  <a:tcPr/>
                </a:tc>
                <a:tc>
                  <a:txBody>
                    <a:bodyPr/>
                    <a:lstStyle/>
                    <a:p>
                      <a:pPr algn="l"/>
                      <a:r>
                        <a:rPr lang="fr-FR" sz="1100" smtClean="0"/>
                        <a:t>Contenu</a:t>
                      </a:r>
                      <a:endParaRPr lang="fr-FR" sz="1100"/>
                    </a:p>
                  </a:txBody>
                  <a:tcPr/>
                </a:tc>
                <a:tc>
                  <a:txBody>
                    <a:bodyPr/>
                    <a:lstStyle/>
                    <a:p>
                      <a:pPr algn="l"/>
                      <a:r>
                        <a:rPr lang="fr-FR" sz="1100" smtClean="0"/>
                        <a:t>Groupe</a:t>
                      </a:r>
                    </a:p>
                    <a:p>
                      <a:pPr algn="l"/>
                      <a:r>
                        <a:rPr lang="fr-FR" sz="1100" smtClean="0"/>
                        <a:t>Bayard</a:t>
                      </a:r>
                      <a:endParaRPr lang="fr-FR" sz="1100"/>
                    </a:p>
                  </a:txBody>
                  <a:tcPr/>
                </a:tc>
                <a:tc>
                  <a:txBody>
                    <a:bodyPr/>
                    <a:lstStyle/>
                    <a:p>
                      <a:pPr algn="l"/>
                      <a:r>
                        <a:rPr lang="fr-FR" sz="1100" smtClean="0"/>
                        <a:t>Micropole</a:t>
                      </a:r>
                      <a:endParaRPr lang="fr-FR" sz="1100"/>
                    </a:p>
                  </a:txBody>
                  <a:tcPr/>
                </a:tc>
                <a:tc>
                  <a:txBody>
                    <a:bodyPr/>
                    <a:lstStyle/>
                    <a:p>
                      <a:pPr algn="l"/>
                      <a:r>
                        <a:rPr lang="fr-FR" sz="1100" smtClean="0"/>
                        <a:t>Délai de Production /</a:t>
                      </a:r>
                      <a:r>
                        <a:rPr lang="fr-FR" sz="1100" baseline="0" smtClean="0"/>
                        <a:t> </a:t>
                      </a:r>
                      <a:r>
                        <a:rPr lang="fr-FR" sz="1100" smtClean="0"/>
                        <a:t>Validation</a:t>
                      </a:r>
                      <a:endParaRPr lang="fr-FR" sz="1100"/>
                    </a:p>
                  </a:txBody>
                  <a:tcPr/>
                </a:tc>
              </a:tr>
              <a:tr h="370840">
                <a:tc>
                  <a:txBody>
                    <a:bodyPr/>
                    <a:lstStyle/>
                    <a:p>
                      <a:pPr algn="l"/>
                      <a:r>
                        <a:rPr lang="fr-FR" sz="1000" kern="1200" smtClean="0">
                          <a:solidFill>
                            <a:schemeClr val="tx1"/>
                          </a:solidFill>
                          <a:effectLst/>
                          <a:latin typeface="+mj-lt"/>
                          <a:ea typeface="+mn-ea"/>
                          <a:cs typeface="+mn-cs"/>
                        </a:rPr>
                        <a:t>CR réunion de lancement</a:t>
                      </a:r>
                      <a:endParaRPr lang="fr-FR" sz="1000">
                        <a:latin typeface="+mj-lt"/>
                      </a:endParaRPr>
                    </a:p>
                  </a:txBody>
                  <a:tcPr/>
                </a:tc>
                <a:tc>
                  <a:txBody>
                    <a:bodyPr/>
                    <a:lstStyle/>
                    <a:p>
                      <a:pPr algn="l">
                        <a:spcAft>
                          <a:spcPts val="0"/>
                        </a:spcAft>
                      </a:pPr>
                      <a:r>
                        <a:rPr lang="fr-FR" sz="1000">
                          <a:effectLst/>
                          <a:latin typeface="+mj-lt"/>
                          <a:ea typeface="Times New Roman"/>
                        </a:rPr>
                        <a:t>Organisation  équipes, planning, plan d’actions</a:t>
                      </a:r>
                    </a:p>
                  </a:txBody>
                  <a:tcPr marL="90170" marR="90170" marT="46990" marB="46990"/>
                </a:tc>
                <a:tc>
                  <a:txBody>
                    <a:bodyPr/>
                    <a:lstStyle/>
                    <a:p>
                      <a:pPr algn="l"/>
                      <a:r>
                        <a:rPr lang="fr-FR" sz="1000" kern="1200" smtClean="0">
                          <a:solidFill>
                            <a:schemeClr val="tx1"/>
                          </a:solidFill>
                          <a:effectLst/>
                          <a:latin typeface="+mj-lt"/>
                          <a:ea typeface="+mn-ea"/>
                          <a:cs typeface="+mn-cs"/>
                        </a:rPr>
                        <a:t>A, C, I</a:t>
                      </a:r>
                      <a:endParaRPr lang="fr-FR" sz="1000">
                        <a:latin typeface="+mj-lt"/>
                      </a:endParaRPr>
                    </a:p>
                  </a:txBody>
                  <a:tcPr/>
                </a:tc>
                <a:tc>
                  <a:txBody>
                    <a:bodyPr/>
                    <a:lstStyle/>
                    <a:p>
                      <a:pPr algn="l"/>
                      <a:r>
                        <a:rPr lang="fr-FR" sz="1000" kern="1200" smtClean="0">
                          <a:solidFill>
                            <a:schemeClr val="tx1"/>
                          </a:solidFill>
                          <a:effectLst/>
                          <a:latin typeface="+mj-lt"/>
                          <a:ea typeface="+mn-ea"/>
                          <a:cs typeface="+mn-cs"/>
                        </a:rPr>
                        <a:t>R, I</a:t>
                      </a:r>
                      <a:endParaRPr lang="fr-FR" sz="1000">
                        <a:latin typeface="+mj-lt"/>
                      </a:endParaRPr>
                    </a:p>
                  </a:txBody>
                  <a:tcPr/>
                </a:tc>
                <a:tc>
                  <a:txBody>
                    <a:bodyPr/>
                    <a:lstStyle/>
                    <a:p>
                      <a:pPr algn="l">
                        <a:spcAft>
                          <a:spcPts val="0"/>
                        </a:spcAft>
                      </a:pPr>
                      <a:r>
                        <a:rPr lang="fr-FR" sz="1000">
                          <a:effectLst/>
                          <a:latin typeface="+mj-lt"/>
                          <a:ea typeface="Times New Roman"/>
                        </a:rPr>
                        <a:t>1 jour (</a:t>
                      </a:r>
                      <a:r>
                        <a:rPr lang="fr-FR" sz="1000" err="1">
                          <a:effectLst/>
                          <a:latin typeface="+mj-lt"/>
                          <a:ea typeface="Times New Roman"/>
                        </a:rPr>
                        <a:t>prod</a:t>
                      </a:r>
                      <a:r>
                        <a:rPr lang="fr-FR" sz="1000">
                          <a:effectLst/>
                          <a:latin typeface="+mj-lt"/>
                          <a:ea typeface="Times New Roman"/>
                        </a:rPr>
                        <a:t>.)</a:t>
                      </a:r>
                    </a:p>
                    <a:p>
                      <a:pPr algn="l">
                        <a:spcAft>
                          <a:spcPts val="0"/>
                        </a:spcAft>
                      </a:pPr>
                      <a:r>
                        <a:rPr lang="fr-FR" sz="1000">
                          <a:effectLst/>
                          <a:latin typeface="+mj-lt"/>
                          <a:ea typeface="Times New Roman"/>
                        </a:rPr>
                        <a:t>1 jour (</a:t>
                      </a:r>
                      <a:r>
                        <a:rPr lang="fr-FR" sz="1000" err="1">
                          <a:effectLst/>
                          <a:latin typeface="+mj-lt"/>
                          <a:ea typeface="Times New Roman"/>
                        </a:rPr>
                        <a:t>valid</a:t>
                      </a:r>
                      <a:r>
                        <a:rPr lang="fr-FR" sz="1000">
                          <a:effectLst/>
                          <a:latin typeface="+mj-lt"/>
                          <a:ea typeface="Times New Roman"/>
                        </a:rPr>
                        <a:t>.)</a:t>
                      </a:r>
                    </a:p>
                  </a:txBody>
                  <a:tcPr marL="90170" marR="90170" marT="46990" marB="46990"/>
                </a:tc>
              </a:tr>
              <a:tr h="370840">
                <a:tc>
                  <a:txBody>
                    <a:bodyPr/>
                    <a:lstStyle/>
                    <a:p>
                      <a:pPr algn="l"/>
                      <a:r>
                        <a:rPr lang="fr-FR" sz="1000" kern="1200" smtClean="0">
                          <a:solidFill>
                            <a:schemeClr val="tx1"/>
                          </a:solidFill>
                          <a:latin typeface="+mj-lt"/>
                          <a:ea typeface="+mn-ea"/>
                          <a:cs typeface="+mn-cs"/>
                        </a:rPr>
                        <a:t>PAQ</a:t>
                      </a:r>
                      <a:endParaRPr lang="fr-FR" sz="1000" kern="1200">
                        <a:solidFill>
                          <a:schemeClr val="tx1"/>
                        </a:solidFill>
                        <a:latin typeface="+mj-lt"/>
                        <a:ea typeface="+mn-ea"/>
                        <a:cs typeface="+mn-cs"/>
                      </a:endParaRPr>
                    </a:p>
                  </a:txBody>
                  <a:tcPr/>
                </a:tc>
                <a:tc>
                  <a:txBody>
                    <a:bodyPr/>
                    <a:lstStyle/>
                    <a:p>
                      <a:pPr algn="l"/>
                      <a:r>
                        <a:rPr lang="fr-FR" sz="1000" kern="1200" smtClean="0">
                          <a:solidFill>
                            <a:schemeClr val="tx1"/>
                          </a:solidFill>
                          <a:latin typeface="+mj-lt"/>
                          <a:ea typeface="+mn-ea"/>
                          <a:cs typeface="+mn-cs"/>
                        </a:rPr>
                        <a:t>Plan d’Assurance Qualité</a:t>
                      </a:r>
                      <a:endParaRPr lang="fr-FR" sz="1000" kern="1200">
                        <a:solidFill>
                          <a:schemeClr val="tx1"/>
                        </a:solidFill>
                        <a:latin typeface="+mj-lt"/>
                        <a:ea typeface="+mn-ea"/>
                        <a:cs typeface="+mn-cs"/>
                      </a:endParaRPr>
                    </a:p>
                  </a:txBody>
                  <a:tcPr/>
                </a:tc>
                <a:tc>
                  <a:txBody>
                    <a:bodyPr/>
                    <a:lstStyle/>
                    <a:p>
                      <a:pPr algn="l"/>
                      <a:r>
                        <a:rPr lang="fr-FR" sz="1000" kern="1200" smtClean="0">
                          <a:solidFill>
                            <a:schemeClr val="tx1"/>
                          </a:solidFill>
                          <a:latin typeface="+mj-lt"/>
                          <a:ea typeface="+mn-ea"/>
                          <a:cs typeface="+mn-cs"/>
                        </a:rPr>
                        <a:t>A, C, I</a:t>
                      </a:r>
                      <a:endParaRPr lang="fr-FR" sz="1000" kern="1200">
                        <a:solidFill>
                          <a:schemeClr val="tx1"/>
                        </a:solidFill>
                        <a:latin typeface="+mj-lt"/>
                        <a:ea typeface="+mn-ea"/>
                        <a:cs typeface="+mn-cs"/>
                      </a:endParaRPr>
                    </a:p>
                  </a:txBody>
                  <a:tcPr/>
                </a:tc>
                <a:tc>
                  <a:txBody>
                    <a:bodyPr/>
                    <a:lstStyle/>
                    <a:p>
                      <a:pPr algn="l"/>
                      <a:r>
                        <a:rPr lang="fr-FR" sz="1000" kern="1200" smtClean="0">
                          <a:solidFill>
                            <a:schemeClr val="tx1"/>
                          </a:solidFill>
                          <a:latin typeface="+mj-lt"/>
                          <a:ea typeface="+mn-ea"/>
                          <a:cs typeface="+mn-cs"/>
                        </a:rPr>
                        <a:t>R, I</a:t>
                      </a:r>
                      <a:endParaRPr lang="fr-FR" sz="1000" kern="1200">
                        <a:solidFill>
                          <a:schemeClr val="tx1"/>
                        </a:solidFill>
                        <a:latin typeface="+mj-lt"/>
                        <a:ea typeface="+mn-ea"/>
                        <a:cs typeface="+mn-cs"/>
                      </a:endParaRPr>
                    </a:p>
                  </a:txBody>
                  <a:tcPr/>
                </a:tc>
                <a:tc>
                  <a:txBody>
                    <a:bodyPr/>
                    <a:lstStyle/>
                    <a:p>
                      <a:pPr algn="l"/>
                      <a:r>
                        <a:rPr lang="fr-FR" sz="1000" kern="1200" smtClean="0">
                          <a:solidFill>
                            <a:schemeClr val="tx1"/>
                          </a:solidFill>
                          <a:latin typeface="+mj-lt"/>
                          <a:ea typeface="+mn-ea"/>
                          <a:cs typeface="+mn-cs"/>
                        </a:rPr>
                        <a:t>Cf. planning (</a:t>
                      </a:r>
                      <a:r>
                        <a:rPr lang="fr-FR" sz="1000" kern="1200" err="1" smtClean="0">
                          <a:solidFill>
                            <a:schemeClr val="tx1"/>
                          </a:solidFill>
                          <a:latin typeface="+mj-lt"/>
                          <a:ea typeface="+mn-ea"/>
                          <a:cs typeface="+mn-cs"/>
                        </a:rPr>
                        <a:t>prod</a:t>
                      </a:r>
                      <a:r>
                        <a:rPr lang="fr-FR" sz="1000" kern="1200" smtClean="0">
                          <a:solidFill>
                            <a:schemeClr val="tx1"/>
                          </a:solidFill>
                          <a:latin typeface="+mj-lt"/>
                          <a:ea typeface="+mn-ea"/>
                          <a:cs typeface="+mn-cs"/>
                        </a:rPr>
                        <a:t>.)</a:t>
                      </a:r>
                    </a:p>
                    <a:p>
                      <a:pPr algn="l"/>
                      <a:r>
                        <a:rPr lang="fr-FR" sz="1000" kern="1200" smtClean="0">
                          <a:solidFill>
                            <a:schemeClr val="tx1"/>
                          </a:solidFill>
                          <a:latin typeface="+mj-lt"/>
                          <a:ea typeface="+mn-ea"/>
                          <a:cs typeface="+mn-cs"/>
                        </a:rPr>
                        <a:t>2 jours (</a:t>
                      </a:r>
                      <a:r>
                        <a:rPr lang="fr-FR" sz="1000" kern="1200" err="1" smtClean="0">
                          <a:solidFill>
                            <a:schemeClr val="tx1"/>
                          </a:solidFill>
                          <a:latin typeface="+mj-lt"/>
                          <a:ea typeface="+mn-ea"/>
                          <a:cs typeface="+mn-cs"/>
                        </a:rPr>
                        <a:t>valid</a:t>
                      </a:r>
                      <a:r>
                        <a:rPr lang="fr-FR" sz="1000" kern="1200" smtClean="0">
                          <a:solidFill>
                            <a:schemeClr val="tx1"/>
                          </a:solidFill>
                          <a:latin typeface="+mj-lt"/>
                          <a:ea typeface="+mn-ea"/>
                          <a:cs typeface="+mn-cs"/>
                        </a:rPr>
                        <a:t>.)</a:t>
                      </a:r>
                      <a:endParaRPr lang="fr-FR" sz="1000" kern="1200">
                        <a:solidFill>
                          <a:schemeClr val="tx1"/>
                        </a:solidFill>
                        <a:latin typeface="+mj-lt"/>
                        <a:ea typeface="+mn-ea"/>
                        <a:cs typeface="+mn-cs"/>
                      </a:endParaRPr>
                    </a:p>
                  </a:txBody>
                  <a:tcPr/>
                </a:tc>
              </a:tr>
              <a:tr h="370840">
                <a:tc>
                  <a:txBody>
                    <a:bodyPr/>
                    <a:lstStyle/>
                    <a:p>
                      <a:pPr algn="l"/>
                      <a:r>
                        <a:rPr lang="fr-FR" sz="1000" smtClean="0">
                          <a:latin typeface="+mj-lt"/>
                        </a:rPr>
                        <a:t>DAT</a:t>
                      </a:r>
                      <a:endParaRPr lang="fr-FR" sz="1000">
                        <a:latin typeface="+mj-lt"/>
                      </a:endParaRPr>
                    </a:p>
                  </a:txBody>
                  <a:tcPr/>
                </a:tc>
                <a:tc>
                  <a:txBody>
                    <a:bodyPr/>
                    <a:lstStyle/>
                    <a:p>
                      <a:pPr algn="l"/>
                      <a:r>
                        <a:rPr lang="fr-FR" sz="1000" smtClean="0">
                          <a:latin typeface="+mj-lt"/>
                        </a:rPr>
                        <a:t>Dossier d’Architecture Technique</a:t>
                      </a:r>
                      <a:endParaRPr lang="fr-FR" sz="10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00" kern="1200" smtClean="0">
                          <a:solidFill>
                            <a:schemeClr val="tx1"/>
                          </a:solidFill>
                          <a:latin typeface="+mj-lt"/>
                          <a:ea typeface="+mn-ea"/>
                          <a:cs typeface="+mn-cs"/>
                        </a:rPr>
                        <a:t>A, C, I</a:t>
                      </a:r>
                    </a:p>
                  </a:txBody>
                  <a:tcPr/>
                </a:tc>
                <a:tc>
                  <a:txBody>
                    <a:bodyPr/>
                    <a:lstStyle/>
                    <a:p>
                      <a:pPr algn="l"/>
                      <a:r>
                        <a:rPr lang="fr-FR" sz="1000" smtClean="0">
                          <a:latin typeface="+mj-lt"/>
                        </a:rPr>
                        <a:t>R, I</a:t>
                      </a:r>
                      <a:endParaRPr lang="fr-FR" sz="1000">
                        <a:latin typeface="+mj-lt"/>
                      </a:endParaRPr>
                    </a:p>
                  </a:txBody>
                  <a:tcPr/>
                </a:tc>
                <a:tc>
                  <a:txBody>
                    <a:bodyPr/>
                    <a:lstStyle/>
                    <a:p>
                      <a:pPr algn="l"/>
                      <a:r>
                        <a:rPr lang="nn-NO" sz="1000" smtClean="0">
                          <a:latin typeface="+mj-lt"/>
                        </a:rPr>
                        <a:t>Cf. planning (prod.)</a:t>
                      </a:r>
                    </a:p>
                    <a:p>
                      <a:pPr algn="l"/>
                      <a:r>
                        <a:rPr lang="nn-NO" sz="1000" smtClean="0">
                          <a:latin typeface="+mj-lt"/>
                        </a:rPr>
                        <a:t>2 jours (valid.)</a:t>
                      </a:r>
                    </a:p>
                  </a:txBody>
                  <a:tcPr/>
                </a:tc>
              </a:tr>
              <a:tr h="370840">
                <a:tc>
                  <a:txBody>
                    <a:bodyPr/>
                    <a:lstStyle/>
                    <a:p>
                      <a:pPr algn="l"/>
                      <a:r>
                        <a:rPr lang="fr-FR" sz="1000" smtClean="0">
                          <a:latin typeface="+mj-lt"/>
                        </a:rPr>
                        <a:t>Maquettes des écrans HTML et images</a:t>
                      </a:r>
                      <a:endParaRPr lang="fr-FR" sz="1000">
                        <a:latin typeface="+mj-lt"/>
                      </a:endParaRPr>
                    </a:p>
                  </a:txBody>
                  <a:tcPr/>
                </a:tc>
                <a:tc>
                  <a:txBody>
                    <a:bodyPr/>
                    <a:lstStyle/>
                    <a:p>
                      <a:pPr algn="l"/>
                      <a:r>
                        <a:rPr lang="fr-FR" sz="1000" smtClean="0">
                          <a:latin typeface="+mj-lt"/>
                        </a:rPr>
                        <a:t>Maquettes PSD de tous les écrans du site mobile</a:t>
                      </a:r>
                      <a:endParaRPr lang="fr-FR" sz="1000">
                        <a:latin typeface="+mj-lt"/>
                      </a:endParaRPr>
                    </a:p>
                  </a:txBody>
                  <a:tcPr/>
                </a:tc>
                <a:tc>
                  <a:txBody>
                    <a:bodyPr/>
                    <a:lstStyle/>
                    <a:p>
                      <a:pPr algn="l"/>
                      <a:r>
                        <a:rPr lang="fr-FR" sz="1000" smtClean="0">
                          <a:latin typeface="+mj-lt"/>
                        </a:rPr>
                        <a:t>A, R,</a:t>
                      </a:r>
                      <a:r>
                        <a:rPr lang="fr-FR" sz="1000" baseline="0" smtClean="0">
                          <a:latin typeface="+mj-lt"/>
                        </a:rPr>
                        <a:t> I</a:t>
                      </a:r>
                      <a:endParaRPr lang="fr-FR" sz="1000">
                        <a:latin typeface="+mj-lt"/>
                      </a:endParaRPr>
                    </a:p>
                  </a:txBody>
                  <a:tcPr/>
                </a:tc>
                <a:tc>
                  <a:txBody>
                    <a:bodyPr/>
                    <a:lstStyle/>
                    <a:p>
                      <a:pPr algn="l"/>
                      <a:r>
                        <a:rPr lang="fr-FR" sz="1000" smtClean="0">
                          <a:latin typeface="+mj-lt"/>
                        </a:rPr>
                        <a:t>C, I</a:t>
                      </a:r>
                      <a:endParaRPr lang="fr-FR" sz="1000">
                        <a:latin typeface="+mj-lt"/>
                      </a:endParaRPr>
                    </a:p>
                  </a:txBody>
                  <a:tcPr/>
                </a:tc>
                <a:tc>
                  <a:txBody>
                    <a:bodyPr/>
                    <a:lstStyle/>
                    <a:p>
                      <a:pPr algn="l"/>
                      <a:r>
                        <a:rPr lang="fr-FR" sz="1000" smtClean="0">
                          <a:latin typeface="+mj-lt"/>
                        </a:rPr>
                        <a:t>Cf. planning (</a:t>
                      </a:r>
                      <a:r>
                        <a:rPr lang="fr-FR" sz="1000" err="1" smtClean="0">
                          <a:latin typeface="+mj-lt"/>
                        </a:rPr>
                        <a:t>prod</a:t>
                      </a:r>
                      <a:r>
                        <a:rPr lang="fr-FR" sz="1000" smtClean="0">
                          <a:latin typeface="+mj-lt"/>
                        </a:rPr>
                        <a:t>.)</a:t>
                      </a:r>
                      <a:endParaRPr lang="fr-FR" sz="1000">
                        <a:latin typeface="+mj-lt"/>
                      </a:endParaRPr>
                    </a:p>
                  </a:txBody>
                  <a:tcPr/>
                </a:tc>
              </a:tr>
              <a:tr h="370840">
                <a:tc>
                  <a:txBody>
                    <a:bodyPr/>
                    <a:lstStyle/>
                    <a:p>
                      <a:pPr algn="l"/>
                      <a:r>
                        <a:rPr lang="fr-FR" sz="1000" kern="1200" smtClean="0">
                          <a:solidFill>
                            <a:schemeClr val="tx1"/>
                          </a:solidFill>
                          <a:latin typeface="+mj-lt"/>
                          <a:ea typeface="+mn-ea"/>
                          <a:cs typeface="+mn-cs"/>
                        </a:rPr>
                        <a:t>CR Ateliers fonctionnels</a:t>
                      </a:r>
                      <a:endParaRPr lang="fr-FR" sz="1000" kern="1200">
                        <a:solidFill>
                          <a:schemeClr val="tx1"/>
                        </a:solidFill>
                        <a:latin typeface="+mj-lt"/>
                        <a:ea typeface="+mn-ea"/>
                        <a:cs typeface="+mn-cs"/>
                      </a:endParaRPr>
                    </a:p>
                  </a:txBody>
                  <a:tcPr/>
                </a:tc>
                <a:tc>
                  <a:txBody>
                    <a:bodyPr/>
                    <a:lstStyle/>
                    <a:p>
                      <a:pPr algn="l"/>
                      <a:r>
                        <a:rPr lang="fr-FR" sz="1000" kern="1200" smtClean="0">
                          <a:solidFill>
                            <a:schemeClr val="tx1"/>
                          </a:solidFill>
                          <a:latin typeface="+mj-lt"/>
                          <a:ea typeface="+mn-ea"/>
                          <a:cs typeface="+mn-cs"/>
                        </a:rPr>
                        <a:t>Support des ateliers fonctionnels</a:t>
                      </a:r>
                    </a:p>
                    <a:p>
                      <a:pPr algn="l"/>
                      <a:r>
                        <a:rPr lang="fr-FR" sz="1000" kern="1200" err="1" smtClean="0">
                          <a:solidFill>
                            <a:schemeClr val="tx1"/>
                          </a:solidFill>
                          <a:latin typeface="+mj-lt"/>
                          <a:ea typeface="+mn-ea"/>
                          <a:cs typeface="+mn-cs"/>
                        </a:rPr>
                        <a:t>Compte-rendus</a:t>
                      </a:r>
                      <a:r>
                        <a:rPr lang="fr-FR" sz="1000" kern="1200" smtClean="0">
                          <a:solidFill>
                            <a:schemeClr val="tx1"/>
                          </a:solidFill>
                          <a:latin typeface="+mj-lt"/>
                          <a:ea typeface="+mn-ea"/>
                          <a:cs typeface="+mn-cs"/>
                        </a:rPr>
                        <a:t> des ateliers fonctionnel</a:t>
                      </a:r>
                      <a:endParaRPr lang="fr-FR" sz="1000" kern="1200">
                        <a:solidFill>
                          <a:schemeClr val="tx1"/>
                        </a:solidFill>
                        <a:latin typeface="+mj-lt"/>
                        <a:ea typeface="+mn-ea"/>
                        <a:cs typeface="+mn-cs"/>
                      </a:endParaRPr>
                    </a:p>
                  </a:txBody>
                  <a:tcPr/>
                </a:tc>
                <a:tc>
                  <a:txBody>
                    <a:bodyPr/>
                    <a:lstStyle/>
                    <a:p>
                      <a:pPr algn="l">
                        <a:spcAft>
                          <a:spcPts val="0"/>
                        </a:spcAft>
                      </a:pPr>
                      <a:r>
                        <a:rPr lang="fr-FR" sz="1000" kern="1200">
                          <a:solidFill>
                            <a:schemeClr val="tx1"/>
                          </a:solidFill>
                          <a:latin typeface="+mj-lt"/>
                          <a:ea typeface="+mn-ea"/>
                          <a:cs typeface="+mn-cs"/>
                        </a:rPr>
                        <a:t>A, C, I</a:t>
                      </a:r>
                    </a:p>
                  </a:txBody>
                  <a:tcPr marL="90170" marR="90170" marT="46990" marB="46990"/>
                </a:tc>
                <a:tc>
                  <a:txBody>
                    <a:bodyPr/>
                    <a:lstStyle/>
                    <a:p>
                      <a:pPr algn="l">
                        <a:spcAft>
                          <a:spcPts val="0"/>
                        </a:spcAft>
                      </a:pPr>
                      <a:r>
                        <a:rPr lang="fr-FR" sz="1000" kern="1200">
                          <a:solidFill>
                            <a:schemeClr val="tx1"/>
                          </a:solidFill>
                          <a:latin typeface="+mj-lt"/>
                          <a:ea typeface="+mn-ea"/>
                          <a:cs typeface="+mn-cs"/>
                        </a:rPr>
                        <a:t>R, I</a:t>
                      </a:r>
                    </a:p>
                  </a:txBody>
                  <a:tcPr marL="90170" marR="90170" marT="46990" marB="46990"/>
                </a:tc>
                <a:tc>
                  <a:txBody>
                    <a:bodyPr/>
                    <a:lstStyle/>
                    <a:p>
                      <a:pPr algn="l"/>
                      <a:r>
                        <a:rPr lang="fr-FR" sz="1000" kern="1200" smtClean="0">
                          <a:solidFill>
                            <a:schemeClr val="tx1"/>
                          </a:solidFill>
                          <a:latin typeface="+mj-lt"/>
                          <a:ea typeface="+mn-ea"/>
                          <a:cs typeface="+mn-cs"/>
                        </a:rPr>
                        <a:t>1 jour (</a:t>
                      </a:r>
                      <a:r>
                        <a:rPr lang="fr-FR" sz="1000" kern="1200" err="1" smtClean="0">
                          <a:solidFill>
                            <a:schemeClr val="tx1"/>
                          </a:solidFill>
                          <a:latin typeface="+mj-lt"/>
                          <a:ea typeface="+mn-ea"/>
                          <a:cs typeface="+mn-cs"/>
                        </a:rPr>
                        <a:t>prod</a:t>
                      </a:r>
                      <a:r>
                        <a:rPr lang="fr-FR" sz="1000" kern="1200" smtClean="0">
                          <a:solidFill>
                            <a:schemeClr val="tx1"/>
                          </a:solidFill>
                          <a:latin typeface="+mj-lt"/>
                          <a:ea typeface="+mn-ea"/>
                          <a:cs typeface="+mn-cs"/>
                        </a:rPr>
                        <a:t>.)</a:t>
                      </a:r>
                    </a:p>
                    <a:p>
                      <a:pPr algn="l"/>
                      <a:r>
                        <a:rPr lang="fr-FR" sz="1000" kern="1200" smtClean="0">
                          <a:solidFill>
                            <a:schemeClr val="tx1"/>
                          </a:solidFill>
                          <a:latin typeface="+mj-lt"/>
                          <a:ea typeface="+mn-ea"/>
                          <a:cs typeface="+mn-cs"/>
                        </a:rPr>
                        <a:t>1 jour (</a:t>
                      </a:r>
                      <a:r>
                        <a:rPr lang="fr-FR" sz="1000" kern="1200" err="1" smtClean="0">
                          <a:solidFill>
                            <a:schemeClr val="tx1"/>
                          </a:solidFill>
                          <a:latin typeface="+mj-lt"/>
                          <a:ea typeface="+mn-ea"/>
                          <a:cs typeface="+mn-cs"/>
                        </a:rPr>
                        <a:t>valid</a:t>
                      </a:r>
                      <a:r>
                        <a:rPr lang="fr-FR" sz="1000" kern="1200" smtClean="0">
                          <a:solidFill>
                            <a:schemeClr val="tx1"/>
                          </a:solidFill>
                          <a:latin typeface="+mj-lt"/>
                          <a:ea typeface="+mn-ea"/>
                          <a:cs typeface="+mn-cs"/>
                        </a:rPr>
                        <a:t>.)</a:t>
                      </a:r>
                      <a:endParaRPr lang="fr-FR" sz="1000" kern="1200">
                        <a:solidFill>
                          <a:schemeClr val="tx1"/>
                        </a:solidFill>
                        <a:latin typeface="+mj-lt"/>
                        <a:ea typeface="+mn-ea"/>
                        <a:cs typeface="+mn-cs"/>
                      </a:endParaRPr>
                    </a:p>
                  </a:txBody>
                  <a:tcPr/>
                </a:tc>
              </a:tr>
              <a:tr h="370840">
                <a:tc>
                  <a:txBody>
                    <a:bodyPr/>
                    <a:lstStyle/>
                    <a:p>
                      <a:pPr algn="l">
                        <a:spcAft>
                          <a:spcPts val="0"/>
                        </a:spcAft>
                        <a:tabLst>
                          <a:tab pos="457200" algn="l"/>
                        </a:tabLst>
                      </a:pPr>
                      <a:r>
                        <a:rPr lang="fr-FR" sz="1000" kern="1200">
                          <a:solidFill>
                            <a:schemeClr val="tx1"/>
                          </a:solidFill>
                          <a:latin typeface="+mj-lt"/>
                          <a:ea typeface="+mn-ea"/>
                          <a:cs typeface="+mn-cs"/>
                        </a:rPr>
                        <a:t>CR Ateliers techniques </a:t>
                      </a:r>
                    </a:p>
                  </a:txBody>
                  <a:tcPr marL="90170" marR="90170" marT="46990" marB="46990"/>
                </a:tc>
                <a:tc>
                  <a:txBody>
                    <a:bodyPr/>
                    <a:lstStyle/>
                    <a:p>
                      <a:pPr algn="l">
                        <a:spcAft>
                          <a:spcPts val="0"/>
                        </a:spcAft>
                      </a:pPr>
                      <a:r>
                        <a:rPr lang="fr-FR" sz="1000" kern="1200">
                          <a:solidFill>
                            <a:schemeClr val="tx1"/>
                          </a:solidFill>
                          <a:latin typeface="+mj-lt"/>
                          <a:ea typeface="+mn-ea"/>
                          <a:cs typeface="+mn-cs"/>
                        </a:rPr>
                        <a:t>Support des ateliers techniques</a:t>
                      </a:r>
                    </a:p>
                    <a:p>
                      <a:pPr algn="l">
                        <a:spcAft>
                          <a:spcPts val="0"/>
                        </a:spcAft>
                      </a:pPr>
                      <a:r>
                        <a:rPr lang="fr-FR" sz="1000" kern="1200" err="1" smtClean="0">
                          <a:solidFill>
                            <a:schemeClr val="tx1"/>
                          </a:solidFill>
                          <a:latin typeface="+mj-lt"/>
                          <a:ea typeface="+mn-ea"/>
                          <a:cs typeface="+mn-cs"/>
                        </a:rPr>
                        <a:t>Compte-rendus</a:t>
                      </a:r>
                      <a:r>
                        <a:rPr lang="fr-FR" sz="1000" kern="1200" smtClean="0">
                          <a:solidFill>
                            <a:schemeClr val="tx1"/>
                          </a:solidFill>
                          <a:latin typeface="+mj-lt"/>
                          <a:ea typeface="+mn-ea"/>
                          <a:cs typeface="+mn-cs"/>
                        </a:rPr>
                        <a:t> </a:t>
                      </a:r>
                      <a:r>
                        <a:rPr lang="fr-FR" sz="1000" kern="1200">
                          <a:solidFill>
                            <a:schemeClr val="tx1"/>
                          </a:solidFill>
                          <a:latin typeface="+mj-lt"/>
                          <a:ea typeface="+mn-ea"/>
                          <a:cs typeface="+mn-cs"/>
                        </a:rPr>
                        <a:t>des ateliers techniques</a:t>
                      </a:r>
                    </a:p>
                  </a:txBody>
                  <a:tcPr marL="90170" marR="90170" marT="46990" marB="46990"/>
                </a:tc>
                <a:tc>
                  <a:txBody>
                    <a:bodyPr/>
                    <a:lstStyle/>
                    <a:p>
                      <a:pPr algn="l">
                        <a:spcAft>
                          <a:spcPts val="0"/>
                        </a:spcAft>
                      </a:pPr>
                      <a:r>
                        <a:rPr lang="fr-FR" sz="1000" kern="1200">
                          <a:solidFill>
                            <a:schemeClr val="tx1"/>
                          </a:solidFill>
                          <a:latin typeface="+mj-lt"/>
                          <a:ea typeface="+mn-ea"/>
                          <a:cs typeface="+mn-cs"/>
                        </a:rPr>
                        <a:t>A, C, I</a:t>
                      </a:r>
                    </a:p>
                  </a:txBody>
                  <a:tcPr marL="90170" marR="90170" marT="46990" marB="46990"/>
                </a:tc>
                <a:tc>
                  <a:txBody>
                    <a:bodyPr/>
                    <a:lstStyle/>
                    <a:p>
                      <a:pPr algn="l">
                        <a:spcAft>
                          <a:spcPts val="0"/>
                        </a:spcAft>
                      </a:pPr>
                      <a:r>
                        <a:rPr lang="fr-FR" sz="1000" kern="1200">
                          <a:solidFill>
                            <a:schemeClr val="tx1"/>
                          </a:solidFill>
                          <a:latin typeface="+mj-lt"/>
                          <a:ea typeface="+mn-ea"/>
                          <a:cs typeface="+mn-cs"/>
                        </a:rPr>
                        <a:t>R, I</a:t>
                      </a:r>
                    </a:p>
                  </a:txBody>
                  <a:tcPr marL="90170" marR="90170" marT="46990" marB="46990"/>
                </a:tc>
                <a:tc>
                  <a:txBody>
                    <a:bodyPr/>
                    <a:lstStyle/>
                    <a:p>
                      <a:pPr algn="l">
                        <a:spcAft>
                          <a:spcPts val="0"/>
                        </a:spcAft>
                      </a:pPr>
                      <a:r>
                        <a:rPr lang="fr-FR" sz="1000" kern="1200">
                          <a:solidFill>
                            <a:schemeClr val="tx1"/>
                          </a:solidFill>
                          <a:latin typeface="+mj-lt"/>
                          <a:ea typeface="+mn-ea"/>
                          <a:cs typeface="+mn-cs"/>
                        </a:rPr>
                        <a:t>1 jour (</a:t>
                      </a:r>
                      <a:r>
                        <a:rPr lang="fr-FR" sz="1000" kern="1200" err="1" smtClean="0">
                          <a:solidFill>
                            <a:schemeClr val="tx1"/>
                          </a:solidFill>
                          <a:latin typeface="+mj-lt"/>
                          <a:ea typeface="+mn-ea"/>
                          <a:cs typeface="+mn-cs"/>
                        </a:rPr>
                        <a:t>prod</a:t>
                      </a:r>
                      <a:r>
                        <a:rPr lang="fr-FR" sz="1000" kern="1200" smtClean="0">
                          <a:solidFill>
                            <a:schemeClr val="tx1"/>
                          </a:solidFill>
                          <a:latin typeface="+mj-lt"/>
                          <a:ea typeface="+mn-ea"/>
                          <a:cs typeface="+mn-cs"/>
                        </a:rPr>
                        <a:t>.)</a:t>
                      </a:r>
                      <a:endParaRPr lang="fr-FR" sz="1000" kern="1200">
                        <a:solidFill>
                          <a:schemeClr val="tx1"/>
                        </a:solidFill>
                        <a:latin typeface="+mj-lt"/>
                        <a:ea typeface="+mn-ea"/>
                        <a:cs typeface="+mn-cs"/>
                      </a:endParaRPr>
                    </a:p>
                    <a:p>
                      <a:pPr algn="l">
                        <a:spcAft>
                          <a:spcPts val="0"/>
                        </a:spcAft>
                      </a:pPr>
                      <a:r>
                        <a:rPr lang="fr-FR" sz="1000" kern="1200">
                          <a:solidFill>
                            <a:schemeClr val="tx1"/>
                          </a:solidFill>
                          <a:latin typeface="+mj-lt"/>
                          <a:ea typeface="+mn-ea"/>
                          <a:cs typeface="+mn-cs"/>
                        </a:rPr>
                        <a:t>1 jour (</a:t>
                      </a:r>
                      <a:r>
                        <a:rPr lang="fr-FR" sz="1000" kern="1200" err="1">
                          <a:solidFill>
                            <a:schemeClr val="tx1"/>
                          </a:solidFill>
                          <a:latin typeface="+mj-lt"/>
                          <a:ea typeface="+mn-ea"/>
                          <a:cs typeface="+mn-cs"/>
                        </a:rPr>
                        <a:t>valid</a:t>
                      </a:r>
                      <a:r>
                        <a:rPr lang="fr-FR" sz="1000" kern="1200">
                          <a:solidFill>
                            <a:schemeClr val="tx1"/>
                          </a:solidFill>
                          <a:latin typeface="+mj-lt"/>
                          <a:ea typeface="+mn-ea"/>
                          <a:cs typeface="+mn-cs"/>
                        </a:rPr>
                        <a:t>.)</a:t>
                      </a:r>
                    </a:p>
                  </a:txBody>
                  <a:tcPr marL="90170" marR="90170" marT="46990" marB="46990"/>
                </a:tc>
              </a:tr>
              <a:tr h="370840">
                <a:tc>
                  <a:txBody>
                    <a:bodyPr/>
                    <a:lstStyle/>
                    <a:p>
                      <a:pPr algn="l">
                        <a:spcAft>
                          <a:spcPts val="0"/>
                        </a:spcAft>
                        <a:tabLst>
                          <a:tab pos="457200" algn="l"/>
                        </a:tabLst>
                      </a:pPr>
                      <a:r>
                        <a:rPr lang="fr-FR" sz="1000" kern="1200">
                          <a:solidFill>
                            <a:schemeClr val="tx1"/>
                          </a:solidFill>
                          <a:latin typeface="+mj-lt"/>
                          <a:ea typeface="+mn-ea"/>
                          <a:cs typeface="+mn-cs"/>
                        </a:rPr>
                        <a:t>SFD</a:t>
                      </a:r>
                    </a:p>
                  </a:txBody>
                  <a:tcPr marL="90170" marR="90170" marT="46990" marB="46990"/>
                </a:tc>
                <a:tc>
                  <a:txBody>
                    <a:bodyPr/>
                    <a:lstStyle/>
                    <a:p>
                      <a:pPr algn="l">
                        <a:spcAft>
                          <a:spcPts val="0"/>
                        </a:spcAft>
                        <a:tabLst>
                          <a:tab pos="457200" algn="l"/>
                        </a:tabLst>
                      </a:pPr>
                      <a:r>
                        <a:rPr lang="fr-FR" sz="1000" kern="1200">
                          <a:solidFill>
                            <a:schemeClr val="tx1"/>
                          </a:solidFill>
                          <a:latin typeface="+mj-lt"/>
                          <a:ea typeface="+mn-ea"/>
                          <a:cs typeface="+mn-cs"/>
                        </a:rPr>
                        <a:t>Spécifications </a:t>
                      </a:r>
                      <a:r>
                        <a:rPr lang="fr-FR" sz="1000" kern="1200" smtClean="0">
                          <a:solidFill>
                            <a:schemeClr val="tx1"/>
                          </a:solidFill>
                          <a:latin typeface="+mj-lt"/>
                          <a:ea typeface="+mn-ea"/>
                          <a:cs typeface="+mn-cs"/>
                        </a:rPr>
                        <a:t>Fonctionnelles </a:t>
                      </a:r>
                      <a:r>
                        <a:rPr lang="fr-FR" sz="1000" kern="1200">
                          <a:solidFill>
                            <a:schemeClr val="tx1"/>
                          </a:solidFill>
                          <a:latin typeface="+mj-lt"/>
                          <a:ea typeface="+mn-ea"/>
                          <a:cs typeface="+mn-cs"/>
                        </a:rPr>
                        <a:t>D</a:t>
                      </a:r>
                      <a:r>
                        <a:rPr lang="fr-FR" sz="1000" kern="1200" smtClean="0">
                          <a:solidFill>
                            <a:schemeClr val="tx1"/>
                          </a:solidFill>
                          <a:latin typeface="+mj-lt"/>
                          <a:ea typeface="+mn-ea"/>
                          <a:cs typeface="+mn-cs"/>
                        </a:rPr>
                        <a:t>étaillées</a:t>
                      </a:r>
                      <a:endParaRPr lang="fr-FR" sz="1000" kern="1200">
                        <a:solidFill>
                          <a:schemeClr val="tx1"/>
                        </a:solidFill>
                        <a:latin typeface="+mj-lt"/>
                        <a:ea typeface="+mn-ea"/>
                        <a:cs typeface="+mn-cs"/>
                      </a:endParaRPr>
                    </a:p>
                  </a:txBody>
                  <a:tcPr marL="90170" marR="90170" marT="46990" marB="46990"/>
                </a:tc>
                <a:tc>
                  <a:txBody>
                    <a:bodyPr/>
                    <a:lstStyle/>
                    <a:p>
                      <a:pPr algn="l">
                        <a:spcAft>
                          <a:spcPts val="0"/>
                        </a:spcAft>
                      </a:pPr>
                      <a:r>
                        <a:rPr lang="fr-FR" sz="1000" kern="1200">
                          <a:solidFill>
                            <a:schemeClr val="tx1"/>
                          </a:solidFill>
                          <a:latin typeface="+mj-lt"/>
                          <a:ea typeface="+mn-ea"/>
                          <a:cs typeface="+mn-cs"/>
                        </a:rPr>
                        <a:t>A, C, I</a:t>
                      </a:r>
                    </a:p>
                  </a:txBody>
                  <a:tcPr marL="90170" marR="90170" marT="46990" marB="46990"/>
                </a:tc>
                <a:tc>
                  <a:txBody>
                    <a:bodyPr/>
                    <a:lstStyle/>
                    <a:p>
                      <a:pPr algn="l">
                        <a:spcAft>
                          <a:spcPts val="0"/>
                        </a:spcAft>
                      </a:pPr>
                      <a:r>
                        <a:rPr lang="fr-FR" sz="1000" kern="1200">
                          <a:solidFill>
                            <a:schemeClr val="tx1"/>
                          </a:solidFill>
                          <a:latin typeface="+mj-lt"/>
                          <a:ea typeface="+mn-ea"/>
                          <a:cs typeface="+mn-cs"/>
                        </a:rPr>
                        <a:t>R, I</a:t>
                      </a:r>
                    </a:p>
                  </a:txBody>
                  <a:tcPr marL="90170" marR="90170" marT="46990" marB="46990"/>
                </a:tc>
                <a:tc>
                  <a:txBody>
                    <a:bodyPr/>
                    <a:lstStyle/>
                    <a:p>
                      <a:pPr algn="l">
                        <a:spcAft>
                          <a:spcPts val="0"/>
                        </a:spcAft>
                      </a:pPr>
                      <a:r>
                        <a:rPr lang="en-US" sz="1000" kern="1200">
                          <a:solidFill>
                            <a:schemeClr val="tx1"/>
                          </a:solidFill>
                          <a:latin typeface="+mj-lt"/>
                          <a:ea typeface="+mn-ea"/>
                          <a:cs typeface="+mn-cs"/>
                        </a:rPr>
                        <a:t>Cf. planning (</a:t>
                      </a:r>
                      <a:r>
                        <a:rPr lang="en-US" sz="1000" kern="1200" smtClean="0">
                          <a:solidFill>
                            <a:schemeClr val="tx1"/>
                          </a:solidFill>
                          <a:latin typeface="+mj-lt"/>
                          <a:ea typeface="+mn-ea"/>
                          <a:cs typeface="+mn-cs"/>
                        </a:rPr>
                        <a:t>prod.)</a:t>
                      </a:r>
                      <a:endParaRPr lang="fr-FR" sz="1000" kern="1200">
                        <a:solidFill>
                          <a:schemeClr val="tx1"/>
                        </a:solidFill>
                        <a:latin typeface="+mj-lt"/>
                        <a:ea typeface="+mn-ea"/>
                        <a:cs typeface="+mn-cs"/>
                      </a:endParaRPr>
                    </a:p>
                    <a:p>
                      <a:pPr algn="l">
                        <a:spcAft>
                          <a:spcPts val="0"/>
                        </a:spcAft>
                      </a:pPr>
                      <a:r>
                        <a:rPr lang="en-US" sz="1000" kern="1200">
                          <a:solidFill>
                            <a:schemeClr val="tx1"/>
                          </a:solidFill>
                          <a:latin typeface="+mj-lt"/>
                          <a:ea typeface="+mn-ea"/>
                          <a:cs typeface="+mn-cs"/>
                        </a:rPr>
                        <a:t>2 </a:t>
                      </a:r>
                      <a:r>
                        <a:rPr lang="en-US" sz="1000" kern="1200" err="1">
                          <a:solidFill>
                            <a:schemeClr val="tx1"/>
                          </a:solidFill>
                          <a:latin typeface="+mj-lt"/>
                          <a:ea typeface="+mn-ea"/>
                          <a:cs typeface="+mn-cs"/>
                        </a:rPr>
                        <a:t>jours</a:t>
                      </a:r>
                      <a:r>
                        <a:rPr lang="en-US" sz="1000" kern="1200">
                          <a:solidFill>
                            <a:schemeClr val="tx1"/>
                          </a:solidFill>
                          <a:latin typeface="+mj-lt"/>
                          <a:ea typeface="+mn-ea"/>
                          <a:cs typeface="+mn-cs"/>
                        </a:rPr>
                        <a:t> (valid.)</a:t>
                      </a:r>
                      <a:endParaRPr lang="fr-FR" sz="1000" kern="1200">
                        <a:solidFill>
                          <a:schemeClr val="tx1"/>
                        </a:solidFill>
                        <a:latin typeface="+mj-lt"/>
                        <a:ea typeface="+mn-ea"/>
                        <a:cs typeface="+mn-cs"/>
                      </a:endParaRPr>
                    </a:p>
                  </a:txBody>
                  <a:tcPr marL="90170" marR="90170" marT="46990" marB="46990"/>
                </a:tc>
              </a:tr>
              <a:tr h="370840">
                <a:tc>
                  <a:txBody>
                    <a:bodyPr/>
                    <a:lstStyle/>
                    <a:p>
                      <a:pPr algn="l">
                        <a:spcAft>
                          <a:spcPts val="0"/>
                        </a:spcAft>
                        <a:tabLst>
                          <a:tab pos="457200" algn="l"/>
                        </a:tabLst>
                      </a:pPr>
                      <a:r>
                        <a:rPr lang="fr-FR" sz="1000" kern="1200">
                          <a:solidFill>
                            <a:schemeClr val="tx1"/>
                          </a:solidFill>
                          <a:latin typeface="+mj-lt"/>
                          <a:ea typeface="+mn-ea"/>
                          <a:cs typeface="+mn-cs"/>
                        </a:rPr>
                        <a:t>STD </a:t>
                      </a:r>
                    </a:p>
                  </a:txBody>
                  <a:tcPr marL="90170" marR="90170" marT="46990" marB="46990"/>
                </a:tc>
                <a:tc>
                  <a:txBody>
                    <a:bodyPr/>
                    <a:lstStyle/>
                    <a:p>
                      <a:pPr algn="l">
                        <a:spcAft>
                          <a:spcPts val="0"/>
                        </a:spcAft>
                      </a:pPr>
                      <a:r>
                        <a:rPr lang="fr-FR" sz="1000" kern="1200">
                          <a:solidFill>
                            <a:schemeClr val="tx1"/>
                          </a:solidFill>
                          <a:latin typeface="+mj-lt"/>
                          <a:ea typeface="+mn-ea"/>
                          <a:cs typeface="+mn-cs"/>
                        </a:rPr>
                        <a:t>Spécifications </a:t>
                      </a:r>
                      <a:r>
                        <a:rPr lang="fr-FR" sz="1000" kern="1200" smtClean="0">
                          <a:solidFill>
                            <a:schemeClr val="tx1"/>
                          </a:solidFill>
                          <a:latin typeface="+mj-lt"/>
                          <a:ea typeface="+mn-ea"/>
                          <a:cs typeface="+mn-cs"/>
                        </a:rPr>
                        <a:t>Techniques Détaillées</a:t>
                      </a:r>
                      <a:endParaRPr lang="fr-FR" sz="1000" kern="1200">
                        <a:solidFill>
                          <a:schemeClr val="tx1"/>
                        </a:solidFill>
                        <a:latin typeface="+mj-lt"/>
                        <a:ea typeface="+mn-ea"/>
                        <a:cs typeface="+mn-cs"/>
                      </a:endParaRPr>
                    </a:p>
                  </a:txBody>
                  <a:tcPr marL="90170" marR="90170" marT="46990" marB="46990"/>
                </a:tc>
                <a:tc>
                  <a:txBody>
                    <a:bodyPr/>
                    <a:lstStyle/>
                    <a:p>
                      <a:pPr algn="l">
                        <a:spcAft>
                          <a:spcPts val="0"/>
                        </a:spcAft>
                      </a:pPr>
                      <a:r>
                        <a:rPr lang="fr-FR" sz="1000" kern="1200">
                          <a:solidFill>
                            <a:schemeClr val="tx1"/>
                          </a:solidFill>
                          <a:latin typeface="+mj-lt"/>
                          <a:ea typeface="+mn-ea"/>
                          <a:cs typeface="+mn-cs"/>
                        </a:rPr>
                        <a:t>A, C, I</a:t>
                      </a:r>
                    </a:p>
                  </a:txBody>
                  <a:tcPr marL="90170" marR="90170" marT="46990" marB="46990"/>
                </a:tc>
                <a:tc>
                  <a:txBody>
                    <a:bodyPr/>
                    <a:lstStyle/>
                    <a:p>
                      <a:pPr algn="l">
                        <a:spcAft>
                          <a:spcPts val="0"/>
                        </a:spcAft>
                      </a:pPr>
                      <a:r>
                        <a:rPr lang="fr-FR" sz="1000" kern="1200">
                          <a:solidFill>
                            <a:schemeClr val="tx1"/>
                          </a:solidFill>
                          <a:latin typeface="+mj-lt"/>
                          <a:ea typeface="+mn-ea"/>
                          <a:cs typeface="+mn-cs"/>
                        </a:rPr>
                        <a:t>R, I</a:t>
                      </a:r>
                    </a:p>
                  </a:txBody>
                  <a:tcPr marL="90170" marR="90170" marT="46990" marB="46990"/>
                </a:tc>
                <a:tc>
                  <a:txBody>
                    <a:bodyPr/>
                    <a:lstStyle/>
                    <a:p>
                      <a:pPr algn="l">
                        <a:spcAft>
                          <a:spcPts val="0"/>
                        </a:spcAft>
                      </a:pPr>
                      <a:r>
                        <a:rPr lang="en-US" sz="1000" kern="1200">
                          <a:solidFill>
                            <a:schemeClr val="tx1"/>
                          </a:solidFill>
                          <a:latin typeface="+mj-lt"/>
                          <a:ea typeface="+mn-ea"/>
                          <a:cs typeface="+mn-cs"/>
                        </a:rPr>
                        <a:t>Cf. planning (</a:t>
                      </a:r>
                      <a:r>
                        <a:rPr lang="en-US" sz="1000" kern="1200" smtClean="0">
                          <a:solidFill>
                            <a:schemeClr val="tx1"/>
                          </a:solidFill>
                          <a:latin typeface="+mj-lt"/>
                          <a:ea typeface="+mn-ea"/>
                          <a:cs typeface="+mn-cs"/>
                        </a:rPr>
                        <a:t>prod.)</a:t>
                      </a:r>
                      <a:endParaRPr lang="fr-FR" sz="1000" kern="1200">
                        <a:solidFill>
                          <a:schemeClr val="tx1"/>
                        </a:solidFill>
                        <a:latin typeface="+mj-lt"/>
                        <a:ea typeface="+mn-ea"/>
                        <a:cs typeface="+mn-cs"/>
                      </a:endParaRPr>
                    </a:p>
                    <a:p>
                      <a:pPr algn="l">
                        <a:spcAft>
                          <a:spcPts val="0"/>
                        </a:spcAft>
                      </a:pPr>
                      <a:r>
                        <a:rPr lang="en-US" sz="1000" kern="1200">
                          <a:solidFill>
                            <a:schemeClr val="tx1"/>
                          </a:solidFill>
                          <a:latin typeface="+mj-lt"/>
                          <a:ea typeface="+mn-ea"/>
                          <a:cs typeface="+mn-cs"/>
                        </a:rPr>
                        <a:t>2 </a:t>
                      </a:r>
                      <a:r>
                        <a:rPr lang="en-US" sz="1000" kern="1200" err="1">
                          <a:solidFill>
                            <a:schemeClr val="tx1"/>
                          </a:solidFill>
                          <a:latin typeface="+mj-lt"/>
                          <a:ea typeface="+mn-ea"/>
                          <a:cs typeface="+mn-cs"/>
                        </a:rPr>
                        <a:t>jours</a:t>
                      </a:r>
                      <a:r>
                        <a:rPr lang="en-US" sz="1000" kern="1200">
                          <a:solidFill>
                            <a:schemeClr val="tx1"/>
                          </a:solidFill>
                          <a:latin typeface="+mj-lt"/>
                          <a:ea typeface="+mn-ea"/>
                          <a:cs typeface="+mn-cs"/>
                        </a:rPr>
                        <a:t> (valid.)</a:t>
                      </a:r>
                      <a:endParaRPr lang="fr-FR" sz="1000" kern="1200">
                        <a:solidFill>
                          <a:schemeClr val="tx1"/>
                        </a:solidFill>
                        <a:latin typeface="+mj-lt"/>
                        <a:ea typeface="+mn-ea"/>
                        <a:cs typeface="+mn-cs"/>
                      </a:endParaRPr>
                    </a:p>
                  </a:txBody>
                  <a:tcPr marL="90170" marR="90170" marT="46990" marB="46990"/>
                </a:tc>
              </a:tr>
              <a:tr h="370840">
                <a:tc>
                  <a:txBody>
                    <a:bodyPr/>
                    <a:lstStyle/>
                    <a:p>
                      <a:pPr algn="l">
                        <a:spcAft>
                          <a:spcPts val="0"/>
                        </a:spcAft>
                        <a:tabLst>
                          <a:tab pos="457200" algn="l"/>
                        </a:tabLst>
                      </a:pPr>
                      <a:r>
                        <a:rPr lang="nl-NL" sz="1000" kern="1200">
                          <a:solidFill>
                            <a:schemeClr val="tx1"/>
                          </a:solidFill>
                          <a:latin typeface="+mj-lt"/>
                          <a:ea typeface="+mn-ea"/>
                          <a:cs typeface="+mn-cs"/>
                        </a:rPr>
                        <a:t>Supports de </a:t>
                      </a:r>
                      <a:r>
                        <a:rPr lang="nl-NL" sz="1000" kern="1200" err="1">
                          <a:solidFill>
                            <a:schemeClr val="tx1"/>
                          </a:solidFill>
                          <a:latin typeface="+mj-lt"/>
                          <a:ea typeface="+mn-ea"/>
                          <a:cs typeface="+mn-cs"/>
                        </a:rPr>
                        <a:t>formation</a:t>
                      </a:r>
                      <a:r>
                        <a:rPr lang="nl-NL" sz="1000" kern="1200">
                          <a:solidFill>
                            <a:schemeClr val="tx1"/>
                          </a:solidFill>
                          <a:latin typeface="+mj-lt"/>
                          <a:ea typeface="+mn-ea"/>
                          <a:cs typeface="+mn-cs"/>
                        </a:rPr>
                        <a:t> </a:t>
                      </a:r>
                      <a:endParaRPr lang="fr-FR" sz="1000" kern="1200">
                        <a:solidFill>
                          <a:schemeClr val="tx1"/>
                        </a:solidFill>
                        <a:latin typeface="+mj-lt"/>
                        <a:ea typeface="+mn-ea"/>
                        <a:cs typeface="+mn-cs"/>
                      </a:endParaRPr>
                    </a:p>
                  </a:txBody>
                  <a:tcPr marL="90170" marR="90170" marT="46990" marB="46990"/>
                </a:tc>
                <a:tc>
                  <a:txBody>
                    <a:bodyPr/>
                    <a:lstStyle/>
                    <a:p>
                      <a:pPr algn="l">
                        <a:spcAft>
                          <a:spcPts val="0"/>
                        </a:spcAft>
                        <a:tabLst>
                          <a:tab pos="457200" algn="l"/>
                        </a:tabLst>
                      </a:pPr>
                      <a:r>
                        <a:rPr lang="fr-FR" sz="1000" kern="1200">
                          <a:solidFill>
                            <a:schemeClr val="tx1"/>
                          </a:solidFill>
                          <a:latin typeface="+mj-lt"/>
                          <a:ea typeface="+mn-ea"/>
                          <a:cs typeface="+mn-cs"/>
                        </a:rPr>
                        <a:t>Supports de formation  (transfert de compétence)</a:t>
                      </a:r>
                    </a:p>
                  </a:txBody>
                  <a:tcPr marL="90170" marR="90170" marT="46990" marB="46990"/>
                </a:tc>
                <a:tc>
                  <a:txBody>
                    <a:bodyPr/>
                    <a:lstStyle/>
                    <a:p>
                      <a:pPr algn="l">
                        <a:spcAft>
                          <a:spcPts val="0"/>
                        </a:spcAft>
                      </a:pPr>
                      <a:r>
                        <a:rPr lang="fr-FR" sz="1000" kern="1200">
                          <a:solidFill>
                            <a:schemeClr val="tx1"/>
                          </a:solidFill>
                          <a:latin typeface="+mj-lt"/>
                          <a:ea typeface="+mn-ea"/>
                          <a:cs typeface="+mn-cs"/>
                        </a:rPr>
                        <a:t>A, C, I</a:t>
                      </a:r>
                    </a:p>
                  </a:txBody>
                  <a:tcPr marL="90170" marR="90170" marT="46990" marB="46990"/>
                </a:tc>
                <a:tc>
                  <a:txBody>
                    <a:bodyPr/>
                    <a:lstStyle/>
                    <a:p>
                      <a:pPr algn="l">
                        <a:spcAft>
                          <a:spcPts val="0"/>
                        </a:spcAft>
                      </a:pPr>
                      <a:r>
                        <a:rPr lang="fr-FR" sz="1000" kern="1200">
                          <a:solidFill>
                            <a:schemeClr val="tx1"/>
                          </a:solidFill>
                          <a:latin typeface="+mj-lt"/>
                          <a:ea typeface="+mn-ea"/>
                          <a:cs typeface="+mn-cs"/>
                        </a:rPr>
                        <a:t>R, I</a:t>
                      </a:r>
                    </a:p>
                  </a:txBody>
                  <a:tcPr marL="90170" marR="90170" marT="46990" marB="46990"/>
                </a:tc>
                <a:tc>
                  <a:txBody>
                    <a:bodyPr/>
                    <a:lstStyle/>
                    <a:p>
                      <a:pPr algn="l">
                        <a:spcAft>
                          <a:spcPts val="0"/>
                        </a:spcAft>
                      </a:pPr>
                      <a:r>
                        <a:rPr lang="fr-FR" sz="1000" kern="1200">
                          <a:solidFill>
                            <a:schemeClr val="tx1"/>
                          </a:solidFill>
                          <a:latin typeface="+mj-lt"/>
                          <a:ea typeface="+mn-ea"/>
                          <a:cs typeface="+mn-cs"/>
                        </a:rPr>
                        <a:t>1 jour (</a:t>
                      </a:r>
                      <a:r>
                        <a:rPr lang="fr-FR" sz="1000" kern="1200" err="1" smtClean="0">
                          <a:solidFill>
                            <a:schemeClr val="tx1"/>
                          </a:solidFill>
                          <a:latin typeface="+mj-lt"/>
                          <a:ea typeface="+mn-ea"/>
                          <a:cs typeface="+mn-cs"/>
                        </a:rPr>
                        <a:t>prod</a:t>
                      </a:r>
                      <a:r>
                        <a:rPr lang="fr-FR" sz="1000" kern="1200" smtClean="0">
                          <a:solidFill>
                            <a:schemeClr val="tx1"/>
                          </a:solidFill>
                          <a:latin typeface="+mj-lt"/>
                          <a:ea typeface="+mn-ea"/>
                          <a:cs typeface="+mn-cs"/>
                        </a:rPr>
                        <a:t>.)</a:t>
                      </a:r>
                      <a:endParaRPr lang="fr-FR" sz="1000" kern="1200">
                        <a:solidFill>
                          <a:schemeClr val="tx1"/>
                        </a:solidFill>
                        <a:latin typeface="+mj-lt"/>
                        <a:ea typeface="+mn-ea"/>
                        <a:cs typeface="+mn-cs"/>
                      </a:endParaRPr>
                    </a:p>
                    <a:p>
                      <a:pPr algn="l">
                        <a:spcAft>
                          <a:spcPts val="0"/>
                        </a:spcAft>
                      </a:pPr>
                      <a:r>
                        <a:rPr lang="fr-FR" sz="1000" kern="1200" smtClean="0">
                          <a:solidFill>
                            <a:schemeClr val="tx1"/>
                          </a:solidFill>
                          <a:latin typeface="+mj-lt"/>
                          <a:ea typeface="+mn-ea"/>
                          <a:cs typeface="+mn-cs"/>
                        </a:rPr>
                        <a:t>1 </a:t>
                      </a:r>
                      <a:r>
                        <a:rPr lang="fr-FR" sz="1000" kern="1200">
                          <a:solidFill>
                            <a:schemeClr val="tx1"/>
                          </a:solidFill>
                          <a:latin typeface="+mj-lt"/>
                          <a:ea typeface="+mn-ea"/>
                          <a:cs typeface="+mn-cs"/>
                        </a:rPr>
                        <a:t>jour (</a:t>
                      </a:r>
                      <a:r>
                        <a:rPr lang="fr-FR" sz="1000" kern="1200" err="1">
                          <a:solidFill>
                            <a:schemeClr val="tx1"/>
                          </a:solidFill>
                          <a:latin typeface="+mj-lt"/>
                          <a:ea typeface="+mn-ea"/>
                          <a:cs typeface="+mn-cs"/>
                        </a:rPr>
                        <a:t>valid</a:t>
                      </a:r>
                      <a:r>
                        <a:rPr lang="fr-FR" sz="1000" kern="1200">
                          <a:solidFill>
                            <a:schemeClr val="tx1"/>
                          </a:solidFill>
                          <a:latin typeface="+mj-lt"/>
                          <a:ea typeface="+mn-ea"/>
                          <a:cs typeface="+mn-cs"/>
                        </a:rPr>
                        <a:t>.)</a:t>
                      </a:r>
                    </a:p>
                  </a:txBody>
                  <a:tcPr marL="90170" marR="90170" marT="46990" marB="46990"/>
                </a:tc>
              </a:tr>
            </a:tbl>
          </a:graphicData>
        </a:graphic>
      </p:graphicFrame>
    </p:spTree>
    <p:extLst>
      <p:ext uri="{BB962C8B-B14F-4D97-AF65-F5344CB8AC3E}">
        <p14:creationId xmlns:p14="http://schemas.microsoft.com/office/powerpoint/2010/main" val="2131586987"/>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Une vraie légitimité pour votre projet</a:t>
            </a:r>
            <a:endParaRPr lang="fr-FR"/>
          </a:p>
        </p:txBody>
      </p:sp>
      <p:sp>
        <p:nvSpPr>
          <p:cNvPr id="5" name="Espace réservé du texte 4"/>
          <p:cNvSpPr>
            <a:spLocks noGrp="1"/>
          </p:cNvSpPr>
          <p:nvPr>
            <p:ph type="body" sz="quarter" idx="10"/>
          </p:nvPr>
        </p:nvSpPr>
        <p:spPr>
          <a:xfrm>
            <a:off x="1093745" y="1186251"/>
            <a:ext cx="6635201" cy="1397456"/>
          </a:xfrm>
        </p:spPr>
        <p:txBody>
          <a:bodyPr/>
          <a:lstStyle/>
          <a:p>
            <a:r>
              <a:rPr lang="fr-FR" sz="1600" b="1" smtClean="0"/>
              <a:t>Une approche fonctionnelle et verticale de votre secteur</a:t>
            </a:r>
          </a:p>
          <a:p>
            <a:pPr lvl="3">
              <a:buClr>
                <a:srgbClr val="82EB14"/>
              </a:buClr>
            </a:pPr>
            <a:r>
              <a:rPr lang="fr-FR" sz="1300" smtClean="0">
                <a:solidFill>
                  <a:schemeClr val="tx1"/>
                </a:solidFill>
              </a:rPr>
              <a:t>Notre capacité à apporter une </a:t>
            </a:r>
            <a:r>
              <a:rPr lang="fr-FR" b="1" smtClean="0">
                <a:solidFill>
                  <a:schemeClr val="bg2"/>
                </a:solidFill>
              </a:rPr>
              <a:t>expertise fonctionnelle </a:t>
            </a:r>
          </a:p>
          <a:p>
            <a:pPr lvl="3">
              <a:buClr>
                <a:srgbClr val="82EB14"/>
              </a:buClr>
            </a:pPr>
            <a:r>
              <a:rPr lang="fr-FR" sz="1300" smtClean="0">
                <a:solidFill>
                  <a:schemeClr val="tx1"/>
                </a:solidFill>
              </a:rPr>
              <a:t>Une </a:t>
            </a:r>
            <a:r>
              <a:rPr lang="fr-FR" b="1" smtClean="0">
                <a:solidFill>
                  <a:schemeClr val="bg2"/>
                </a:solidFill>
              </a:rPr>
              <a:t>démarche verticale </a:t>
            </a:r>
            <a:r>
              <a:rPr lang="fr-FR" sz="1300" smtClean="0">
                <a:solidFill>
                  <a:schemeClr val="tx1"/>
                </a:solidFill>
              </a:rPr>
              <a:t>dans les médias avec les éditeurs partenaires</a:t>
            </a:r>
          </a:p>
          <a:p>
            <a:pPr lvl="3">
              <a:buClr>
                <a:srgbClr val="82EB14"/>
              </a:buClr>
            </a:pPr>
            <a:r>
              <a:rPr lang="fr-FR" sz="1300" smtClean="0">
                <a:solidFill>
                  <a:schemeClr val="tx1"/>
                </a:solidFill>
              </a:rPr>
              <a:t> De </a:t>
            </a:r>
            <a:r>
              <a:rPr lang="fr-FR" b="1" smtClean="0">
                <a:solidFill>
                  <a:schemeClr val="bg2"/>
                </a:solidFill>
              </a:rPr>
              <a:t>solides références </a:t>
            </a:r>
            <a:r>
              <a:rPr lang="fr-FR" sz="1300" smtClean="0">
                <a:solidFill>
                  <a:schemeClr val="tx1"/>
                </a:solidFill>
              </a:rPr>
              <a:t>dans votre secteur</a:t>
            </a:r>
            <a:endParaRPr lang="fr-FR" sz="1600" smtClean="0">
              <a:solidFill>
                <a:schemeClr val="tx1"/>
              </a:solidFill>
            </a:endParaRPr>
          </a:p>
        </p:txBody>
      </p:sp>
      <p:sp>
        <p:nvSpPr>
          <p:cNvPr id="6" name="Espace réservé du texte 5"/>
          <p:cNvSpPr>
            <a:spLocks noGrp="1"/>
          </p:cNvSpPr>
          <p:nvPr>
            <p:ph type="body" sz="quarter" idx="11"/>
          </p:nvPr>
        </p:nvSpPr>
        <p:spPr/>
        <p:txBody>
          <a:bodyPr/>
          <a:lstStyle/>
          <a:p>
            <a:r>
              <a:rPr lang="fr-FR" smtClean="0"/>
              <a:t>MICROPOLE C’est…</a:t>
            </a:r>
            <a:endParaRPr lang="fr-FR"/>
          </a:p>
        </p:txBody>
      </p:sp>
      <p:pic>
        <p:nvPicPr>
          <p:cNvPr id="9" name="Picture 28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7631" y="4038031"/>
            <a:ext cx="1635483" cy="48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6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3703" y="2967788"/>
            <a:ext cx="939069" cy="631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 24" descr="http://t0.gstatic.com/images?q=tbn:ANd9GcR-R-uMCxYAtU6ebMdesv2Nv5UTJIN-xrg_VTHxzhFrBuIpZzOBc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5411" y="2926077"/>
            <a:ext cx="1404783" cy="75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http://www.arbredenoel.fr/uploads/actualites/5a153a943d216e4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48069" y="2953627"/>
            <a:ext cx="1650693" cy="7624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libriblog.com/files/2012/02/logo-edizioni-mondadori_mopagethumbzoom.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5081" b="22630"/>
          <a:stretch/>
        </p:blipFill>
        <p:spPr bwMode="auto">
          <a:xfrm>
            <a:off x="244514" y="3971713"/>
            <a:ext cx="1720179" cy="7272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planetepme.org/Data/kmplanet/invitation/F_68aec5fe5d28727808af06bbab5eabd54f6c6009ee9a9.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7040" y="3029381"/>
            <a:ext cx="1671717" cy="6866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freshnewsbysteph.com/wp-content/uploads/2010/09/logo-Gibert-cartouche-bleu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75846" y="4110687"/>
            <a:ext cx="2091135" cy="34373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actualitte.com/images/actualites/Bayard.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06250" y="3807353"/>
            <a:ext cx="1042609" cy="89158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actualitte.com/images/actualites/logo_radiofrance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03925" y="2894712"/>
            <a:ext cx="777951" cy="77795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blog.scribel.net/wp-content/uploads/logo_bnf.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8069" y="4890985"/>
            <a:ext cx="1090578" cy="86428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www.sunlook.fr/image/imagebank/logo-ell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14886" y="5090346"/>
            <a:ext cx="1373003" cy="4655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88359" y="4890985"/>
            <a:ext cx="2088460" cy="734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49956" y="5023337"/>
            <a:ext cx="1280203" cy="42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http://www.docnews.fr/data/classes/actualite/actu_5848_vignette.jpg"/>
          <p:cNvPicPr>
            <a:picLocks noChangeAspect="1" noChangeArrowheads="1"/>
          </p:cNvPicPr>
          <p:nvPr/>
        </p:nvPicPr>
        <p:blipFill>
          <a:blip r:embed="rId15" cstate="print"/>
          <a:srcRect/>
          <a:stretch>
            <a:fillRect/>
          </a:stretch>
        </p:blipFill>
        <p:spPr bwMode="auto">
          <a:xfrm>
            <a:off x="7651252" y="2941726"/>
            <a:ext cx="1291056" cy="703847"/>
          </a:xfrm>
          <a:prstGeom prst="rect">
            <a:avLst/>
          </a:prstGeom>
          <a:noFill/>
        </p:spPr>
      </p:pic>
      <p:pic>
        <p:nvPicPr>
          <p:cNvPr id="4100" name="Picture 4" descr="http://estherbenbassa.eelv.fr/files/2013/01/nouvel-observateur.jpg"/>
          <p:cNvPicPr>
            <a:picLocks noChangeAspect="1" noChangeArrowheads="1"/>
          </p:cNvPicPr>
          <p:nvPr/>
        </p:nvPicPr>
        <p:blipFill>
          <a:blip r:embed="rId16" cstate="print"/>
          <a:srcRect/>
          <a:stretch>
            <a:fillRect/>
          </a:stretch>
        </p:blipFill>
        <p:spPr bwMode="auto">
          <a:xfrm>
            <a:off x="7224195" y="4710987"/>
            <a:ext cx="1558858" cy="1040108"/>
          </a:xfrm>
          <a:prstGeom prst="rect">
            <a:avLst/>
          </a:prstGeom>
          <a:noFill/>
        </p:spPr>
      </p:pic>
      <p:pic>
        <p:nvPicPr>
          <p:cNvPr id="4104" name="Picture 8" descr="http://www.lesetoilesdusport.com/photos/articles/Logo%20Prisma%20Media2.jpg"/>
          <p:cNvPicPr>
            <a:picLocks noChangeAspect="1" noChangeArrowheads="1"/>
          </p:cNvPicPr>
          <p:nvPr/>
        </p:nvPicPr>
        <p:blipFill>
          <a:blip r:embed="rId17" cstate="print"/>
          <a:srcRect/>
          <a:stretch>
            <a:fillRect/>
          </a:stretch>
        </p:blipFill>
        <p:spPr bwMode="auto">
          <a:xfrm>
            <a:off x="7470769" y="3972512"/>
            <a:ext cx="1492751" cy="518091"/>
          </a:xfrm>
          <a:prstGeom prst="rect">
            <a:avLst/>
          </a:prstGeom>
          <a:noFill/>
        </p:spPr>
      </p:pic>
      <p:sp>
        <p:nvSpPr>
          <p:cNvPr id="3" name="Espace réservé du pied de page 2"/>
          <p:cNvSpPr>
            <a:spLocks noGrp="1"/>
          </p:cNvSpPr>
          <p:nvPr>
            <p:ph type="ftr" sz="quarter" idx="3"/>
          </p:nvPr>
        </p:nvSpPr>
        <p:spPr/>
        <p:txBody>
          <a:bodyPr/>
          <a:lstStyle/>
          <a:p>
            <a:pPr algn="ctr">
              <a:defRPr/>
            </a:pPr>
            <a:r>
              <a:rPr smtClean="0">
                <a:solidFill>
                  <a:srgbClr val="FFFFFF">
                    <a:lumMod val="50000"/>
                  </a:srgbClr>
                </a:solidFill>
              </a:rPr>
              <a:t>Groupe Bayard- Projet MIKADO</a:t>
            </a:r>
            <a:endParaRPr>
              <a:solidFill>
                <a:srgbClr val="FFFFFF">
                  <a:lumMod val="50000"/>
                </a:srgbClr>
              </a:solidFill>
            </a:endParaRPr>
          </a:p>
        </p:txBody>
      </p:sp>
      <p:sp>
        <p:nvSpPr>
          <p:cNvPr id="4" name="Espace réservé du numéro de diapositive 3"/>
          <p:cNvSpPr>
            <a:spLocks noGrp="1"/>
          </p:cNvSpPr>
          <p:nvPr>
            <p:ph type="sldNum" sz="quarter" idx="4"/>
          </p:nvPr>
        </p:nvSpPr>
        <p:spPr/>
        <p:txBody>
          <a:body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11</a:t>
            </a:fld>
            <a:endParaRPr lang="fr-FR">
              <a:solidFill>
                <a:srgbClr val="000000">
                  <a:tint val="75000"/>
                </a:srgbClr>
              </a:solidFill>
            </a:endParaRPr>
          </a:p>
        </p:txBody>
      </p:sp>
    </p:spTree>
    <p:extLst>
      <p:ext uri="{BB962C8B-B14F-4D97-AF65-F5344CB8AC3E}">
        <p14:creationId xmlns:p14="http://schemas.microsoft.com/office/powerpoint/2010/main" val="1905173577"/>
      </p:ext>
    </p:extLst>
  </p:cSld>
  <p:clrMapOvr>
    <a:masterClrMapping/>
  </p:clrMapOvr>
  <p:transition spd="med">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110</a:t>
            </a:fld>
            <a:endParaRPr lang="fr-FR"/>
          </a:p>
        </p:txBody>
      </p:sp>
      <p:sp>
        <p:nvSpPr>
          <p:cNvPr id="5" name="Espace réservé du texte 4"/>
          <p:cNvSpPr>
            <a:spLocks noGrp="1"/>
          </p:cNvSpPr>
          <p:nvPr>
            <p:ph type="body" sz="quarter" idx="10"/>
          </p:nvPr>
        </p:nvSpPr>
        <p:spPr>
          <a:xfrm>
            <a:off x="713119" y="1177925"/>
            <a:ext cx="7999412" cy="4848225"/>
          </a:xfrm>
          <a:noFill/>
          <a:ln w="9525">
            <a:noFill/>
            <a:miter lim="800000"/>
            <a:headEnd/>
            <a:tailEnd/>
          </a:ln>
        </p:spPr>
        <p:txBody>
          <a:bodyPr vert="horz" wrap="square" lIns="0" tIns="0" rIns="0" bIns="0" numCol="1" anchor="t" anchorCtr="0" compatLnSpc="1">
            <a:prstTxWarp prst="textNoShape">
              <a:avLst/>
            </a:prstTxWarp>
          </a:bodyPr>
          <a:lstStyle/>
          <a:p>
            <a:pPr algn="just">
              <a:tabLst>
                <a:tab pos="4927600" algn="l"/>
              </a:tabLst>
            </a:pPr>
            <a:r>
              <a:rPr lang="fr-FR" sz="1800" smtClean="0"/>
              <a:t>Qui </a:t>
            </a:r>
            <a:r>
              <a:rPr lang="fr-FR" sz="2800" b="1" smtClean="0">
                <a:solidFill>
                  <a:schemeClr val="bg2">
                    <a:lumMod val="60000"/>
                    <a:lumOff val="40000"/>
                  </a:schemeClr>
                </a:solidFill>
              </a:rPr>
              <a:t>R</a:t>
            </a:r>
            <a:r>
              <a:rPr lang="fr-FR" sz="1800" smtClean="0"/>
              <a:t>éalise, </a:t>
            </a:r>
            <a:r>
              <a:rPr lang="fr-FR" sz="2800" b="1" smtClean="0">
                <a:solidFill>
                  <a:schemeClr val="bg2">
                    <a:lumMod val="60000"/>
                    <a:lumOff val="40000"/>
                  </a:schemeClr>
                </a:solidFill>
              </a:rPr>
              <a:t>A</a:t>
            </a:r>
            <a:r>
              <a:rPr lang="fr-FR" sz="1800" smtClean="0"/>
              <a:t>pprouve (valide), </a:t>
            </a:r>
            <a:r>
              <a:rPr lang="fr-FR" sz="2800" b="1" smtClean="0">
                <a:solidFill>
                  <a:schemeClr val="bg2">
                    <a:lumMod val="60000"/>
                    <a:lumOff val="40000"/>
                  </a:schemeClr>
                </a:solidFill>
              </a:rPr>
              <a:t>C</a:t>
            </a:r>
            <a:r>
              <a:rPr lang="fr-FR" sz="1800" smtClean="0"/>
              <a:t>onsulte, </a:t>
            </a:r>
            <a:r>
              <a:rPr lang="fr-FR" sz="2800" b="1" smtClean="0">
                <a:solidFill>
                  <a:schemeClr val="bg2">
                    <a:lumMod val="60000"/>
                    <a:lumOff val="40000"/>
                  </a:schemeClr>
                </a:solidFill>
              </a:rPr>
              <a:t>I</a:t>
            </a:r>
            <a:r>
              <a:rPr lang="fr-FR" sz="1800" smtClean="0"/>
              <a:t>nforme ?</a:t>
            </a:r>
            <a:endParaRPr lang="fr-FR" sz="1800"/>
          </a:p>
        </p:txBody>
      </p:sp>
      <p:sp>
        <p:nvSpPr>
          <p:cNvPr id="6" name="Espace réservé du texte 5"/>
          <p:cNvSpPr>
            <a:spLocks noGrp="1"/>
          </p:cNvSpPr>
          <p:nvPr>
            <p:ph type="body" sz="quarter" idx="11"/>
          </p:nvPr>
        </p:nvSpPr>
        <p:spPr/>
        <p:txBody>
          <a:bodyPr/>
          <a:lstStyle/>
          <a:p>
            <a:pPr>
              <a:tabLst>
                <a:tab pos="7988300" algn="r"/>
              </a:tabLst>
            </a:pPr>
            <a:r>
              <a:rPr lang="fr-FR" smtClean="0"/>
              <a:t>Matrice RACI	2/2</a:t>
            </a:r>
            <a:endParaRPr lang="fr-FR"/>
          </a:p>
        </p:txBody>
      </p:sp>
      <p:graphicFrame>
        <p:nvGraphicFramePr>
          <p:cNvPr id="7" name="Tableau 6"/>
          <p:cNvGraphicFramePr>
            <a:graphicFrameLocks noGrp="1"/>
          </p:cNvGraphicFramePr>
          <p:nvPr>
            <p:extLst>
              <p:ext uri="{D42A27DB-BD31-4B8C-83A1-F6EECF244321}">
                <p14:modId xmlns:p14="http://schemas.microsoft.com/office/powerpoint/2010/main" val="1216645154"/>
              </p:ext>
            </p:extLst>
          </p:nvPr>
        </p:nvGraphicFramePr>
        <p:xfrm>
          <a:off x="698500" y="1612900"/>
          <a:ext cx="8128000" cy="2545080"/>
        </p:xfrm>
        <a:graphic>
          <a:graphicData uri="http://schemas.openxmlformats.org/drawingml/2006/table">
            <a:tbl>
              <a:tblPr firstRow="1" bandRow="1">
                <a:tableStyleId>{69012ECD-51FC-41F1-AA8D-1B2483CD663E}</a:tableStyleId>
              </a:tblPr>
              <a:tblGrid>
                <a:gridCol w="1828800"/>
                <a:gridCol w="2628900"/>
                <a:gridCol w="863600"/>
                <a:gridCol w="1008380"/>
                <a:gridCol w="1798320"/>
              </a:tblGrid>
              <a:tr h="370840">
                <a:tc>
                  <a:txBody>
                    <a:bodyPr/>
                    <a:lstStyle/>
                    <a:p>
                      <a:pPr algn="l"/>
                      <a:r>
                        <a:rPr lang="fr-FR" sz="1100" smtClean="0"/>
                        <a:t>Documents, Eléments</a:t>
                      </a:r>
                      <a:endParaRPr lang="fr-FR" sz="1100"/>
                    </a:p>
                  </a:txBody>
                  <a:tcPr/>
                </a:tc>
                <a:tc>
                  <a:txBody>
                    <a:bodyPr/>
                    <a:lstStyle/>
                    <a:p>
                      <a:pPr algn="l"/>
                      <a:r>
                        <a:rPr lang="fr-FR" sz="1100" smtClean="0"/>
                        <a:t>Contenu</a:t>
                      </a:r>
                      <a:endParaRPr lang="fr-FR" sz="1100"/>
                    </a:p>
                  </a:txBody>
                  <a:tcPr/>
                </a:tc>
                <a:tc>
                  <a:txBody>
                    <a:bodyPr/>
                    <a:lstStyle/>
                    <a:p>
                      <a:pPr algn="l"/>
                      <a:r>
                        <a:rPr lang="fr-FR" sz="1100" smtClean="0"/>
                        <a:t>Groupe</a:t>
                      </a:r>
                    </a:p>
                    <a:p>
                      <a:pPr algn="l"/>
                      <a:r>
                        <a:rPr lang="fr-FR" sz="1100" smtClean="0"/>
                        <a:t>Bayard</a:t>
                      </a:r>
                      <a:endParaRPr lang="fr-FR" sz="1100"/>
                    </a:p>
                  </a:txBody>
                  <a:tcPr/>
                </a:tc>
                <a:tc>
                  <a:txBody>
                    <a:bodyPr/>
                    <a:lstStyle/>
                    <a:p>
                      <a:pPr algn="l"/>
                      <a:r>
                        <a:rPr lang="fr-FR" sz="1100" smtClean="0"/>
                        <a:t>Micropole</a:t>
                      </a:r>
                      <a:endParaRPr lang="fr-FR" sz="1100"/>
                    </a:p>
                  </a:txBody>
                  <a:tcPr/>
                </a:tc>
                <a:tc>
                  <a:txBody>
                    <a:bodyPr/>
                    <a:lstStyle/>
                    <a:p>
                      <a:pPr algn="l"/>
                      <a:r>
                        <a:rPr lang="fr-FR" sz="1100" smtClean="0"/>
                        <a:t>Délai de Production /</a:t>
                      </a:r>
                      <a:r>
                        <a:rPr lang="fr-FR" sz="1100" baseline="0" smtClean="0"/>
                        <a:t> </a:t>
                      </a:r>
                      <a:r>
                        <a:rPr lang="fr-FR" sz="1100" smtClean="0"/>
                        <a:t>Validation</a:t>
                      </a:r>
                      <a:endParaRPr lang="fr-FR" sz="1100"/>
                    </a:p>
                  </a:txBody>
                  <a:tcPr/>
                </a:tc>
              </a:tr>
              <a:tr h="370840">
                <a:tc>
                  <a:txBody>
                    <a:bodyPr/>
                    <a:lstStyle/>
                    <a:p>
                      <a:pPr algn="l">
                        <a:spcAft>
                          <a:spcPts val="0"/>
                        </a:spcAft>
                        <a:tabLst>
                          <a:tab pos="457200" algn="l"/>
                        </a:tabLst>
                      </a:pPr>
                      <a:r>
                        <a:rPr lang="nl-NL" sz="1000" kern="1200">
                          <a:solidFill>
                            <a:schemeClr val="tx1"/>
                          </a:solidFill>
                          <a:latin typeface="+mj-lt"/>
                          <a:ea typeface="+mn-ea"/>
                          <a:cs typeface="+mn-cs"/>
                        </a:rPr>
                        <a:t>Application </a:t>
                      </a:r>
                      <a:endParaRPr lang="fr-FR" sz="1000" kern="1200">
                        <a:solidFill>
                          <a:schemeClr val="tx1"/>
                        </a:solidFill>
                        <a:latin typeface="+mj-lt"/>
                        <a:ea typeface="+mn-ea"/>
                        <a:cs typeface="+mn-cs"/>
                      </a:endParaRPr>
                    </a:p>
                  </a:txBody>
                  <a:tcPr marL="90170" marR="90170" marT="46990" marB="46990"/>
                </a:tc>
                <a:tc>
                  <a:txBody>
                    <a:bodyPr/>
                    <a:lstStyle/>
                    <a:p>
                      <a:pPr algn="just">
                        <a:spcAft>
                          <a:spcPts val="0"/>
                        </a:spcAft>
                        <a:tabLst>
                          <a:tab pos="457200" algn="l"/>
                        </a:tabLst>
                      </a:pPr>
                      <a:r>
                        <a:rPr lang="fr-FR" sz="1000" kern="1200">
                          <a:solidFill>
                            <a:schemeClr val="tx1"/>
                          </a:solidFill>
                          <a:latin typeface="+mj-lt"/>
                          <a:ea typeface="+mn-ea"/>
                          <a:cs typeface="+mn-cs"/>
                        </a:rPr>
                        <a:t>Applicatifs et codes sources, scripts, base de données web… </a:t>
                      </a:r>
                    </a:p>
                  </a:txBody>
                  <a:tcPr marL="90170" marR="90170" marT="46990" marB="46990"/>
                </a:tc>
                <a:tc>
                  <a:txBody>
                    <a:bodyPr/>
                    <a:lstStyle/>
                    <a:p>
                      <a:pPr algn="just">
                        <a:spcAft>
                          <a:spcPts val="0"/>
                        </a:spcAft>
                      </a:pPr>
                      <a:r>
                        <a:rPr lang="fr-FR" sz="1000" kern="1200">
                          <a:solidFill>
                            <a:schemeClr val="tx1"/>
                          </a:solidFill>
                          <a:latin typeface="+mj-lt"/>
                          <a:ea typeface="+mn-ea"/>
                          <a:cs typeface="+mn-cs"/>
                        </a:rPr>
                        <a:t>A, C, I</a:t>
                      </a:r>
                    </a:p>
                  </a:txBody>
                  <a:tcPr marL="90170" marR="90170" marT="46990" marB="46990"/>
                </a:tc>
                <a:tc>
                  <a:txBody>
                    <a:bodyPr/>
                    <a:lstStyle/>
                    <a:p>
                      <a:pPr algn="just">
                        <a:spcAft>
                          <a:spcPts val="0"/>
                        </a:spcAft>
                      </a:pPr>
                      <a:r>
                        <a:rPr lang="fr-FR" sz="1000" kern="1200">
                          <a:solidFill>
                            <a:schemeClr val="tx1"/>
                          </a:solidFill>
                          <a:latin typeface="+mj-lt"/>
                          <a:ea typeface="+mn-ea"/>
                          <a:cs typeface="+mn-cs"/>
                        </a:rPr>
                        <a:t>R, I</a:t>
                      </a:r>
                    </a:p>
                  </a:txBody>
                  <a:tcPr marL="90170" marR="90170" marT="46990" marB="46990"/>
                </a:tc>
                <a:tc>
                  <a:txBody>
                    <a:bodyPr/>
                    <a:lstStyle/>
                    <a:p>
                      <a:pPr algn="l">
                        <a:spcAft>
                          <a:spcPts val="0"/>
                        </a:spcAft>
                      </a:pPr>
                      <a:r>
                        <a:rPr lang="fr-FR" sz="1000" kern="1200">
                          <a:solidFill>
                            <a:schemeClr val="tx1"/>
                          </a:solidFill>
                          <a:latin typeface="+mj-lt"/>
                          <a:ea typeface="+mn-ea"/>
                          <a:cs typeface="+mn-cs"/>
                        </a:rPr>
                        <a:t>Cf. planning</a:t>
                      </a:r>
                    </a:p>
                  </a:txBody>
                  <a:tcPr marL="90170" marR="90170" marT="46990" marB="46990"/>
                </a:tc>
              </a:tr>
              <a:tr h="370840">
                <a:tc>
                  <a:txBody>
                    <a:bodyPr/>
                    <a:lstStyle/>
                    <a:p>
                      <a:pPr algn="l">
                        <a:spcAft>
                          <a:spcPts val="0"/>
                        </a:spcAft>
                        <a:tabLst>
                          <a:tab pos="457200" algn="l"/>
                        </a:tabLst>
                      </a:pPr>
                      <a:r>
                        <a:rPr lang="nl-NL" sz="1000" kern="1200">
                          <a:solidFill>
                            <a:schemeClr val="tx1"/>
                          </a:solidFill>
                          <a:latin typeface="+mj-lt"/>
                          <a:ea typeface="+mn-ea"/>
                          <a:cs typeface="+mn-cs"/>
                        </a:rPr>
                        <a:t>CR Audit de code</a:t>
                      </a:r>
                      <a:endParaRPr lang="fr-FR" sz="1000" kern="1200">
                        <a:solidFill>
                          <a:schemeClr val="tx1"/>
                        </a:solidFill>
                        <a:latin typeface="+mj-lt"/>
                        <a:ea typeface="+mn-ea"/>
                        <a:cs typeface="+mn-cs"/>
                      </a:endParaRPr>
                    </a:p>
                  </a:txBody>
                  <a:tcPr marL="90170" marR="90170" marT="46990" marB="46990"/>
                </a:tc>
                <a:tc>
                  <a:txBody>
                    <a:bodyPr/>
                    <a:lstStyle/>
                    <a:p>
                      <a:pPr algn="just">
                        <a:spcAft>
                          <a:spcPts val="0"/>
                        </a:spcAft>
                        <a:tabLst>
                          <a:tab pos="457200" algn="l"/>
                        </a:tabLst>
                      </a:pPr>
                      <a:r>
                        <a:rPr lang="fr-FR" sz="1000" kern="1200">
                          <a:solidFill>
                            <a:schemeClr val="tx1"/>
                          </a:solidFill>
                          <a:latin typeface="+mj-lt"/>
                          <a:ea typeface="+mn-ea"/>
                          <a:cs typeface="+mn-cs"/>
                        </a:rPr>
                        <a:t>Compte-rendu d’audit de code</a:t>
                      </a:r>
                    </a:p>
                  </a:txBody>
                  <a:tcPr marL="90170" marR="90170" marT="46990" marB="46990"/>
                </a:tc>
                <a:tc>
                  <a:txBody>
                    <a:bodyPr/>
                    <a:lstStyle/>
                    <a:p>
                      <a:pPr algn="just">
                        <a:spcAft>
                          <a:spcPts val="0"/>
                        </a:spcAft>
                      </a:pPr>
                      <a:r>
                        <a:rPr lang="fr-FR" sz="1000" kern="1200">
                          <a:solidFill>
                            <a:schemeClr val="tx1"/>
                          </a:solidFill>
                          <a:latin typeface="+mj-lt"/>
                          <a:ea typeface="+mn-ea"/>
                          <a:cs typeface="+mn-cs"/>
                        </a:rPr>
                        <a:t>A, R, I</a:t>
                      </a:r>
                    </a:p>
                  </a:txBody>
                  <a:tcPr marL="90170" marR="90170" marT="46990" marB="46990"/>
                </a:tc>
                <a:tc>
                  <a:txBody>
                    <a:bodyPr/>
                    <a:lstStyle/>
                    <a:p>
                      <a:pPr algn="just">
                        <a:spcAft>
                          <a:spcPts val="0"/>
                        </a:spcAft>
                      </a:pPr>
                      <a:r>
                        <a:rPr lang="fr-FR" sz="1000" kern="1200">
                          <a:solidFill>
                            <a:schemeClr val="tx1"/>
                          </a:solidFill>
                          <a:latin typeface="+mj-lt"/>
                          <a:ea typeface="+mn-ea"/>
                          <a:cs typeface="+mn-cs"/>
                        </a:rPr>
                        <a:t>C, I</a:t>
                      </a:r>
                    </a:p>
                  </a:txBody>
                  <a:tcPr marL="90170" marR="90170" marT="46990" marB="46990"/>
                </a:tc>
                <a:tc>
                  <a:txBody>
                    <a:bodyPr/>
                    <a:lstStyle/>
                    <a:p>
                      <a:pPr algn="l">
                        <a:spcAft>
                          <a:spcPts val="0"/>
                        </a:spcAft>
                      </a:pPr>
                      <a:r>
                        <a:rPr lang="fr-FR" sz="1000" kern="1200">
                          <a:solidFill>
                            <a:schemeClr val="tx1"/>
                          </a:solidFill>
                          <a:latin typeface="+mj-lt"/>
                          <a:ea typeface="+mn-ea"/>
                          <a:cs typeface="+mn-cs"/>
                        </a:rPr>
                        <a:t>Cf. planning</a:t>
                      </a:r>
                    </a:p>
                  </a:txBody>
                  <a:tcPr marL="90170" marR="90170" marT="46990" marB="46990"/>
                </a:tc>
              </a:tr>
              <a:tr h="370840">
                <a:tc>
                  <a:txBody>
                    <a:bodyPr/>
                    <a:lstStyle/>
                    <a:p>
                      <a:pPr algn="l">
                        <a:spcAft>
                          <a:spcPts val="0"/>
                        </a:spcAft>
                        <a:tabLst>
                          <a:tab pos="457200" algn="l"/>
                        </a:tabLst>
                      </a:pPr>
                      <a:r>
                        <a:rPr lang="nl-NL" sz="1000" kern="1200">
                          <a:solidFill>
                            <a:schemeClr val="tx1"/>
                          </a:solidFill>
                          <a:latin typeface="+mj-lt"/>
                          <a:ea typeface="+mn-ea"/>
                          <a:cs typeface="+mn-cs"/>
                        </a:rPr>
                        <a:t>Cahier de recette</a:t>
                      </a:r>
                      <a:endParaRPr lang="fr-FR" sz="1000" kern="1200">
                        <a:solidFill>
                          <a:schemeClr val="tx1"/>
                        </a:solidFill>
                        <a:latin typeface="+mj-lt"/>
                        <a:ea typeface="+mn-ea"/>
                        <a:cs typeface="+mn-cs"/>
                      </a:endParaRPr>
                    </a:p>
                  </a:txBody>
                  <a:tcPr marL="90170" marR="90170" marT="46990" marB="46990"/>
                </a:tc>
                <a:tc>
                  <a:txBody>
                    <a:bodyPr/>
                    <a:lstStyle/>
                    <a:p>
                      <a:pPr algn="just">
                        <a:spcAft>
                          <a:spcPts val="0"/>
                        </a:spcAft>
                        <a:tabLst>
                          <a:tab pos="457200" algn="l"/>
                        </a:tabLst>
                      </a:pPr>
                      <a:r>
                        <a:rPr lang="fr-FR" sz="1000" kern="1200">
                          <a:solidFill>
                            <a:schemeClr val="tx1"/>
                          </a:solidFill>
                          <a:latin typeface="+mj-lt"/>
                          <a:ea typeface="+mn-ea"/>
                          <a:cs typeface="+mn-cs"/>
                        </a:rPr>
                        <a:t>Scénarii de tests fonctionnels</a:t>
                      </a:r>
                    </a:p>
                  </a:txBody>
                  <a:tcPr marL="90170" marR="90170" marT="46990" marB="46990"/>
                </a:tc>
                <a:tc>
                  <a:txBody>
                    <a:bodyPr/>
                    <a:lstStyle/>
                    <a:p>
                      <a:pPr algn="just">
                        <a:spcAft>
                          <a:spcPts val="0"/>
                        </a:spcAft>
                      </a:pPr>
                      <a:r>
                        <a:rPr lang="fr-FR" sz="1000" kern="1200" smtClean="0">
                          <a:solidFill>
                            <a:schemeClr val="tx1"/>
                          </a:solidFill>
                          <a:latin typeface="+mj-lt"/>
                          <a:ea typeface="+mn-ea"/>
                          <a:cs typeface="+mn-cs"/>
                        </a:rPr>
                        <a:t>R, A, </a:t>
                      </a:r>
                      <a:r>
                        <a:rPr lang="fr-FR" sz="1000" kern="1200">
                          <a:solidFill>
                            <a:schemeClr val="tx1"/>
                          </a:solidFill>
                          <a:latin typeface="+mj-lt"/>
                          <a:ea typeface="+mn-ea"/>
                          <a:cs typeface="+mn-cs"/>
                        </a:rPr>
                        <a:t>I</a:t>
                      </a:r>
                    </a:p>
                  </a:txBody>
                  <a:tcPr marL="90170" marR="90170" marT="46990" marB="46990"/>
                </a:tc>
                <a:tc>
                  <a:txBody>
                    <a:bodyPr/>
                    <a:lstStyle/>
                    <a:p>
                      <a:pPr algn="just">
                        <a:spcAft>
                          <a:spcPts val="0"/>
                        </a:spcAft>
                      </a:pPr>
                      <a:r>
                        <a:rPr lang="fr-FR" sz="1000" kern="1200">
                          <a:solidFill>
                            <a:schemeClr val="tx1"/>
                          </a:solidFill>
                          <a:latin typeface="+mj-lt"/>
                          <a:ea typeface="+mn-ea"/>
                          <a:cs typeface="+mn-cs"/>
                        </a:rPr>
                        <a:t>C</a:t>
                      </a:r>
                      <a:r>
                        <a:rPr lang="fr-FR" sz="1000" kern="1200" smtClean="0">
                          <a:solidFill>
                            <a:schemeClr val="tx1"/>
                          </a:solidFill>
                          <a:latin typeface="+mj-lt"/>
                          <a:ea typeface="+mn-ea"/>
                          <a:cs typeface="+mn-cs"/>
                        </a:rPr>
                        <a:t>, </a:t>
                      </a:r>
                      <a:r>
                        <a:rPr lang="fr-FR" sz="1000" kern="1200">
                          <a:solidFill>
                            <a:schemeClr val="tx1"/>
                          </a:solidFill>
                          <a:latin typeface="+mj-lt"/>
                          <a:ea typeface="+mn-ea"/>
                          <a:cs typeface="+mn-cs"/>
                        </a:rPr>
                        <a:t>I</a:t>
                      </a:r>
                    </a:p>
                  </a:txBody>
                  <a:tcPr marL="90170" marR="90170" marT="46990" marB="46990"/>
                </a:tc>
                <a:tc>
                  <a:txBody>
                    <a:bodyPr/>
                    <a:lstStyle/>
                    <a:p>
                      <a:pPr algn="l">
                        <a:spcAft>
                          <a:spcPts val="0"/>
                        </a:spcAft>
                      </a:pPr>
                      <a:r>
                        <a:rPr lang="en-US" sz="1000" kern="1200">
                          <a:solidFill>
                            <a:schemeClr val="tx1"/>
                          </a:solidFill>
                          <a:latin typeface="+mj-lt"/>
                          <a:ea typeface="+mn-ea"/>
                          <a:cs typeface="+mn-cs"/>
                        </a:rPr>
                        <a:t>Cf. planning (</a:t>
                      </a:r>
                      <a:r>
                        <a:rPr lang="en-US" sz="1000" kern="1200" smtClean="0">
                          <a:solidFill>
                            <a:schemeClr val="tx1"/>
                          </a:solidFill>
                          <a:latin typeface="+mj-lt"/>
                          <a:ea typeface="+mn-ea"/>
                          <a:cs typeface="+mn-cs"/>
                        </a:rPr>
                        <a:t>prod.)</a:t>
                      </a:r>
                      <a:endParaRPr lang="fr-FR" sz="1000" kern="1200">
                        <a:solidFill>
                          <a:schemeClr val="tx1"/>
                        </a:solidFill>
                        <a:latin typeface="+mj-lt"/>
                        <a:ea typeface="+mn-ea"/>
                        <a:cs typeface="+mn-cs"/>
                      </a:endParaRPr>
                    </a:p>
                    <a:p>
                      <a:pPr algn="l">
                        <a:spcAft>
                          <a:spcPts val="0"/>
                        </a:spcAft>
                      </a:pPr>
                      <a:r>
                        <a:rPr lang="en-US" sz="1000" kern="1200" smtClean="0">
                          <a:solidFill>
                            <a:schemeClr val="tx1"/>
                          </a:solidFill>
                          <a:latin typeface="+mj-lt"/>
                          <a:ea typeface="+mn-ea"/>
                          <a:cs typeface="+mn-cs"/>
                        </a:rPr>
                        <a:t>2 </a:t>
                      </a:r>
                      <a:r>
                        <a:rPr lang="en-US" sz="1000" kern="1200" err="1">
                          <a:solidFill>
                            <a:schemeClr val="tx1"/>
                          </a:solidFill>
                          <a:latin typeface="+mj-lt"/>
                          <a:ea typeface="+mn-ea"/>
                          <a:cs typeface="+mn-cs"/>
                        </a:rPr>
                        <a:t>jours</a:t>
                      </a:r>
                      <a:r>
                        <a:rPr lang="en-US" sz="1000" kern="1200">
                          <a:solidFill>
                            <a:schemeClr val="tx1"/>
                          </a:solidFill>
                          <a:latin typeface="+mj-lt"/>
                          <a:ea typeface="+mn-ea"/>
                          <a:cs typeface="+mn-cs"/>
                        </a:rPr>
                        <a:t> (</a:t>
                      </a:r>
                      <a:r>
                        <a:rPr lang="en-US" sz="1000" kern="1200" smtClean="0">
                          <a:solidFill>
                            <a:schemeClr val="tx1"/>
                          </a:solidFill>
                          <a:latin typeface="+mj-lt"/>
                          <a:ea typeface="+mn-ea"/>
                          <a:cs typeface="+mn-cs"/>
                        </a:rPr>
                        <a:t>valid.)</a:t>
                      </a:r>
                      <a:endParaRPr lang="fr-FR" sz="1000" kern="1200">
                        <a:solidFill>
                          <a:schemeClr val="tx1"/>
                        </a:solidFill>
                        <a:latin typeface="+mj-lt"/>
                        <a:ea typeface="+mn-ea"/>
                        <a:cs typeface="+mn-cs"/>
                      </a:endParaRPr>
                    </a:p>
                  </a:txBody>
                  <a:tcPr marL="90170" marR="90170" marT="46990" marB="46990"/>
                </a:tc>
              </a:tr>
              <a:tr h="370840">
                <a:tc>
                  <a:txBody>
                    <a:bodyPr/>
                    <a:lstStyle/>
                    <a:p>
                      <a:pPr algn="l">
                        <a:spcAft>
                          <a:spcPts val="0"/>
                        </a:spcAft>
                        <a:tabLst>
                          <a:tab pos="457200" algn="l"/>
                        </a:tabLst>
                      </a:pPr>
                      <a:r>
                        <a:rPr lang="nl-NL" sz="1000" kern="1200" err="1">
                          <a:solidFill>
                            <a:schemeClr val="tx1"/>
                          </a:solidFill>
                          <a:latin typeface="+mj-lt"/>
                          <a:ea typeface="+mn-ea"/>
                          <a:cs typeface="+mn-cs"/>
                        </a:rPr>
                        <a:t>Compte-rendu</a:t>
                      </a:r>
                      <a:r>
                        <a:rPr lang="nl-NL" sz="1000" kern="1200">
                          <a:solidFill>
                            <a:schemeClr val="tx1"/>
                          </a:solidFill>
                          <a:latin typeface="+mj-lt"/>
                          <a:ea typeface="+mn-ea"/>
                          <a:cs typeface="+mn-cs"/>
                        </a:rPr>
                        <a:t> de recette</a:t>
                      </a:r>
                      <a:endParaRPr lang="fr-FR" sz="1000" kern="1200">
                        <a:solidFill>
                          <a:schemeClr val="tx1"/>
                        </a:solidFill>
                        <a:latin typeface="+mj-lt"/>
                        <a:ea typeface="+mn-ea"/>
                        <a:cs typeface="+mn-cs"/>
                      </a:endParaRPr>
                    </a:p>
                  </a:txBody>
                  <a:tcPr marL="90170" marR="90170" marT="46990" marB="46990"/>
                </a:tc>
                <a:tc>
                  <a:txBody>
                    <a:bodyPr/>
                    <a:lstStyle/>
                    <a:p>
                      <a:pPr algn="just">
                        <a:spcAft>
                          <a:spcPts val="0"/>
                        </a:spcAft>
                        <a:tabLst>
                          <a:tab pos="457200" algn="l"/>
                        </a:tabLst>
                      </a:pPr>
                      <a:r>
                        <a:rPr lang="fr-FR" sz="1000" kern="1200" smtClean="0">
                          <a:solidFill>
                            <a:schemeClr val="tx1"/>
                          </a:solidFill>
                          <a:latin typeface="+mj-lt"/>
                          <a:ea typeface="+mn-ea"/>
                          <a:cs typeface="+mn-cs"/>
                        </a:rPr>
                        <a:t>Compte- rendus </a:t>
                      </a:r>
                      <a:r>
                        <a:rPr lang="fr-FR" sz="1000" kern="1200">
                          <a:solidFill>
                            <a:schemeClr val="tx1"/>
                          </a:solidFill>
                          <a:latin typeface="+mj-lt"/>
                          <a:ea typeface="+mn-ea"/>
                          <a:cs typeface="+mn-cs"/>
                        </a:rPr>
                        <a:t>des tests d’intégration </a:t>
                      </a:r>
                      <a:r>
                        <a:rPr lang="fr-FR" sz="1000" kern="1200" smtClean="0">
                          <a:solidFill>
                            <a:schemeClr val="tx1"/>
                          </a:solidFill>
                          <a:latin typeface="+mj-lt"/>
                          <a:ea typeface="+mn-ea"/>
                          <a:cs typeface="+mn-cs"/>
                        </a:rPr>
                        <a:t>fonctionnels</a:t>
                      </a:r>
                      <a:endParaRPr lang="fr-FR" sz="1000" kern="1200">
                        <a:solidFill>
                          <a:schemeClr val="tx1"/>
                        </a:solidFill>
                        <a:latin typeface="+mj-lt"/>
                        <a:ea typeface="+mn-ea"/>
                        <a:cs typeface="+mn-cs"/>
                      </a:endParaRPr>
                    </a:p>
                  </a:txBody>
                  <a:tcPr marL="90170" marR="90170" marT="46990" marB="46990"/>
                </a:tc>
                <a:tc>
                  <a:txBody>
                    <a:bodyPr/>
                    <a:lstStyle/>
                    <a:p>
                      <a:pPr algn="just">
                        <a:spcAft>
                          <a:spcPts val="0"/>
                        </a:spcAft>
                      </a:pPr>
                      <a:r>
                        <a:rPr lang="fr-FR" sz="1000" kern="1200" smtClean="0">
                          <a:solidFill>
                            <a:schemeClr val="tx1"/>
                          </a:solidFill>
                          <a:latin typeface="+mj-lt"/>
                          <a:ea typeface="+mn-ea"/>
                          <a:cs typeface="+mn-cs"/>
                        </a:rPr>
                        <a:t>R,</a:t>
                      </a:r>
                      <a:r>
                        <a:rPr lang="fr-FR" sz="1000" kern="1200" baseline="0" smtClean="0">
                          <a:solidFill>
                            <a:schemeClr val="tx1"/>
                          </a:solidFill>
                          <a:latin typeface="+mj-lt"/>
                          <a:ea typeface="+mn-ea"/>
                          <a:cs typeface="+mn-cs"/>
                        </a:rPr>
                        <a:t> </a:t>
                      </a:r>
                      <a:r>
                        <a:rPr lang="fr-FR" sz="1000" kern="1200" smtClean="0">
                          <a:solidFill>
                            <a:schemeClr val="tx1"/>
                          </a:solidFill>
                          <a:latin typeface="+mj-lt"/>
                          <a:ea typeface="+mn-ea"/>
                          <a:cs typeface="+mn-cs"/>
                        </a:rPr>
                        <a:t>A</a:t>
                      </a:r>
                      <a:r>
                        <a:rPr lang="fr-FR" sz="1000" kern="1200">
                          <a:solidFill>
                            <a:schemeClr val="tx1"/>
                          </a:solidFill>
                          <a:latin typeface="+mj-lt"/>
                          <a:ea typeface="+mn-ea"/>
                          <a:cs typeface="+mn-cs"/>
                        </a:rPr>
                        <a:t>, </a:t>
                      </a:r>
                      <a:r>
                        <a:rPr lang="fr-FR" sz="1000" kern="1200" smtClean="0">
                          <a:solidFill>
                            <a:schemeClr val="tx1"/>
                          </a:solidFill>
                          <a:latin typeface="+mj-lt"/>
                          <a:ea typeface="+mn-ea"/>
                          <a:cs typeface="+mn-cs"/>
                        </a:rPr>
                        <a:t>I</a:t>
                      </a:r>
                      <a:endParaRPr lang="fr-FR" sz="1000" kern="1200">
                        <a:solidFill>
                          <a:schemeClr val="tx1"/>
                        </a:solidFill>
                        <a:latin typeface="+mj-lt"/>
                        <a:ea typeface="+mn-ea"/>
                        <a:cs typeface="+mn-cs"/>
                      </a:endParaRPr>
                    </a:p>
                  </a:txBody>
                  <a:tcPr marL="90170" marR="90170" marT="46990" marB="46990"/>
                </a:tc>
                <a:tc>
                  <a:txBody>
                    <a:bodyPr/>
                    <a:lstStyle/>
                    <a:p>
                      <a:pPr algn="just">
                        <a:spcAft>
                          <a:spcPts val="0"/>
                        </a:spcAft>
                      </a:pPr>
                      <a:r>
                        <a:rPr lang="fr-FR" sz="1000" kern="1200">
                          <a:solidFill>
                            <a:schemeClr val="tx1"/>
                          </a:solidFill>
                          <a:latin typeface="+mj-lt"/>
                          <a:ea typeface="+mn-ea"/>
                          <a:cs typeface="+mn-cs"/>
                        </a:rPr>
                        <a:t>C</a:t>
                      </a:r>
                      <a:r>
                        <a:rPr lang="fr-FR" sz="1000" kern="1200" smtClean="0">
                          <a:solidFill>
                            <a:schemeClr val="tx1"/>
                          </a:solidFill>
                          <a:latin typeface="+mj-lt"/>
                          <a:ea typeface="+mn-ea"/>
                          <a:cs typeface="+mn-cs"/>
                        </a:rPr>
                        <a:t>, </a:t>
                      </a:r>
                      <a:r>
                        <a:rPr lang="fr-FR" sz="1000" kern="1200">
                          <a:solidFill>
                            <a:schemeClr val="tx1"/>
                          </a:solidFill>
                          <a:latin typeface="+mj-lt"/>
                          <a:ea typeface="+mn-ea"/>
                          <a:cs typeface="+mn-cs"/>
                        </a:rPr>
                        <a:t>I</a:t>
                      </a:r>
                    </a:p>
                  </a:txBody>
                  <a:tcPr marL="90170" marR="90170" marT="46990" marB="46990"/>
                </a:tc>
                <a:tc>
                  <a:txBody>
                    <a:bodyPr/>
                    <a:lstStyle/>
                    <a:p>
                      <a:pPr algn="l">
                        <a:spcAft>
                          <a:spcPts val="0"/>
                        </a:spcAft>
                      </a:pPr>
                      <a:r>
                        <a:rPr lang="fr-FR" sz="1000" kern="1200">
                          <a:solidFill>
                            <a:schemeClr val="tx1"/>
                          </a:solidFill>
                          <a:latin typeface="+mj-lt"/>
                          <a:ea typeface="+mn-ea"/>
                          <a:cs typeface="+mn-cs"/>
                        </a:rPr>
                        <a:t>Cf. planning</a:t>
                      </a:r>
                    </a:p>
                  </a:txBody>
                  <a:tcPr marL="90170" marR="90170" marT="46990" marB="46990"/>
                </a:tc>
              </a:tr>
              <a:tr h="370840">
                <a:tc>
                  <a:txBody>
                    <a:bodyPr/>
                    <a:lstStyle/>
                    <a:p>
                      <a:pPr algn="l">
                        <a:spcAft>
                          <a:spcPts val="0"/>
                        </a:spcAft>
                        <a:tabLst>
                          <a:tab pos="457200" algn="l"/>
                        </a:tabLst>
                      </a:pPr>
                      <a:r>
                        <a:rPr lang="nl-NL" sz="1000" kern="1200">
                          <a:solidFill>
                            <a:schemeClr val="tx1"/>
                          </a:solidFill>
                          <a:latin typeface="+mj-lt"/>
                          <a:ea typeface="+mn-ea"/>
                          <a:cs typeface="+mn-cs"/>
                        </a:rPr>
                        <a:t>Suivi de projet</a:t>
                      </a:r>
                      <a:endParaRPr lang="fr-FR" sz="1000" kern="1200">
                        <a:solidFill>
                          <a:schemeClr val="tx1"/>
                        </a:solidFill>
                        <a:latin typeface="+mj-lt"/>
                        <a:ea typeface="+mn-ea"/>
                        <a:cs typeface="+mn-cs"/>
                      </a:endParaRPr>
                    </a:p>
                  </a:txBody>
                  <a:tcPr marL="90170" marR="90170" marT="46990" marB="46990"/>
                </a:tc>
                <a:tc>
                  <a:txBody>
                    <a:bodyPr/>
                    <a:lstStyle/>
                    <a:p>
                      <a:pPr algn="just">
                        <a:spcAft>
                          <a:spcPts val="0"/>
                        </a:spcAft>
                        <a:tabLst>
                          <a:tab pos="457200" algn="l"/>
                        </a:tabLst>
                      </a:pPr>
                      <a:r>
                        <a:rPr lang="fr-FR" sz="1000" kern="1200" err="1" smtClean="0">
                          <a:solidFill>
                            <a:schemeClr val="tx1"/>
                          </a:solidFill>
                          <a:latin typeface="+mj-lt"/>
                          <a:ea typeface="+mn-ea"/>
                          <a:cs typeface="+mn-cs"/>
                        </a:rPr>
                        <a:t>Compte-rendus</a:t>
                      </a:r>
                      <a:r>
                        <a:rPr lang="fr-FR" sz="1000" kern="1200" smtClean="0">
                          <a:solidFill>
                            <a:schemeClr val="tx1"/>
                          </a:solidFill>
                          <a:latin typeface="+mj-lt"/>
                          <a:ea typeface="+mn-ea"/>
                          <a:cs typeface="+mn-cs"/>
                        </a:rPr>
                        <a:t> comité </a:t>
                      </a:r>
                      <a:r>
                        <a:rPr lang="fr-FR" sz="1000" kern="1200">
                          <a:solidFill>
                            <a:schemeClr val="tx1"/>
                          </a:solidFill>
                          <a:latin typeface="+mj-lt"/>
                          <a:ea typeface="+mn-ea"/>
                          <a:cs typeface="+mn-cs"/>
                        </a:rPr>
                        <a:t>de pilotage, comités projets, planning, plan d’actions, suivi des anomalies</a:t>
                      </a:r>
                    </a:p>
                  </a:txBody>
                  <a:tcPr marL="90170" marR="90170" marT="46990" marB="46990"/>
                </a:tc>
                <a:tc>
                  <a:txBody>
                    <a:bodyPr/>
                    <a:lstStyle/>
                    <a:p>
                      <a:pPr algn="just">
                        <a:spcAft>
                          <a:spcPts val="0"/>
                        </a:spcAft>
                      </a:pPr>
                      <a:r>
                        <a:rPr lang="fr-FR" sz="1000" kern="1200">
                          <a:solidFill>
                            <a:schemeClr val="tx1"/>
                          </a:solidFill>
                          <a:latin typeface="+mj-lt"/>
                          <a:ea typeface="+mn-ea"/>
                          <a:cs typeface="+mn-cs"/>
                        </a:rPr>
                        <a:t>A, C, I</a:t>
                      </a:r>
                    </a:p>
                  </a:txBody>
                  <a:tcPr marL="90170" marR="90170" marT="46990" marB="46990"/>
                </a:tc>
                <a:tc>
                  <a:txBody>
                    <a:bodyPr/>
                    <a:lstStyle/>
                    <a:p>
                      <a:pPr algn="just">
                        <a:spcAft>
                          <a:spcPts val="0"/>
                        </a:spcAft>
                      </a:pPr>
                      <a:r>
                        <a:rPr lang="fr-FR" sz="1000" kern="1200">
                          <a:solidFill>
                            <a:schemeClr val="tx1"/>
                          </a:solidFill>
                          <a:latin typeface="+mj-lt"/>
                          <a:ea typeface="+mn-ea"/>
                          <a:cs typeface="+mn-cs"/>
                        </a:rPr>
                        <a:t>R, I</a:t>
                      </a:r>
                    </a:p>
                  </a:txBody>
                  <a:tcPr marL="90170" marR="90170" marT="46990" marB="46990"/>
                </a:tc>
                <a:tc>
                  <a:txBody>
                    <a:bodyPr/>
                    <a:lstStyle/>
                    <a:p>
                      <a:pPr algn="l">
                        <a:spcAft>
                          <a:spcPts val="0"/>
                        </a:spcAft>
                      </a:pPr>
                      <a:r>
                        <a:rPr lang="fr-FR" sz="1000" kern="1200">
                          <a:solidFill>
                            <a:schemeClr val="tx1"/>
                          </a:solidFill>
                          <a:latin typeface="+mj-lt"/>
                          <a:ea typeface="+mn-ea"/>
                          <a:cs typeface="+mn-cs"/>
                        </a:rPr>
                        <a:t>1 jour (</a:t>
                      </a:r>
                      <a:r>
                        <a:rPr lang="fr-FR" sz="1000" kern="1200" err="1">
                          <a:solidFill>
                            <a:schemeClr val="tx1"/>
                          </a:solidFill>
                          <a:latin typeface="+mj-lt"/>
                          <a:ea typeface="+mn-ea"/>
                          <a:cs typeface="+mn-cs"/>
                        </a:rPr>
                        <a:t>prod</a:t>
                      </a:r>
                      <a:r>
                        <a:rPr lang="fr-FR" sz="1000" kern="1200">
                          <a:solidFill>
                            <a:schemeClr val="tx1"/>
                          </a:solidFill>
                          <a:latin typeface="+mj-lt"/>
                          <a:ea typeface="+mn-ea"/>
                          <a:cs typeface="+mn-cs"/>
                        </a:rPr>
                        <a:t>.)</a:t>
                      </a:r>
                    </a:p>
                    <a:p>
                      <a:pPr algn="l">
                        <a:spcAft>
                          <a:spcPts val="0"/>
                        </a:spcAft>
                      </a:pPr>
                      <a:r>
                        <a:rPr lang="fr-FR" sz="1000" kern="1200">
                          <a:solidFill>
                            <a:schemeClr val="tx1"/>
                          </a:solidFill>
                          <a:latin typeface="+mj-lt"/>
                          <a:ea typeface="+mn-ea"/>
                          <a:cs typeface="+mn-cs"/>
                        </a:rPr>
                        <a:t>1 jour (</a:t>
                      </a:r>
                      <a:r>
                        <a:rPr lang="fr-FR" sz="1000" kern="1200" err="1">
                          <a:solidFill>
                            <a:schemeClr val="tx1"/>
                          </a:solidFill>
                          <a:latin typeface="+mj-lt"/>
                          <a:ea typeface="+mn-ea"/>
                          <a:cs typeface="+mn-cs"/>
                        </a:rPr>
                        <a:t>valid</a:t>
                      </a:r>
                      <a:r>
                        <a:rPr lang="fr-FR" sz="1000" kern="1200">
                          <a:solidFill>
                            <a:schemeClr val="tx1"/>
                          </a:solidFill>
                          <a:latin typeface="+mj-lt"/>
                          <a:ea typeface="+mn-ea"/>
                          <a:cs typeface="+mn-cs"/>
                        </a:rPr>
                        <a:t>.)</a:t>
                      </a:r>
                    </a:p>
                  </a:txBody>
                  <a:tcPr marL="90170" marR="90170" marT="46990" marB="46990"/>
                </a:tc>
              </a:tr>
            </a:tbl>
          </a:graphicData>
        </a:graphic>
      </p:graphicFrame>
    </p:spTree>
    <p:extLst>
      <p:ext uri="{BB962C8B-B14F-4D97-AF65-F5344CB8AC3E}">
        <p14:creationId xmlns:p14="http://schemas.microsoft.com/office/powerpoint/2010/main" val="2175357587"/>
      </p:ext>
    </p:extLst>
  </p:cSld>
  <p:clrMapOvr>
    <a:masterClrMapping/>
  </p:clrMapOvr>
  <p:transition spd="med">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111</a:t>
            </a:fld>
            <a:endParaRPr lang="fr-FR"/>
          </a:p>
        </p:txBody>
      </p:sp>
      <p:sp>
        <p:nvSpPr>
          <p:cNvPr id="5" name="Espace réservé du texte 4"/>
          <p:cNvSpPr>
            <a:spLocks noGrp="1"/>
          </p:cNvSpPr>
          <p:nvPr>
            <p:ph type="body" sz="quarter" idx="10"/>
          </p:nvPr>
        </p:nvSpPr>
        <p:spPr>
          <a:xfrm>
            <a:off x="713119" y="1177925"/>
            <a:ext cx="7999412" cy="4848225"/>
          </a:xfrm>
          <a:noFill/>
          <a:ln w="9525">
            <a:noFill/>
            <a:miter lim="800000"/>
            <a:headEnd/>
            <a:tailEnd/>
          </a:ln>
        </p:spPr>
        <p:txBody>
          <a:bodyPr vert="horz" wrap="square" lIns="0" tIns="0" rIns="0" bIns="0" numCol="1" anchor="t" anchorCtr="0" compatLnSpc="1">
            <a:prstTxWarp prst="textNoShape">
              <a:avLst/>
            </a:prstTxWarp>
          </a:bodyPr>
          <a:lstStyle/>
          <a:p>
            <a:pPr algn="just"/>
            <a:r>
              <a:rPr lang="fr-FR" sz="1800" smtClean="0"/>
              <a:t>Comité de pilotage</a:t>
            </a:r>
            <a:endParaRPr lang="fr-FR" sz="1800"/>
          </a:p>
        </p:txBody>
      </p:sp>
      <p:sp>
        <p:nvSpPr>
          <p:cNvPr id="6" name="Espace réservé du texte 5"/>
          <p:cNvSpPr>
            <a:spLocks noGrp="1"/>
          </p:cNvSpPr>
          <p:nvPr>
            <p:ph type="body" sz="quarter" idx="11"/>
          </p:nvPr>
        </p:nvSpPr>
        <p:spPr/>
        <p:txBody>
          <a:bodyPr/>
          <a:lstStyle/>
          <a:p>
            <a:r>
              <a:rPr lang="fr-FR" smtClean="0"/>
              <a:t>Gouvernance</a:t>
            </a:r>
            <a:endParaRPr lang="fr-FR"/>
          </a:p>
        </p:txBody>
      </p:sp>
      <p:graphicFrame>
        <p:nvGraphicFramePr>
          <p:cNvPr id="8" name="Tableau 7"/>
          <p:cNvGraphicFramePr>
            <a:graphicFrameLocks noGrp="1"/>
          </p:cNvGraphicFramePr>
          <p:nvPr>
            <p:extLst>
              <p:ext uri="{D42A27DB-BD31-4B8C-83A1-F6EECF244321}">
                <p14:modId xmlns:p14="http://schemas.microsoft.com/office/powerpoint/2010/main" val="3621505673"/>
              </p:ext>
            </p:extLst>
          </p:nvPr>
        </p:nvGraphicFramePr>
        <p:xfrm>
          <a:off x="987425" y="1455501"/>
          <a:ext cx="7064375" cy="4743002"/>
        </p:xfrm>
        <a:graphic>
          <a:graphicData uri="http://schemas.openxmlformats.org/drawingml/2006/table">
            <a:tbl>
              <a:tblPr firstRow="1" bandRow="1">
                <a:tableStyleId>{5C22544A-7EE6-4342-B048-85BDC9FD1C3A}</a:tableStyleId>
              </a:tblPr>
              <a:tblGrid>
                <a:gridCol w="1514475"/>
                <a:gridCol w="5549900"/>
              </a:tblGrid>
              <a:tr h="539694">
                <a:tc>
                  <a:txBody>
                    <a:bodyPr/>
                    <a:lstStyle/>
                    <a:p>
                      <a:pPr algn="just">
                        <a:spcAft>
                          <a:spcPts val="0"/>
                        </a:spcAft>
                      </a:pPr>
                      <a:r>
                        <a:rPr lang="fr-FR" sz="1200" b="1">
                          <a:effectLst/>
                          <a:latin typeface="+mj-lt"/>
                        </a:rPr>
                        <a:t>Responsabilités</a:t>
                      </a:r>
                      <a:endParaRPr lang="fr-FR" sz="1200" b="1">
                        <a:effectLst/>
                        <a:latin typeface="+mj-lt"/>
                        <a:ea typeface="Times New Roman"/>
                        <a:cs typeface="Times New Roman"/>
                      </a:endParaRPr>
                    </a:p>
                  </a:txBody>
                  <a:tcPr marL="34995" marR="34995" marT="0" marB="0"/>
                </a:tc>
                <a:tc>
                  <a:txBody>
                    <a:bodyPr/>
                    <a:lstStyle/>
                    <a:p>
                      <a:pPr marL="0" lvl="0" indent="0" algn="just" defTabSz="914400" rtl="0" eaLnBrk="1" latinLnBrk="0" hangingPunct="1">
                        <a:spcAft>
                          <a:spcPts val="0"/>
                        </a:spcAft>
                        <a:buFont typeface="Wingdings"/>
                        <a:buNone/>
                        <a:tabLst>
                          <a:tab pos="457200" algn="l"/>
                        </a:tabLst>
                      </a:pPr>
                      <a:r>
                        <a:rPr lang="fr-FR" sz="1200" b="1" u="sng" kern="1200" smtClean="0">
                          <a:solidFill>
                            <a:schemeClr val="dk1"/>
                          </a:solidFill>
                          <a:effectLst/>
                          <a:latin typeface="+mj-lt"/>
                          <a:ea typeface="+mn-ea"/>
                          <a:cs typeface="+mn-cs"/>
                        </a:rPr>
                        <a:t>Objectifs :</a:t>
                      </a:r>
                    </a:p>
                    <a:p>
                      <a:pPr marL="342900" lvl="0" indent="-342900" algn="just" defTabSz="914400" rtl="0" eaLnBrk="1" latinLnBrk="0" hangingPunct="1">
                        <a:spcAft>
                          <a:spcPts val="0"/>
                        </a:spcAft>
                        <a:buFont typeface="Symbol"/>
                        <a:buChar char=""/>
                        <a:tabLst>
                          <a:tab pos="457200" algn="l"/>
                        </a:tabLst>
                      </a:pPr>
                      <a:r>
                        <a:rPr lang="fr-FR" sz="1000" b="1" kern="1200" smtClean="0">
                          <a:solidFill>
                            <a:schemeClr val="tx1"/>
                          </a:solidFill>
                          <a:effectLst/>
                          <a:latin typeface="+mj-lt"/>
                          <a:ea typeface="+mn-ea"/>
                          <a:cs typeface="+mn-cs"/>
                        </a:rPr>
                        <a:t>Bilan des travaux effectués au cours de la période écoulée</a:t>
                      </a:r>
                    </a:p>
                    <a:p>
                      <a:pPr marL="342900" lvl="0" indent="-342900" algn="just" defTabSz="914400" rtl="0" eaLnBrk="1" latinLnBrk="0" hangingPunct="1">
                        <a:spcAft>
                          <a:spcPts val="0"/>
                        </a:spcAft>
                        <a:buFont typeface="Symbol"/>
                        <a:buChar char=""/>
                        <a:tabLst>
                          <a:tab pos="457200" algn="l"/>
                        </a:tabLst>
                      </a:pPr>
                      <a:r>
                        <a:rPr lang="fr-FR" sz="1000" b="1" kern="1200" smtClean="0">
                          <a:solidFill>
                            <a:schemeClr val="tx1"/>
                          </a:solidFill>
                          <a:effectLst/>
                          <a:latin typeface="+mj-lt"/>
                          <a:ea typeface="+mn-ea"/>
                          <a:cs typeface="+mn-cs"/>
                        </a:rPr>
                        <a:t>Arbitrages sur les points bloquants non résolus par les Comités Opérationnels</a:t>
                      </a:r>
                    </a:p>
                    <a:p>
                      <a:pPr marL="342900" lvl="0" indent="-342900" algn="just" defTabSz="914400" rtl="0" eaLnBrk="1" latinLnBrk="0" hangingPunct="1">
                        <a:spcAft>
                          <a:spcPts val="0"/>
                        </a:spcAft>
                        <a:buFont typeface="Symbol"/>
                        <a:buChar char=""/>
                        <a:tabLst>
                          <a:tab pos="457200" algn="l"/>
                        </a:tabLst>
                      </a:pPr>
                      <a:r>
                        <a:rPr lang="fr-FR" sz="1000" b="1" kern="1200" smtClean="0">
                          <a:solidFill>
                            <a:schemeClr val="tx1"/>
                          </a:solidFill>
                          <a:effectLst/>
                          <a:latin typeface="+mj-lt"/>
                          <a:ea typeface="+mn-ea"/>
                          <a:cs typeface="+mn-cs"/>
                        </a:rPr>
                        <a:t>Planning des travaux à venir</a:t>
                      </a:r>
                    </a:p>
                    <a:p>
                      <a:pPr marL="342900" marR="0" lvl="0" indent="-342900" algn="just" defTabSz="914400" rtl="0" eaLnBrk="1" fontAlgn="auto" latinLnBrk="0" hangingPunct="1">
                        <a:lnSpc>
                          <a:spcPct val="100000"/>
                        </a:lnSpc>
                        <a:spcBef>
                          <a:spcPts val="0"/>
                        </a:spcBef>
                        <a:spcAft>
                          <a:spcPts val="0"/>
                        </a:spcAft>
                        <a:buClrTx/>
                        <a:buSzTx/>
                        <a:buFont typeface="Symbol"/>
                        <a:buChar char=""/>
                        <a:tabLst>
                          <a:tab pos="457200" algn="l"/>
                        </a:tabLst>
                        <a:defRPr/>
                      </a:pPr>
                      <a:r>
                        <a:rPr lang="fr-FR" sz="1000" b="1" kern="1200" smtClean="0">
                          <a:solidFill>
                            <a:schemeClr val="tx1"/>
                          </a:solidFill>
                          <a:effectLst/>
                          <a:latin typeface="+mj-lt"/>
                          <a:ea typeface="+mn-ea"/>
                          <a:cs typeface="+mn-cs"/>
                        </a:rPr>
                        <a:t>Suivi des niveaux de service (Indicateurs Qualité) et Amélioration continue</a:t>
                      </a:r>
                    </a:p>
                    <a:p>
                      <a:pPr marL="342900" lvl="0" indent="-342900" algn="just" defTabSz="914400" rtl="0" eaLnBrk="1" latinLnBrk="0" hangingPunct="1">
                        <a:spcAft>
                          <a:spcPts val="0"/>
                        </a:spcAft>
                        <a:buFont typeface="Symbol"/>
                        <a:buChar char=""/>
                        <a:tabLst>
                          <a:tab pos="457200" algn="l"/>
                        </a:tabLst>
                      </a:pPr>
                      <a:r>
                        <a:rPr lang="fr-FR" sz="1000" b="1" kern="1200" smtClean="0">
                          <a:solidFill>
                            <a:schemeClr val="tx1"/>
                          </a:solidFill>
                          <a:effectLst/>
                          <a:latin typeface="+mj-lt"/>
                          <a:ea typeface="+mn-ea"/>
                          <a:cs typeface="+mn-cs"/>
                        </a:rPr>
                        <a:t>Suivi des risques du projet</a:t>
                      </a:r>
                    </a:p>
                    <a:p>
                      <a:pPr marL="342900" lvl="0" indent="-342900" algn="just" defTabSz="914400" rtl="0" eaLnBrk="1" latinLnBrk="0" hangingPunct="1">
                        <a:spcAft>
                          <a:spcPts val="0"/>
                        </a:spcAft>
                        <a:buFont typeface="Symbol"/>
                        <a:buChar char=""/>
                        <a:tabLst>
                          <a:tab pos="457200" algn="l"/>
                        </a:tabLst>
                      </a:pPr>
                      <a:r>
                        <a:rPr lang="fr-FR" sz="1000" b="1" kern="1200" smtClean="0">
                          <a:solidFill>
                            <a:schemeClr val="tx1"/>
                          </a:solidFill>
                          <a:effectLst/>
                          <a:latin typeface="+mj-lt"/>
                          <a:ea typeface="+mn-ea"/>
                          <a:cs typeface="+mn-cs"/>
                        </a:rPr>
                        <a:t>Point sur l’équipe de projet</a:t>
                      </a:r>
                    </a:p>
                    <a:p>
                      <a:pPr marL="342900" lvl="0" indent="-342900" algn="just" defTabSz="914400" rtl="0" eaLnBrk="1" latinLnBrk="0" hangingPunct="1">
                        <a:spcAft>
                          <a:spcPts val="0"/>
                        </a:spcAft>
                        <a:buFont typeface="Symbol"/>
                        <a:buChar char=""/>
                        <a:tabLst>
                          <a:tab pos="457200" algn="l"/>
                        </a:tabLst>
                      </a:pPr>
                      <a:r>
                        <a:rPr lang="fr-FR" sz="1000" b="1" kern="1200" smtClean="0">
                          <a:solidFill>
                            <a:schemeClr val="tx1"/>
                          </a:solidFill>
                          <a:effectLst/>
                          <a:latin typeface="+mj-lt"/>
                          <a:ea typeface="+mn-ea"/>
                          <a:cs typeface="+mn-cs"/>
                        </a:rPr>
                        <a:t>Point sur les aspects administratifs (contrats, factures)</a:t>
                      </a:r>
                    </a:p>
                    <a:p>
                      <a:pPr marL="342900" lvl="0" indent="-342900" algn="just">
                        <a:spcAft>
                          <a:spcPts val="0"/>
                        </a:spcAft>
                        <a:buFont typeface="Symbol"/>
                        <a:buChar char=""/>
                        <a:tabLst>
                          <a:tab pos="457200" algn="l"/>
                        </a:tabLst>
                      </a:pPr>
                      <a:endParaRPr lang="fr-FR" sz="1000" b="1" kern="1200">
                        <a:solidFill>
                          <a:schemeClr val="tx1"/>
                        </a:solidFill>
                        <a:effectLst/>
                        <a:latin typeface="+mj-lt"/>
                        <a:ea typeface="+mn-ea"/>
                        <a:cs typeface="+mn-cs"/>
                      </a:endParaRPr>
                    </a:p>
                  </a:txBody>
                  <a:tcPr marL="34995" marR="34995" marT="0" marB="0">
                    <a:solidFill>
                      <a:schemeClr val="bg1">
                        <a:lumMod val="95000"/>
                      </a:schemeClr>
                    </a:solidFill>
                  </a:tcPr>
                </a:tc>
              </a:tr>
              <a:tr h="1259286">
                <a:tc>
                  <a:txBody>
                    <a:bodyPr/>
                    <a:lstStyle/>
                    <a:p>
                      <a:pPr algn="just">
                        <a:spcAft>
                          <a:spcPts val="0"/>
                        </a:spcAft>
                      </a:pPr>
                      <a:r>
                        <a:rPr lang="fr-FR" sz="1200" b="1">
                          <a:solidFill>
                            <a:schemeClr val="bg1"/>
                          </a:solidFill>
                          <a:effectLst/>
                          <a:latin typeface="+mj-lt"/>
                        </a:rPr>
                        <a:t>Ordre du jour</a:t>
                      </a:r>
                      <a:endParaRPr lang="fr-FR" sz="1200" b="1">
                        <a:solidFill>
                          <a:schemeClr val="bg1"/>
                        </a:solidFill>
                        <a:effectLst/>
                        <a:latin typeface="+mj-lt"/>
                        <a:ea typeface="Times New Roman"/>
                        <a:cs typeface="Times New Roman"/>
                      </a:endParaRPr>
                    </a:p>
                  </a:txBody>
                  <a:tcPr marL="34995" marR="34995" marT="0" marB="0">
                    <a:solidFill>
                      <a:schemeClr val="bg2"/>
                    </a:solidFill>
                  </a:tcPr>
                </a:tc>
                <a:tc>
                  <a:txBody>
                    <a:bodyPr/>
                    <a:lstStyle/>
                    <a:p>
                      <a:pPr marL="342900" lvl="0" indent="-342900" algn="just">
                        <a:spcAft>
                          <a:spcPts val="0"/>
                        </a:spcAft>
                        <a:buFont typeface="Symbol"/>
                        <a:buChar char=""/>
                        <a:tabLst>
                          <a:tab pos="457200" algn="l"/>
                        </a:tabLst>
                      </a:pPr>
                      <a:r>
                        <a:rPr lang="fr-FR" sz="1000" b="1" kern="1200" smtClean="0">
                          <a:solidFill>
                            <a:schemeClr val="dk1"/>
                          </a:solidFill>
                          <a:effectLst/>
                          <a:latin typeface="+mj-lt"/>
                          <a:ea typeface="+mn-ea"/>
                          <a:cs typeface="+mn-cs"/>
                        </a:rPr>
                        <a:t>Validation du compte rendu du comité de pilotage précédent (si non déjà validé)</a:t>
                      </a:r>
                    </a:p>
                    <a:p>
                      <a:pPr marL="342900" lvl="0" indent="-342900" algn="just">
                        <a:spcAft>
                          <a:spcPts val="0"/>
                        </a:spcAft>
                        <a:buFont typeface="Symbol"/>
                        <a:buChar char=""/>
                        <a:tabLst>
                          <a:tab pos="457200" algn="l"/>
                        </a:tabLst>
                      </a:pPr>
                      <a:r>
                        <a:rPr lang="fr-FR" sz="1000" b="1" kern="1200" smtClean="0">
                          <a:solidFill>
                            <a:schemeClr val="dk1"/>
                          </a:solidFill>
                          <a:effectLst/>
                          <a:latin typeface="+mj-lt"/>
                          <a:ea typeface="+mn-ea"/>
                          <a:cs typeface="+mn-cs"/>
                        </a:rPr>
                        <a:t>Avancement :</a:t>
                      </a:r>
                    </a:p>
                    <a:p>
                      <a:pPr marL="742950" lvl="1" indent="-285750" algn="just">
                        <a:spcAft>
                          <a:spcPts val="0"/>
                        </a:spcAft>
                        <a:buFont typeface="Courier New"/>
                        <a:buChar char="o"/>
                        <a:tabLst>
                          <a:tab pos="457200" algn="l"/>
                          <a:tab pos="914400" algn="l"/>
                        </a:tabLst>
                      </a:pPr>
                      <a:r>
                        <a:rPr lang="fr-FR" sz="1000" b="1" kern="1200" smtClean="0">
                          <a:solidFill>
                            <a:schemeClr val="dk1"/>
                          </a:solidFill>
                          <a:effectLst/>
                          <a:latin typeface="+mj-lt"/>
                          <a:ea typeface="+mn-ea"/>
                          <a:cs typeface="+mn-cs"/>
                        </a:rPr>
                        <a:t>Travaux terminés, en cours et à venir</a:t>
                      </a:r>
                    </a:p>
                    <a:p>
                      <a:pPr marL="742950" lvl="1" indent="-285750" algn="just">
                        <a:spcAft>
                          <a:spcPts val="0"/>
                        </a:spcAft>
                        <a:buFont typeface="Courier New"/>
                        <a:buChar char="o"/>
                        <a:tabLst>
                          <a:tab pos="457200" algn="l"/>
                          <a:tab pos="914400" algn="l"/>
                        </a:tabLst>
                      </a:pPr>
                      <a:r>
                        <a:rPr lang="fr-FR" sz="1000" b="1" kern="1200" smtClean="0">
                          <a:solidFill>
                            <a:schemeClr val="dk1"/>
                          </a:solidFill>
                          <a:effectLst/>
                          <a:latin typeface="+mj-lt"/>
                          <a:ea typeface="+mn-ea"/>
                          <a:cs typeface="+mn-cs"/>
                        </a:rPr>
                        <a:t>Planning à moyen terme</a:t>
                      </a:r>
                    </a:p>
                    <a:p>
                      <a:pPr marL="742950" lvl="1" indent="-285750" algn="just">
                        <a:spcAft>
                          <a:spcPts val="0"/>
                        </a:spcAft>
                        <a:buFont typeface="Courier New"/>
                        <a:buChar char="o"/>
                        <a:tabLst>
                          <a:tab pos="457200" algn="l"/>
                          <a:tab pos="914400" algn="l"/>
                        </a:tabLst>
                      </a:pPr>
                      <a:r>
                        <a:rPr lang="fr-FR" sz="1000" b="1" kern="1200" smtClean="0">
                          <a:solidFill>
                            <a:schemeClr val="dk1"/>
                          </a:solidFill>
                          <a:effectLst/>
                          <a:latin typeface="+mj-lt"/>
                          <a:ea typeface="+mn-ea"/>
                          <a:cs typeface="+mn-cs"/>
                        </a:rPr>
                        <a:t>Arbitrages</a:t>
                      </a:r>
                    </a:p>
                    <a:p>
                      <a:pPr marL="742950" lvl="1" indent="-285750" algn="just">
                        <a:spcAft>
                          <a:spcPts val="0"/>
                        </a:spcAft>
                        <a:buFont typeface="Courier New"/>
                        <a:buChar char="o"/>
                        <a:tabLst>
                          <a:tab pos="457200" algn="l"/>
                          <a:tab pos="914400" algn="l"/>
                        </a:tabLst>
                      </a:pPr>
                      <a:r>
                        <a:rPr lang="fr-FR" sz="1000" b="1" kern="1200" smtClean="0">
                          <a:solidFill>
                            <a:schemeClr val="dk1"/>
                          </a:solidFill>
                          <a:effectLst/>
                          <a:latin typeface="+mj-lt"/>
                          <a:ea typeface="+mn-ea"/>
                          <a:cs typeface="+mn-cs"/>
                        </a:rPr>
                        <a:t>Facturation,</a:t>
                      </a:r>
                    </a:p>
                    <a:p>
                      <a:pPr marL="742950" lvl="1" indent="-285750" algn="just">
                        <a:spcAft>
                          <a:spcPts val="0"/>
                        </a:spcAft>
                        <a:buFont typeface="Courier New"/>
                        <a:buChar char="o"/>
                        <a:tabLst>
                          <a:tab pos="457200" algn="l"/>
                          <a:tab pos="914400" algn="l"/>
                        </a:tabLst>
                      </a:pPr>
                      <a:r>
                        <a:rPr lang="fr-FR" sz="1000" b="1" kern="1200" smtClean="0">
                          <a:solidFill>
                            <a:schemeClr val="dk1"/>
                          </a:solidFill>
                          <a:effectLst/>
                          <a:latin typeface="+mj-lt"/>
                          <a:ea typeface="+mn-ea"/>
                          <a:cs typeface="+mn-cs"/>
                        </a:rPr>
                        <a:t>Indicateurs Qualité</a:t>
                      </a:r>
                    </a:p>
                    <a:p>
                      <a:pPr marL="742950" lvl="1" indent="-285750" algn="just">
                        <a:spcAft>
                          <a:spcPts val="0"/>
                        </a:spcAft>
                        <a:buFont typeface="Courier New"/>
                        <a:buChar char="o"/>
                        <a:tabLst>
                          <a:tab pos="457200" algn="l"/>
                          <a:tab pos="914400" algn="l"/>
                        </a:tabLst>
                      </a:pPr>
                      <a:r>
                        <a:rPr lang="fr-FR" sz="1000" b="1" kern="1200" smtClean="0">
                          <a:solidFill>
                            <a:schemeClr val="dk1"/>
                          </a:solidFill>
                          <a:effectLst/>
                          <a:latin typeface="+mj-lt"/>
                          <a:ea typeface="+mn-ea"/>
                          <a:cs typeface="+mn-cs"/>
                        </a:rPr>
                        <a:t>Suivi des risques</a:t>
                      </a:r>
                    </a:p>
                  </a:txBody>
                  <a:tcPr marL="34995" marR="34995" marT="0" marB="0"/>
                </a:tc>
              </a:tr>
              <a:tr h="1501581">
                <a:tc>
                  <a:txBody>
                    <a:bodyPr/>
                    <a:lstStyle/>
                    <a:p>
                      <a:pPr algn="just">
                        <a:spcAft>
                          <a:spcPts val="0"/>
                        </a:spcAft>
                      </a:pPr>
                      <a:r>
                        <a:rPr lang="fr-FR" sz="1200" b="1">
                          <a:solidFill>
                            <a:schemeClr val="bg1"/>
                          </a:solidFill>
                          <a:effectLst/>
                          <a:latin typeface="+mj-lt"/>
                        </a:rPr>
                        <a:t>Participants</a:t>
                      </a:r>
                      <a:endParaRPr lang="fr-FR" sz="1200" b="1">
                        <a:solidFill>
                          <a:schemeClr val="bg1"/>
                        </a:solidFill>
                        <a:effectLst/>
                        <a:latin typeface="+mj-lt"/>
                        <a:ea typeface="Times New Roman"/>
                        <a:cs typeface="Times New Roman"/>
                      </a:endParaRPr>
                    </a:p>
                  </a:txBody>
                  <a:tcPr marL="34995" marR="34995" marT="0" marB="0">
                    <a:solidFill>
                      <a:schemeClr val="bg2"/>
                    </a:solidFill>
                  </a:tcPr>
                </a:tc>
                <a:tc>
                  <a:txBody>
                    <a:bodyPr/>
                    <a:lstStyle/>
                    <a:p>
                      <a:pPr marL="0" lvl="0" indent="0" algn="just">
                        <a:spcAft>
                          <a:spcPts val="0"/>
                        </a:spcAft>
                        <a:buFont typeface="Wingdings"/>
                        <a:buNone/>
                        <a:tabLst>
                          <a:tab pos="457200" algn="l"/>
                        </a:tabLst>
                      </a:pPr>
                      <a:r>
                        <a:rPr lang="fr-FR" sz="1200" b="1" u="sng" kern="1200" smtClean="0">
                          <a:solidFill>
                            <a:schemeClr val="dk1"/>
                          </a:solidFill>
                          <a:effectLst/>
                          <a:latin typeface="+mj-lt"/>
                          <a:ea typeface="+mn-ea"/>
                          <a:cs typeface="+mn-cs"/>
                        </a:rPr>
                        <a:t>Participants Groupe</a:t>
                      </a:r>
                      <a:r>
                        <a:rPr lang="fr-FR" sz="1200" b="1" u="sng" kern="1200" baseline="0" smtClean="0">
                          <a:solidFill>
                            <a:schemeClr val="dk1"/>
                          </a:solidFill>
                          <a:effectLst/>
                          <a:latin typeface="+mj-lt"/>
                          <a:ea typeface="+mn-ea"/>
                          <a:cs typeface="+mn-cs"/>
                        </a:rPr>
                        <a:t> Bayard :</a:t>
                      </a:r>
                      <a:endParaRPr lang="fr-FR" sz="1200" b="1" u="sng" kern="1200" smtClean="0">
                        <a:solidFill>
                          <a:schemeClr val="dk1"/>
                        </a:solidFill>
                        <a:effectLst/>
                        <a:latin typeface="+mj-lt"/>
                        <a:ea typeface="+mn-ea"/>
                        <a:cs typeface="+mn-cs"/>
                      </a:endParaRPr>
                    </a:p>
                    <a:p>
                      <a:pPr marL="342900" lvl="0" indent="-342900" algn="just" defTabSz="914400" rtl="0" eaLnBrk="1" latinLnBrk="0" hangingPunct="1">
                        <a:spcAft>
                          <a:spcPts val="0"/>
                        </a:spcAft>
                        <a:buFont typeface="Symbol"/>
                        <a:buChar char=""/>
                        <a:tabLst>
                          <a:tab pos="457200" algn="l"/>
                        </a:tabLst>
                      </a:pPr>
                      <a:r>
                        <a:rPr lang="fr-FR" sz="1000" b="1" kern="1200" smtClean="0">
                          <a:solidFill>
                            <a:schemeClr val="dk1"/>
                          </a:solidFill>
                          <a:effectLst/>
                          <a:latin typeface="+mj-lt"/>
                          <a:ea typeface="+mn-ea"/>
                          <a:cs typeface="+mn-cs"/>
                        </a:rPr>
                        <a:t>Directeur de Projet Web central</a:t>
                      </a:r>
                    </a:p>
                    <a:p>
                      <a:pPr marL="342900" lvl="0" indent="-342900" algn="just" defTabSz="914400" rtl="0" eaLnBrk="1" latinLnBrk="0" hangingPunct="1">
                        <a:spcAft>
                          <a:spcPts val="0"/>
                        </a:spcAft>
                        <a:buFont typeface="Symbol"/>
                        <a:buChar char=""/>
                        <a:tabLst>
                          <a:tab pos="457200" algn="l"/>
                        </a:tabLst>
                      </a:pPr>
                      <a:r>
                        <a:rPr lang="fr-FR" sz="1000" b="1" kern="1200" smtClean="0">
                          <a:solidFill>
                            <a:schemeClr val="dk1"/>
                          </a:solidFill>
                          <a:effectLst/>
                          <a:latin typeface="+mj-lt"/>
                          <a:ea typeface="+mn-ea"/>
                          <a:cs typeface="+mn-cs"/>
                        </a:rPr>
                        <a:t>Chef de projet Web central</a:t>
                      </a:r>
                    </a:p>
                    <a:p>
                      <a:pPr marL="0" lvl="0" indent="0" algn="just" defTabSz="914400" rtl="0" eaLnBrk="1" latinLnBrk="0" hangingPunct="1">
                        <a:spcAft>
                          <a:spcPts val="0"/>
                        </a:spcAft>
                        <a:buFont typeface="Symbol"/>
                        <a:buNone/>
                        <a:tabLst>
                          <a:tab pos="457200" algn="l"/>
                        </a:tabLst>
                      </a:pPr>
                      <a:endParaRPr lang="fr-FR" sz="1400" b="1" kern="1200" smtClean="0">
                        <a:solidFill>
                          <a:schemeClr val="tx1"/>
                        </a:solidFill>
                        <a:effectLst/>
                        <a:latin typeface="+mn-lt"/>
                        <a:ea typeface="+mn-ea"/>
                        <a:cs typeface="Times New Roman"/>
                      </a:endParaRPr>
                    </a:p>
                    <a:p>
                      <a:pPr marL="0" lvl="0" indent="0" algn="just">
                        <a:spcAft>
                          <a:spcPts val="0"/>
                        </a:spcAft>
                        <a:buFont typeface="Wingdings"/>
                        <a:buNone/>
                        <a:tabLst>
                          <a:tab pos="457200" algn="l"/>
                        </a:tabLst>
                      </a:pPr>
                      <a:r>
                        <a:rPr lang="fr-FR" sz="1200" b="1" u="sng" kern="1200" smtClean="0">
                          <a:solidFill>
                            <a:schemeClr val="dk1"/>
                          </a:solidFill>
                          <a:effectLst/>
                          <a:latin typeface="+mj-lt"/>
                          <a:ea typeface="+mn-ea"/>
                          <a:cs typeface="+mn-cs"/>
                        </a:rPr>
                        <a:t>Participants Micropole :</a:t>
                      </a:r>
                    </a:p>
                    <a:p>
                      <a:pPr marL="342900" lvl="0" indent="-342900" algn="just" defTabSz="914400" rtl="0" eaLnBrk="1" latinLnBrk="0" hangingPunct="1">
                        <a:spcAft>
                          <a:spcPts val="0"/>
                        </a:spcAft>
                        <a:buFont typeface="Symbol"/>
                        <a:buChar char=""/>
                        <a:tabLst>
                          <a:tab pos="457200" algn="l"/>
                        </a:tabLst>
                      </a:pPr>
                      <a:r>
                        <a:rPr lang="fr-FR" sz="1000" b="1" kern="1200" smtClean="0">
                          <a:solidFill>
                            <a:schemeClr val="dk1"/>
                          </a:solidFill>
                          <a:effectLst/>
                          <a:latin typeface="+mj-lt"/>
                          <a:ea typeface="+mn-ea"/>
                          <a:cs typeface="+mn-cs"/>
                        </a:rPr>
                        <a:t>Directeur de Projet</a:t>
                      </a:r>
                    </a:p>
                    <a:p>
                      <a:pPr marL="342900" lvl="0" indent="-342900" algn="just" defTabSz="914400" rtl="0" eaLnBrk="1" latinLnBrk="0" hangingPunct="1">
                        <a:spcAft>
                          <a:spcPts val="0"/>
                        </a:spcAft>
                        <a:buFont typeface="Symbol"/>
                        <a:buChar char=""/>
                        <a:tabLst>
                          <a:tab pos="457200" algn="l"/>
                        </a:tabLst>
                      </a:pPr>
                      <a:r>
                        <a:rPr lang="fr-FR" sz="1000" b="1" kern="1200" smtClean="0">
                          <a:solidFill>
                            <a:schemeClr val="dk1"/>
                          </a:solidFill>
                          <a:effectLst/>
                          <a:latin typeface="+mj-lt"/>
                          <a:ea typeface="+mn-ea"/>
                          <a:cs typeface="+mn-cs"/>
                        </a:rPr>
                        <a:t>Chef de Projet</a:t>
                      </a:r>
                    </a:p>
                    <a:p>
                      <a:pPr marL="342900" lvl="0" indent="-342900" algn="just" defTabSz="914400" rtl="0" eaLnBrk="1" latinLnBrk="0" hangingPunct="1">
                        <a:spcAft>
                          <a:spcPts val="0"/>
                        </a:spcAft>
                        <a:buFont typeface="Symbol"/>
                        <a:buChar char=""/>
                        <a:tabLst>
                          <a:tab pos="457200" algn="l"/>
                        </a:tabLst>
                      </a:pPr>
                      <a:r>
                        <a:rPr lang="fr-FR" sz="1000" b="1" kern="1200" smtClean="0">
                          <a:solidFill>
                            <a:schemeClr val="dk1"/>
                          </a:solidFill>
                          <a:effectLst/>
                          <a:latin typeface="+mj-lt"/>
                          <a:ea typeface="+mn-ea"/>
                          <a:cs typeface="+mn-cs"/>
                        </a:rPr>
                        <a:t>Ingénieur d’affaires</a:t>
                      </a:r>
                    </a:p>
                    <a:p>
                      <a:pPr marL="342900" lvl="0" indent="-342900" algn="just" defTabSz="914400" rtl="0" eaLnBrk="1" latinLnBrk="0" hangingPunct="1">
                        <a:spcAft>
                          <a:spcPts val="0"/>
                        </a:spcAft>
                        <a:buFont typeface="Symbol"/>
                        <a:buChar char=""/>
                        <a:tabLst>
                          <a:tab pos="457200" algn="l"/>
                        </a:tabLst>
                      </a:pPr>
                      <a:endParaRPr lang="fr-FR" sz="1000" b="1" kern="1200" smtClean="0">
                        <a:solidFill>
                          <a:schemeClr val="dk1"/>
                        </a:solidFill>
                        <a:effectLst/>
                        <a:latin typeface="+mj-lt"/>
                        <a:ea typeface="+mn-ea"/>
                        <a:cs typeface="+mn-cs"/>
                      </a:endParaRPr>
                    </a:p>
                  </a:txBody>
                  <a:tcPr marL="34995" marR="34995" marT="0" marB="0"/>
                </a:tc>
              </a:tr>
              <a:tr h="223796">
                <a:tc>
                  <a:txBody>
                    <a:bodyPr/>
                    <a:lstStyle/>
                    <a:p>
                      <a:pPr algn="just">
                        <a:spcAft>
                          <a:spcPts val="0"/>
                        </a:spcAft>
                      </a:pPr>
                      <a:r>
                        <a:rPr lang="fr-FR" sz="1200" b="1" smtClean="0">
                          <a:solidFill>
                            <a:schemeClr val="bg1"/>
                          </a:solidFill>
                          <a:effectLst/>
                          <a:latin typeface="+mj-lt"/>
                        </a:rPr>
                        <a:t>Périodicité</a:t>
                      </a:r>
                      <a:endParaRPr lang="fr-FR" sz="1200" b="1">
                        <a:solidFill>
                          <a:schemeClr val="bg1"/>
                        </a:solidFill>
                        <a:effectLst/>
                        <a:latin typeface="+mj-lt"/>
                        <a:ea typeface="Times New Roman"/>
                        <a:cs typeface="Times New Roman"/>
                      </a:endParaRPr>
                    </a:p>
                  </a:txBody>
                  <a:tcPr marL="34995" marR="34995" marT="0" marB="0">
                    <a:solidFill>
                      <a:schemeClr val="bg2"/>
                    </a:solidFill>
                  </a:tcPr>
                </a:tc>
                <a:tc>
                  <a:txBody>
                    <a:bodyPr/>
                    <a:lstStyle/>
                    <a:p>
                      <a:pPr marL="342900" lvl="0" indent="-342900" algn="just" defTabSz="914400" rtl="0" eaLnBrk="1" latinLnBrk="0" hangingPunct="1">
                        <a:spcAft>
                          <a:spcPts val="0"/>
                        </a:spcAft>
                        <a:buFont typeface="Symbol"/>
                        <a:buChar char=""/>
                        <a:tabLst>
                          <a:tab pos="457200" algn="l"/>
                        </a:tabLst>
                      </a:pPr>
                      <a:r>
                        <a:rPr lang="fr-FR" sz="1000" b="1" kern="1200" smtClean="0">
                          <a:solidFill>
                            <a:schemeClr val="dk1"/>
                          </a:solidFill>
                          <a:effectLst/>
                          <a:latin typeface="+mj-lt"/>
                          <a:ea typeface="+mn-ea"/>
                          <a:cs typeface="+mn-cs"/>
                        </a:rPr>
                        <a:t>Mensuelle</a:t>
                      </a:r>
                      <a:endParaRPr lang="fr-FR" sz="1000" b="1" kern="1200">
                        <a:solidFill>
                          <a:schemeClr val="dk1"/>
                        </a:solidFill>
                        <a:effectLst/>
                        <a:latin typeface="+mj-lt"/>
                        <a:ea typeface="+mn-ea"/>
                        <a:cs typeface="+mn-cs"/>
                      </a:endParaRPr>
                    </a:p>
                  </a:txBody>
                  <a:tcPr marL="34995" marR="34995" marT="0" marB="0"/>
                </a:tc>
              </a:tr>
              <a:tr h="356259">
                <a:tc>
                  <a:txBody>
                    <a:bodyPr/>
                    <a:lstStyle/>
                    <a:p>
                      <a:pPr algn="just">
                        <a:spcAft>
                          <a:spcPts val="0"/>
                        </a:spcAft>
                      </a:pPr>
                      <a:r>
                        <a:rPr lang="fr-FR" sz="1200" b="1">
                          <a:solidFill>
                            <a:schemeClr val="bg1"/>
                          </a:solidFill>
                          <a:effectLst/>
                          <a:latin typeface="+mj-lt"/>
                        </a:rPr>
                        <a:t>Destinataires</a:t>
                      </a:r>
                      <a:endParaRPr lang="fr-FR" sz="1200" b="1">
                        <a:solidFill>
                          <a:schemeClr val="bg1"/>
                        </a:solidFill>
                        <a:effectLst/>
                        <a:latin typeface="+mj-lt"/>
                        <a:ea typeface="Times New Roman"/>
                        <a:cs typeface="Times New Roman"/>
                      </a:endParaRPr>
                    </a:p>
                  </a:txBody>
                  <a:tcPr marL="34995" marR="34995" marT="0" marB="0">
                    <a:solidFill>
                      <a:schemeClr val="bg2"/>
                    </a:solidFill>
                  </a:tcPr>
                </a:tc>
                <a:tc>
                  <a:txBody>
                    <a:bodyPr/>
                    <a:lstStyle/>
                    <a:p>
                      <a:pPr marL="342900" lvl="0" indent="-342900" algn="just" defTabSz="914400" rtl="0" eaLnBrk="1" latinLnBrk="0" hangingPunct="1">
                        <a:spcAft>
                          <a:spcPts val="0"/>
                        </a:spcAft>
                        <a:buFont typeface="Symbol"/>
                        <a:buChar char=""/>
                        <a:tabLst>
                          <a:tab pos="457200" algn="l"/>
                        </a:tabLst>
                      </a:pPr>
                      <a:r>
                        <a:rPr lang="fr-FR" sz="1000" b="1" kern="1200">
                          <a:solidFill>
                            <a:schemeClr val="dk1"/>
                          </a:solidFill>
                          <a:effectLst/>
                          <a:latin typeface="+mj-lt"/>
                          <a:ea typeface="+mn-ea"/>
                          <a:cs typeface="+mn-cs"/>
                        </a:rPr>
                        <a:t>Participants </a:t>
                      </a:r>
                      <a:r>
                        <a:rPr lang="fr-FR" sz="1000" b="1" kern="1200" smtClean="0">
                          <a:solidFill>
                            <a:schemeClr val="dk1"/>
                          </a:solidFill>
                          <a:effectLst/>
                          <a:latin typeface="+mj-lt"/>
                          <a:ea typeface="+mn-ea"/>
                          <a:cs typeface="+mn-cs"/>
                        </a:rPr>
                        <a:t>Groupe Bayard</a:t>
                      </a:r>
                      <a:endParaRPr lang="fr-FR" sz="1000" b="1" kern="1200">
                        <a:solidFill>
                          <a:schemeClr val="dk1"/>
                        </a:solidFill>
                        <a:effectLst/>
                        <a:latin typeface="+mj-lt"/>
                        <a:ea typeface="+mn-ea"/>
                        <a:cs typeface="+mn-cs"/>
                      </a:endParaRPr>
                    </a:p>
                    <a:p>
                      <a:pPr marL="342900" lvl="0" indent="-342900" algn="just" defTabSz="914400" rtl="0" eaLnBrk="1" latinLnBrk="0" hangingPunct="1">
                        <a:spcAft>
                          <a:spcPts val="0"/>
                        </a:spcAft>
                        <a:buFont typeface="Symbol"/>
                        <a:buChar char=""/>
                        <a:tabLst>
                          <a:tab pos="457200" algn="l"/>
                        </a:tabLst>
                      </a:pPr>
                      <a:r>
                        <a:rPr lang="fr-FR" sz="1000" b="1" kern="1200">
                          <a:solidFill>
                            <a:schemeClr val="dk1"/>
                          </a:solidFill>
                          <a:effectLst/>
                          <a:latin typeface="+mj-lt"/>
                          <a:ea typeface="+mn-ea"/>
                          <a:cs typeface="+mn-cs"/>
                        </a:rPr>
                        <a:t>Participants </a:t>
                      </a:r>
                      <a:r>
                        <a:rPr lang="fr-FR" sz="1000" b="1" kern="1200" smtClean="0">
                          <a:solidFill>
                            <a:schemeClr val="dk1"/>
                          </a:solidFill>
                          <a:effectLst/>
                          <a:latin typeface="+mj-lt"/>
                          <a:ea typeface="+mn-ea"/>
                          <a:cs typeface="+mn-cs"/>
                        </a:rPr>
                        <a:t>Micropole</a:t>
                      </a:r>
                      <a:endParaRPr lang="fr-FR" sz="1000" b="1" kern="1200">
                        <a:solidFill>
                          <a:schemeClr val="dk1"/>
                        </a:solidFill>
                        <a:effectLst/>
                        <a:latin typeface="+mj-lt"/>
                        <a:ea typeface="+mn-ea"/>
                        <a:cs typeface="+mn-cs"/>
                      </a:endParaRPr>
                    </a:p>
                  </a:txBody>
                  <a:tcPr marL="34995" marR="34995" marT="0" marB="0"/>
                </a:tc>
              </a:tr>
            </a:tbl>
          </a:graphicData>
        </a:graphic>
      </p:graphicFrame>
    </p:spTree>
    <p:extLst>
      <p:ext uri="{BB962C8B-B14F-4D97-AF65-F5344CB8AC3E}">
        <p14:creationId xmlns:p14="http://schemas.microsoft.com/office/powerpoint/2010/main" val="2597069378"/>
      </p:ext>
    </p:extLst>
  </p:cSld>
  <p:clrMapOvr>
    <a:masterClrMapping/>
  </p:clrMapOvr>
  <p:transition spd="med">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112</a:t>
            </a:fld>
            <a:endParaRPr lang="fr-FR"/>
          </a:p>
        </p:txBody>
      </p:sp>
      <p:sp>
        <p:nvSpPr>
          <p:cNvPr id="5" name="Espace réservé du texte 4"/>
          <p:cNvSpPr>
            <a:spLocks noGrp="1"/>
          </p:cNvSpPr>
          <p:nvPr>
            <p:ph type="body" sz="quarter" idx="10"/>
          </p:nvPr>
        </p:nvSpPr>
        <p:spPr>
          <a:xfrm>
            <a:off x="713119" y="1177925"/>
            <a:ext cx="7999412" cy="4848225"/>
          </a:xfrm>
          <a:noFill/>
          <a:ln w="9525">
            <a:noFill/>
            <a:miter lim="800000"/>
            <a:headEnd/>
            <a:tailEnd/>
          </a:ln>
        </p:spPr>
        <p:txBody>
          <a:bodyPr vert="horz" wrap="square" lIns="0" tIns="0" rIns="0" bIns="0" numCol="1" anchor="t" anchorCtr="0" compatLnSpc="1">
            <a:prstTxWarp prst="textNoShape">
              <a:avLst/>
            </a:prstTxWarp>
          </a:bodyPr>
          <a:lstStyle/>
          <a:p>
            <a:pPr algn="just"/>
            <a:r>
              <a:rPr lang="fr-FR" sz="1800" smtClean="0"/>
              <a:t>Comité projet</a:t>
            </a:r>
            <a:endParaRPr lang="fr-FR" sz="1800"/>
          </a:p>
        </p:txBody>
      </p:sp>
      <p:sp>
        <p:nvSpPr>
          <p:cNvPr id="6" name="Espace réservé du texte 5"/>
          <p:cNvSpPr>
            <a:spLocks noGrp="1"/>
          </p:cNvSpPr>
          <p:nvPr>
            <p:ph type="body" sz="quarter" idx="11"/>
          </p:nvPr>
        </p:nvSpPr>
        <p:spPr/>
        <p:txBody>
          <a:bodyPr/>
          <a:lstStyle/>
          <a:p>
            <a:r>
              <a:rPr lang="fr-FR"/>
              <a:t>Gouvernance</a:t>
            </a:r>
          </a:p>
        </p:txBody>
      </p:sp>
      <p:graphicFrame>
        <p:nvGraphicFramePr>
          <p:cNvPr id="7" name="Tableau 6"/>
          <p:cNvGraphicFramePr>
            <a:graphicFrameLocks noGrp="1"/>
          </p:cNvGraphicFramePr>
          <p:nvPr>
            <p:extLst>
              <p:ext uri="{D42A27DB-BD31-4B8C-83A1-F6EECF244321}">
                <p14:modId xmlns:p14="http://schemas.microsoft.com/office/powerpoint/2010/main" val="745238025"/>
              </p:ext>
            </p:extLst>
          </p:nvPr>
        </p:nvGraphicFramePr>
        <p:xfrm>
          <a:off x="987425" y="1460469"/>
          <a:ext cx="7064375" cy="4010709"/>
        </p:xfrm>
        <a:graphic>
          <a:graphicData uri="http://schemas.openxmlformats.org/drawingml/2006/table">
            <a:tbl>
              <a:tblPr firstRow="1" bandRow="1">
                <a:tableStyleId>{5C22544A-7EE6-4342-B048-85BDC9FD1C3A}</a:tableStyleId>
              </a:tblPr>
              <a:tblGrid>
                <a:gridCol w="1514475"/>
                <a:gridCol w="5549900"/>
              </a:tblGrid>
              <a:tr h="539694">
                <a:tc>
                  <a:txBody>
                    <a:bodyPr/>
                    <a:lstStyle/>
                    <a:p>
                      <a:pPr algn="just">
                        <a:spcAft>
                          <a:spcPts val="0"/>
                        </a:spcAft>
                      </a:pPr>
                      <a:r>
                        <a:rPr lang="fr-FR" sz="1200" b="1">
                          <a:effectLst/>
                          <a:latin typeface="+mj-lt"/>
                        </a:rPr>
                        <a:t>Responsabilités</a:t>
                      </a:r>
                      <a:endParaRPr lang="fr-FR" sz="1200" b="1">
                        <a:effectLst/>
                        <a:latin typeface="+mj-lt"/>
                        <a:ea typeface="Times New Roman"/>
                        <a:cs typeface="Times New Roman"/>
                      </a:endParaRPr>
                    </a:p>
                  </a:txBody>
                  <a:tcPr marL="34995" marR="34995" marT="0" marB="0"/>
                </a:tc>
                <a:tc>
                  <a:txBody>
                    <a:bodyPr/>
                    <a:lstStyle/>
                    <a:p>
                      <a:pPr marL="0" lvl="0" indent="0" algn="just">
                        <a:spcAft>
                          <a:spcPts val="0"/>
                        </a:spcAft>
                        <a:buFont typeface="Wingdings"/>
                        <a:buNone/>
                        <a:tabLst>
                          <a:tab pos="457200" algn="l"/>
                        </a:tabLst>
                      </a:pPr>
                      <a:r>
                        <a:rPr lang="fr-FR" sz="1200" b="1" u="sng" kern="1200" smtClean="0">
                          <a:solidFill>
                            <a:schemeClr val="dk1"/>
                          </a:solidFill>
                          <a:effectLst/>
                          <a:latin typeface="+mj-lt"/>
                          <a:ea typeface="+mn-ea"/>
                          <a:cs typeface="+mn-cs"/>
                        </a:rPr>
                        <a:t>Objectifs</a:t>
                      </a:r>
                      <a:r>
                        <a:rPr lang="fr-FR" sz="1200" b="1" u="sng" smtClean="0">
                          <a:solidFill>
                            <a:schemeClr val="tx1"/>
                          </a:solidFill>
                          <a:effectLst/>
                          <a:latin typeface="+mj-lt"/>
                        </a:rPr>
                        <a:t> :</a:t>
                      </a:r>
                    </a:p>
                    <a:p>
                      <a:pPr marL="342900" lvl="0" indent="-342900" algn="just" defTabSz="914400" rtl="0" eaLnBrk="1" latinLnBrk="0" hangingPunct="1">
                        <a:spcAft>
                          <a:spcPts val="0"/>
                        </a:spcAft>
                        <a:buFont typeface="Symbol"/>
                        <a:buChar char=""/>
                        <a:tabLst>
                          <a:tab pos="457200" algn="l"/>
                        </a:tabLst>
                      </a:pPr>
                      <a:r>
                        <a:rPr lang="fr-FR" sz="1000" b="1" kern="1200" smtClean="0">
                          <a:solidFill>
                            <a:schemeClr val="tx1"/>
                          </a:solidFill>
                          <a:effectLst/>
                          <a:latin typeface="+mj-lt"/>
                          <a:ea typeface="+mn-ea"/>
                          <a:cs typeface="+mn-cs"/>
                        </a:rPr>
                        <a:t>Point sur l’avancement du projet</a:t>
                      </a:r>
                    </a:p>
                    <a:p>
                      <a:pPr marL="342900" lvl="0" indent="-342900" algn="just" defTabSz="914400" rtl="0" eaLnBrk="1" latinLnBrk="0" hangingPunct="1">
                        <a:spcAft>
                          <a:spcPts val="0"/>
                        </a:spcAft>
                        <a:buFont typeface="Symbol"/>
                        <a:buChar char=""/>
                        <a:tabLst>
                          <a:tab pos="457200" algn="l"/>
                        </a:tabLst>
                      </a:pPr>
                      <a:r>
                        <a:rPr lang="fr-FR" sz="1000" b="1" kern="1200" smtClean="0">
                          <a:solidFill>
                            <a:schemeClr val="tx1"/>
                          </a:solidFill>
                          <a:effectLst/>
                          <a:latin typeface="+mj-lt"/>
                          <a:ea typeface="+mn-ea"/>
                          <a:cs typeface="+mn-cs"/>
                        </a:rPr>
                        <a:t>Décisions sur les points bloquants</a:t>
                      </a:r>
                    </a:p>
                    <a:p>
                      <a:pPr marL="0" lvl="0" indent="0" algn="just" defTabSz="914400" rtl="0" eaLnBrk="1" latinLnBrk="0" hangingPunct="1">
                        <a:spcAft>
                          <a:spcPts val="0"/>
                        </a:spcAft>
                        <a:buFont typeface="Symbol"/>
                        <a:buNone/>
                        <a:tabLst>
                          <a:tab pos="457200" algn="l"/>
                        </a:tabLst>
                      </a:pPr>
                      <a:endParaRPr lang="fr-FR" sz="1000" b="1" kern="1200">
                        <a:solidFill>
                          <a:schemeClr val="tx1"/>
                        </a:solidFill>
                        <a:effectLst/>
                        <a:latin typeface="+mj-lt"/>
                        <a:ea typeface="+mn-ea"/>
                        <a:cs typeface="+mn-cs"/>
                      </a:endParaRPr>
                    </a:p>
                  </a:txBody>
                  <a:tcPr marL="34995" marR="34995" marT="0" marB="0">
                    <a:solidFill>
                      <a:schemeClr val="bg1">
                        <a:lumMod val="95000"/>
                      </a:schemeClr>
                    </a:solidFill>
                  </a:tcPr>
                </a:tc>
              </a:tr>
              <a:tr h="1259286">
                <a:tc>
                  <a:txBody>
                    <a:bodyPr/>
                    <a:lstStyle/>
                    <a:p>
                      <a:pPr algn="just">
                        <a:spcAft>
                          <a:spcPts val="0"/>
                        </a:spcAft>
                      </a:pPr>
                      <a:r>
                        <a:rPr lang="fr-FR" sz="1200" b="1">
                          <a:solidFill>
                            <a:schemeClr val="bg1"/>
                          </a:solidFill>
                          <a:effectLst/>
                          <a:latin typeface="+mj-lt"/>
                        </a:rPr>
                        <a:t>Ordre du jour</a:t>
                      </a:r>
                      <a:endParaRPr lang="fr-FR" sz="1200" b="1">
                        <a:solidFill>
                          <a:schemeClr val="bg1"/>
                        </a:solidFill>
                        <a:effectLst/>
                        <a:latin typeface="+mj-lt"/>
                        <a:ea typeface="Times New Roman"/>
                        <a:cs typeface="Times New Roman"/>
                      </a:endParaRPr>
                    </a:p>
                  </a:txBody>
                  <a:tcPr marL="34995" marR="34995" marT="0" marB="0">
                    <a:solidFill>
                      <a:schemeClr val="bg2"/>
                    </a:solidFill>
                  </a:tcPr>
                </a:tc>
                <a:tc>
                  <a:txBody>
                    <a:bodyPr/>
                    <a:lstStyle/>
                    <a:p>
                      <a:pPr marL="0" lvl="0" indent="0" algn="just" defTabSz="914400" rtl="0" eaLnBrk="1" latinLnBrk="0" hangingPunct="1">
                        <a:spcAft>
                          <a:spcPts val="0"/>
                        </a:spcAft>
                        <a:buFont typeface="Wingdings"/>
                        <a:buNone/>
                        <a:tabLst>
                          <a:tab pos="457200" algn="l"/>
                        </a:tabLst>
                      </a:pPr>
                      <a:r>
                        <a:rPr lang="fr-FR" sz="1200" b="1" u="sng" kern="1200" smtClean="0">
                          <a:solidFill>
                            <a:schemeClr val="dk1"/>
                          </a:solidFill>
                          <a:effectLst/>
                          <a:latin typeface="+mj-lt"/>
                          <a:ea typeface="+mn-ea"/>
                          <a:cs typeface="+mn-cs"/>
                        </a:rPr>
                        <a:t>Ordre du jour type :</a:t>
                      </a:r>
                    </a:p>
                    <a:p>
                      <a:pPr marL="342900" lvl="0" indent="-342900" algn="just" defTabSz="914400" rtl="0" eaLnBrk="1" latinLnBrk="0" hangingPunct="1">
                        <a:spcAft>
                          <a:spcPts val="0"/>
                        </a:spcAft>
                        <a:buFont typeface="Symbol"/>
                        <a:buChar char=""/>
                        <a:tabLst>
                          <a:tab pos="457200" algn="l"/>
                        </a:tabLst>
                      </a:pPr>
                      <a:r>
                        <a:rPr lang="fr-FR" sz="1000" b="1" kern="1200" smtClean="0">
                          <a:solidFill>
                            <a:schemeClr val="dk1"/>
                          </a:solidFill>
                          <a:effectLst/>
                          <a:latin typeface="+mj-lt"/>
                          <a:ea typeface="+mn-ea"/>
                          <a:cs typeface="+mn-cs"/>
                        </a:rPr>
                        <a:t>Validation du compte rendu du comité opérationnel précédent (si non déjà validé)</a:t>
                      </a:r>
                    </a:p>
                    <a:p>
                      <a:pPr marL="342900" lvl="0" indent="-342900" algn="just" defTabSz="914400" rtl="0" eaLnBrk="1" latinLnBrk="0" hangingPunct="1">
                        <a:spcAft>
                          <a:spcPts val="0"/>
                        </a:spcAft>
                        <a:buFont typeface="Symbol"/>
                        <a:buChar char=""/>
                        <a:tabLst>
                          <a:tab pos="457200" algn="l"/>
                        </a:tabLst>
                      </a:pPr>
                      <a:r>
                        <a:rPr lang="fr-FR" sz="1000" b="1" kern="1200" smtClean="0">
                          <a:solidFill>
                            <a:schemeClr val="dk1"/>
                          </a:solidFill>
                          <a:effectLst/>
                          <a:latin typeface="+mj-lt"/>
                          <a:ea typeface="+mn-ea"/>
                          <a:cs typeface="+mn-cs"/>
                        </a:rPr>
                        <a:t>Point sur les livraisons réciproques : faites (liste exhaustive) et à faire (planning)</a:t>
                      </a:r>
                    </a:p>
                    <a:p>
                      <a:pPr marL="342900" lvl="0" indent="-342900" algn="just" defTabSz="914400" rtl="0" eaLnBrk="1" latinLnBrk="0" hangingPunct="1">
                        <a:spcAft>
                          <a:spcPts val="0"/>
                        </a:spcAft>
                        <a:buFont typeface="Symbol"/>
                        <a:buChar char=""/>
                        <a:tabLst>
                          <a:tab pos="457200" algn="l"/>
                        </a:tabLst>
                      </a:pPr>
                      <a:r>
                        <a:rPr lang="fr-FR" sz="1000" b="1" kern="1200" smtClean="0">
                          <a:solidFill>
                            <a:schemeClr val="dk1"/>
                          </a:solidFill>
                          <a:effectLst/>
                          <a:latin typeface="+mj-lt"/>
                          <a:ea typeface="+mn-ea"/>
                          <a:cs typeface="+mn-cs"/>
                        </a:rPr>
                        <a:t>Avancement, planning de la prochaine version à mettre en production</a:t>
                      </a:r>
                    </a:p>
                    <a:p>
                      <a:pPr marL="342900" lvl="0" indent="-342900" algn="just" defTabSz="914400" rtl="0" eaLnBrk="1" latinLnBrk="0" hangingPunct="1">
                        <a:spcAft>
                          <a:spcPts val="0"/>
                        </a:spcAft>
                        <a:buFont typeface="Symbol"/>
                        <a:buChar char=""/>
                        <a:tabLst>
                          <a:tab pos="457200" algn="l"/>
                        </a:tabLst>
                      </a:pPr>
                      <a:r>
                        <a:rPr lang="fr-FR" sz="1000" b="1" kern="1200" smtClean="0">
                          <a:solidFill>
                            <a:schemeClr val="dk1"/>
                          </a:solidFill>
                          <a:effectLst/>
                          <a:latin typeface="+mj-lt"/>
                          <a:ea typeface="+mn-ea"/>
                          <a:cs typeface="+mn-cs"/>
                        </a:rPr>
                        <a:t>Problèmes rencontrés, incidents, solutions et décisions</a:t>
                      </a:r>
                    </a:p>
                    <a:p>
                      <a:pPr marL="342900" lvl="0" indent="-342900" algn="just" defTabSz="914400" rtl="0" eaLnBrk="1" latinLnBrk="0" hangingPunct="1">
                        <a:spcAft>
                          <a:spcPts val="0"/>
                        </a:spcAft>
                        <a:buFont typeface="Symbol"/>
                        <a:buChar char=""/>
                        <a:tabLst>
                          <a:tab pos="457200" algn="l"/>
                        </a:tabLst>
                      </a:pPr>
                      <a:r>
                        <a:rPr lang="fr-FR" sz="1000" b="1" kern="1200" smtClean="0">
                          <a:solidFill>
                            <a:schemeClr val="dk1"/>
                          </a:solidFill>
                          <a:effectLst/>
                          <a:latin typeface="+mj-lt"/>
                          <a:ea typeface="+mn-ea"/>
                          <a:cs typeface="+mn-cs"/>
                        </a:rPr>
                        <a:t>Synthèses des décisions prises dans les autres réunions et des actions déduites</a:t>
                      </a:r>
                    </a:p>
                    <a:p>
                      <a:pPr marL="342900" lvl="0" indent="-342900" algn="just" defTabSz="914400" rtl="0" eaLnBrk="1" latinLnBrk="0" hangingPunct="1">
                        <a:spcAft>
                          <a:spcPts val="0"/>
                        </a:spcAft>
                        <a:buFont typeface="Symbol"/>
                        <a:buChar char=""/>
                        <a:tabLst>
                          <a:tab pos="457200" algn="l"/>
                        </a:tabLst>
                      </a:pPr>
                      <a:r>
                        <a:rPr lang="fr-FR" sz="1000" b="1" kern="1200" smtClean="0">
                          <a:solidFill>
                            <a:schemeClr val="dk1"/>
                          </a:solidFill>
                          <a:effectLst/>
                          <a:latin typeface="+mj-lt"/>
                          <a:ea typeface="+mn-ea"/>
                          <a:cs typeface="+mn-cs"/>
                        </a:rPr>
                        <a:t>Suivi des risques et des actions projet </a:t>
                      </a:r>
                    </a:p>
                  </a:txBody>
                  <a:tcPr marL="34995" marR="34995" marT="0" marB="0"/>
                </a:tc>
              </a:tr>
              <a:tr h="1259286">
                <a:tc>
                  <a:txBody>
                    <a:bodyPr/>
                    <a:lstStyle/>
                    <a:p>
                      <a:pPr algn="just">
                        <a:spcAft>
                          <a:spcPts val="0"/>
                        </a:spcAft>
                      </a:pPr>
                      <a:r>
                        <a:rPr lang="fr-FR" sz="1200" b="1">
                          <a:solidFill>
                            <a:schemeClr val="bg1"/>
                          </a:solidFill>
                          <a:effectLst/>
                          <a:latin typeface="+mj-lt"/>
                        </a:rPr>
                        <a:t>Participants</a:t>
                      </a:r>
                      <a:endParaRPr lang="fr-FR" sz="1200" b="1">
                        <a:solidFill>
                          <a:schemeClr val="bg1"/>
                        </a:solidFill>
                        <a:effectLst/>
                        <a:latin typeface="+mj-lt"/>
                        <a:ea typeface="Times New Roman"/>
                        <a:cs typeface="Times New Roman"/>
                      </a:endParaRPr>
                    </a:p>
                  </a:txBody>
                  <a:tcPr marL="34995" marR="34995" marT="0" marB="0">
                    <a:solidFill>
                      <a:schemeClr val="bg2"/>
                    </a:solidFill>
                  </a:tcPr>
                </a:tc>
                <a:tc>
                  <a:txBody>
                    <a:bodyPr/>
                    <a:lstStyle/>
                    <a:p>
                      <a:pPr marL="0" lvl="0" indent="0" algn="just">
                        <a:spcAft>
                          <a:spcPts val="0"/>
                        </a:spcAft>
                        <a:buFont typeface="Wingdings"/>
                        <a:buNone/>
                        <a:tabLst>
                          <a:tab pos="457200" algn="l"/>
                        </a:tabLst>
                      </a:pPr>
                      <a:r>
                        <a:rPr lang="fr-FR" sz="1200" b="1" u="sng">
                          <a:effectLst/>
                          <a:latin typeface="+mj-lt"/>
                        </a:rPr>
                        <a:t>Participants </a:t>
                      </a:r>
                      <a:r>
                        <a:rPr lang="fr-FR" sz="1200" b="1" u="sng" smtClean="0">
                          <a:effectLst/>
                          <a:latin typeface="+mj-lt"/>
                        </a:rPr>
                        <a:t>Groupe Bayard</a:t>
                      </a:r>
                      <a:r>
                        <a:rPr lang="fr-FR" sz="1200" b="1" u="sng">
                          <a:effectLst/>
                          <a:latin typeface="+mj-lt"/>
                        </a:rPr>
                        <a:t> : </a:t>
                      </a:r>
                      <a:endParaRPr lang="fr-FR" sz="900" b="1">
                        <a:effectLst/>
                        <a:latin typeface="+mj-lt"/>
                      </a:endParaRPr>
                    </a:p>
                    <a:p>
                      <a:pPr marL="342900" lvl="0" indent="-342900" algn="just" defTabSz="914400" rtl="0" eaLnBrk="1" latinLnBrk="0" hangingPunct="1">
                        <a:spcAft>
                          <a:spcPts val="0"/>
                        </a:spcAft>
                        <a:buFont typeface="Symbol"/>
                        <a:buChar char=""/>
                        <a:tabLst>
                          <a:tab pos="457200" algn="l"/>
                        </a:tabLst>
                      </a:pPr>
                      <a:r>
                        <a:rPr lang="fr-FR" sz="1000" b="1" kern="1200" smtClean="0">
                          <a:solidFill>
                            <a:schemeClr val="dk1"/>
                          </a:solidFill>
                          <a:effectLst/>
                          <a:latin typeface="+mj-lt"/>
                          <a:ea typeface="+mn-ea"/>
                          <a:cs typeface="+mn-cs"/>
                        </a:rPr>
                        <a:t>Chef de projet Web central</a:t>
                      </a:r>
                    </a:p>
                    <a:p>
                      <a:pPr marL="342900" lvl="0" indent="-342900" algn="just" defTabSz="914400" rtl="0" eaLnBrk="1" latinLnBrk="0" hangingPunct="1">
                        <a:spcAft>
                          <a:spcPts val="0"/>
                        </a:spcAft>
                        <a:buFont typeface="Symbol"/>
                        <a:buChar char=""/>
                        <a:tabLst>
                          <a:tab pos="457200" algn="l"/>
                        </a:tabLst>
                      </a:pPr>
                      <a:endParaRPr lang="fr-FR" sz="1000" b="1">
                        <a:effectLst/>
                        <a:latin typeface="+mj-lt"/>
                      </a:endParaRPr>
                    </a:p>
                    <a:p>
                      <a:pPr marL="0" lvl="0" indent="0" algn="just">
                        <a:spcAft>
                          <a:spcPts val="0"/>
                        </a:spcAft>
                        <a:buFont typeface="Wingdings"/>
                        <a:buNone/>
                        <a:tabLst>
                          <a:tab pos="457200" algn="l"/>
                        </a:tabLst>
                      </a:pPr>
                      <a:r>
                        <a:rPr lang="fr-FR" sz="1200" b="1" u="sng" smtClean="0">
                          <a:effectLst/>
                          <a:latin typeface="+mj-lt"/>
                        </a:rPr>
                        <a:t>Participants Micropole</a:t>
                      </a:r>
                      <a:r>
                        <a:rPr lang="fr-FR" sz="1200" b="1" u="sng">
                          <a:effectLst/>
                          <a:latin typeface="+mj-lt"/>
                        </a:rPr>
                        <a:t> </a:t>
                      </a:r>
                      <a:r>
                        <a:rPr lang="fr-FR" sz="1200" b="1" u="sng" smtClean="0">
                          <a:effectLst/>
                          <a:latin typeface="+mj-lt"/>
                        </a:rPr>
                        <a:t>:</a:t>
                      </a:r>
                      <a:endParaRPr lang="fr-FR" sz="900" b="1">
                        <a:effectLst/>
                        <a:latin typeface="+mj-lt"/>
                      </a:endParaRPr>
                    </a:p>
                    <a:p>
                      <a:pPr marL="342900" lvl="0" indent="-342900" algn="just">
                        <a:spcAft>
                          <a:spcPts val="0"/>
                        </a:spcAft>
                        <a:buFont typeface="Symbol"/>
                        <a:buChar char=""/>
                        <a:tabLst>
                          <a:tab pos="457200" algn="l"/>
                        </a:tabLst>
                      </a:pPr>
                      <a:r>
                        <a:rPr lang="fr-FR" sz="1000" b="1" smtClean="0">
                          <a:effectLst/>
                          <a:latin typeface="+mj-lt"/>
                        </a:rPr>
                        <a:t>Chef </a:t>
                      </a:r>
                      <a:r>
                        <a:rPr lang="fr-FR" sz="1000" b="1">
                          <a:effectLst/>
                          <a:latin typeface="+mj-lt"/>
                        </a:rPr>
                        <a:t>de Projet</a:t>
                      </a:r>
                    </a:p>
                    <a:p>
                      <a:pPr marL="457200" algn="just" fontAlgn="base" hangingPunct="0">
                        <a:spcAft>
                          <a:spcPts val="0"/>
                        </a:spcAft>
                      </a:pPr>
                      <a:r>
                        <a:rPr lang="fr-FR" sz="1000" b="1">
                          <a:effectLst/>
                          <a:latin typeface="+mj-lt"/>
                        </a:rPr>
                        <a:t> </a:t>
                      </a:r>
                      <a:endParaRPr lang="fr-FR" sz="1000" b="1">
                        <a:effectLst/>
                        <a:latin typeface="+mj-lt"/>
                        <a:ea typeface="Times New Roman"/>
                        <a:cs typeface="Times New Roman"/>
                      </a:endParaRPr>
                    </a:p>
                  </a:txBody>
                  <a:tcPr marL="34995" marR="34995" marT="0" marB="0"/>
                </a:tc>
              </a:tr>
              <a:tr h="365666">
                <a:tc>
                  <a:txBody>
                    <a:bodyPr/>
                    <a:lstStyle/>
                    <a:p>
                      <a:pPr algn="just">
                        <a:spcAft>
                          <a:spcPts val="0"/>
                        </a:spcAft>
                      </a:pPr>
                      <a:r>
                        <a:rPr lang="fr-FR" sz="1200" b="1" smtClean="0">
                          <a:solidFill>
                            <a:schemeClr val="bg1"/>
                          </a:solidFill>
                          <a:effectLst/>
                          <a:latin typeface="+mj-lt"/>
                        </a:rPr>
                        <a:t>Périodicité</a:t>
                      </a:r>
                      <a:endParaRPr lang="fr-FR" sz="1200" b="1">
                        <a:solidFill>
                          <a:schemeClr val="bg1"/>
                        </a:solidFill>
                        <a:effectLst/>
                        <a:latin typeface="+mj-lt"/>
                        <a:ea typeface="Times New Roman"/>
                        <a:cs typeface="Times New Roman"/>
                      </a:endParaRPr>
                    </a:p>
                  </a:txBody>
                  <a:tcPr marL="34995" marR="34995" marT="0" marB="0">
                    <a:solidFill>
                      <a:schemeClr val="bg2"/>
                    </a:solidFill>
                  </a:tcPr>
                </a:tc>
                <a:tc>
                  <a:txBody>
                    <a:bodyPr/>
                    <a:lstStyle/>
                    <a:p>
                      <a:pPr marL="342900" lvl="0" indent="-342900" algn="just" defTabSz="914400" rtl="0" eaLnBrk="1" latinLnBrk="0" hangingPunct="1">
                        <a:spcAft>
                          <a:spcPts val="0"/>
                        </a:spcAft>
                        <a:buFont typeface="Symbol"/>
                        <a:buChar char=""/>
                        <a:tabLst>
                          <a:tab pos="457200" algn="l"/>
                        </a:tabLst>
                      </a:pPr>
                      <a:r>
                        <a:rPr lang="fr-FR" sz="1000" b="1" kern="1200" smtClean="0">
                          <a:solidFill>
                            <a:schemeClr val="dk1"/>
                          </a:solidFill>
                          <a:effectLst/>
                          <a:latin typeface="+mj-lt"/>
                          <a:ea typeface="+mn-ea"/>
                          <a:cs typeface="+mn-cs"/>
                        </a:rPr>
                        <a:t>Hebdomadaire</a:t>
                      </a:r>
                      <a:endParaRPr lang="fr-FR" sz="1000" b="1" kern="1200">
                        <a:solidFill>
                          <a:schemeClr val="dk1"/>
                        </a:solidFill>
                        <a:effectLst/>
                        <a:latin typeface="+mj-lt"/>
                        <a:ea typeface="+mn-ea"/>
                        <a:cs typeface="+mn-cs"/>
                      </a:endParaRPr>
                    </a:p>
                  </a:txBody>
                  <a:tcPr marL="34995" marR="34995" marT="0" marB="0"/>
                </a:tc>
              </a:tr>
              <a:tr h="486391">
                <a:tc>
                  <a:txBody>
                    <a:bodyPr/>
                    <a:lstStyle/>
                    <a:p>
                      <a:pPr algn="just">
                        <a:spcAft>
                          <a:spcPts val="0"/>
                        </a:spcAft>
                      </a:pPr>
                      <a:r>
                        <a:rPr lang="fr-FR" sz="1200" b="1">
                          <a:solidFill>
                            <a:schemeClr val="bg1"/>
                          </a:solidFill>
                          <a:effectLst/>
                          <a:latin typeface="+mj-lt"/>
                        </a:rPr>
                        <a:t>Destinataires</a:t>
                      </a:r>
                      <a:endParaRPr lang="fr-FR" sz="1200" b="1">
                        <a:solidFill>
                          <a:schemeClr val="bg1"/>
                        </a:solidFill>
                        <a:effectLst/>
                        <a:latin typeface="+mj-lt"/>
                        <a:ea typeface="Times New Roman"/>
                        <a:cs typeface="Times New Roman"/>
                      </a:endParaRPr>
                    </a:p>
                  </a:txBody>
                  <a:tcPr marL="34995" marR="34995" marT="0" marB="0">
                    <a:solidFill>
                      <a:schemeClr val="bg2"/>
                    </a:solidFill>
                  </a:tcPr>
                </a:tc>
                <a:tc>
                  <a:txBody>
                    <a:bodyPr/>
                    <a:lstStyle/>
                    <a:p>
                      <a:pPr marL="342900" lvl="0" indent="-342900" algn="just" defTabSz="914400" rtl="0" eaLnBrk="1" latinLnBrk="0" hangingPunct="1">
                        <a:spcAft>
                          <a:spcPts val="0"/>
                        </a:spcAft>
                        <a:buFont typeface="Symbol"/>
                        <a:buChar char=""/>
                        <a:tabLst>
                          <a:tab pos="457200" algn="l"/>
                        </a:tabLst>
                      </a:pPr>
                      <a:r>
                        <a:rPr lang="fr-FR" sz="1000" b="1" kern="1200">
                          <a:solidFill>
                            <a:schemeClr val="dk1"/>
                          </a:solidFill>
                          <a:effectLst/>
                          <a:latin typeface="+mj-lt"/>
                          <a:ea typeface="+mn-ea"/>
                          <a:cs typeface="+mn-cs"/>
                        </a:rPr>
                        <a:t>Participants </a:t>
                      </a:r>
                      <a:r>
                        <a:rPr lang="fr-FR" sz="1000" b="1" kern="1200" smtClean="0">
                          <a:solidFill>
                            <a:schemeClr val="dk1"/>
                          </a:solidFill>
                          <a:effectLst/>
                          <a:latin typeface="+mj-lt"/>
                          <a:ea typeface="+mn-ea"/>
                          <a:cs typeface="+mn-cs"/>
                        </a:rPr>
                        <a:t>Groupe Bayard</a:t>
                      </a:r>
                      <a:endParaRPr lang="fr-FR" sz="1000" b="1" kern="1200">
                        <a:solidFill>
                          <a:schemeClr val="dk1"/>
                        </a:solidFill>
                        <a:effectLst/>
                        <a:latin typeface="+mj-lt"/>
                        <a:ea typeface="+mn-ea"/>
                        <a:cs typeface="+mn-cs"/>
                      </a:endParaRPr>
                    </a:p>
                    <a:p>
                      <a:pPr marL="342900" lvl="0" indent="-342900" algn="just" defTabSz="914400" rtl="0" eaLnBrk="1" latinLnBrk="0" hangingPunct="1">
                        <a:spcAft>
                          <a:spcPts val="0"/>
                        </a:spcAft>
                        <a:buFont typeface="Symbol"/>
                        <a:buChar char=""/>
                        <a:tabLst>
                          <a:tab pos="457200" algn="l"/>
                        </a:tabLst>
                      </a:pPr>
                      <a:r>
                        <a:rPr lang="fr-FR" sz="1000" b="1" kern="1200">
                          <a:solidFill>
                            <a:schemeClr val="dk1"/>
                          </a:solidFill>
                          <a:effectLst/>
                          <a:latin typeface="+mj-lt"/>
                          <a:ea typeface="+mn-ea"/>
                          <a:cs typeface="+mn-cs"/>
                        </a:rPr>
                        <a:t>Participants </a:t>
                      </a:r>
                      <a:r>
                        <a:rPr lang="fr-FR" sz="1000" b="1" kern="1200" smtClean="0">
                          <a:solidFill>
                            <a:schemeClr val="dk1"/>
                          </a:solidFill>
                          <a:effectLst/>
                          <a:latin typeface="+mj-lt"/>
                          <a:ea typeface="+mn-ea"/>
                          <a:cs typeface="+mn-cs"/>
                        </a:rPr>
                        <a:t>Micropole</a:t>
                      </a:r>
                      <a:endParaRPr lang="fr-FR" sz="1000" b="1" kern="1200">
                        <a:solidFill>
                          <a:schemeClr val="dk1"/>
                        </a:solidFill>
                        <a:effectLst/>
                        <a:latin typeface="+mj-lt"/>
                        <a:ea typeface="+mn-ea"/>
                        <a:cs typeface="+mn-cs"/>
                      </a:endParaRPr>
                    </a:p>
                  </a:txBody>
                  <a:tcPr marL="34995" marR="34995" marT="0" marB="0"/>
                </a:tc>
              </a:tr>
            </a:tbl>
          </a:graphicData>
        </a:graphic>
      </p:graphicFrame>
    </p:spTree>
    <p:extLst>
      <p:ext uri="{BB962C8B-B14F-4D97-AF65-F5344CB8AC3E}">
        <p14:creationId xmlns:p14="http://schemas.microsoft.com/office/powerpoint/2010/main" val="2697082867"/>
      </p:ext>
    </p:extLst>
  </p:cSld>
  <p:clrMapOvr>
    <a:masterClrMapping/>
  </p:clrMapOvr>
  <p:transition spd="med">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Le suivi qualité</a:t>
            </a:r>
            <a:endParaRPr lang="fr-F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113</a:t>
            </a:fld>
            <a:endParaRPr lang="fr-FR"/>
          </a:p>
        </p:txBody>
      </p:sp>
    </p:spTree>
    <p:extLst>
      <p:ext uri="{BB962C8B-B14F-4D97-AF65-F5344CB8AC3E}">
        <p14:creationId xmlns:p14="http://schemas.microsoft.com/office/powerpoint/2010/main" val="2714490191"/>
      </p:ext>
    </p:extLst>
  </p:cSld>
  <p:clrMapOvr>
    <a:masterClrMapping/>
  </p:clrMapOvr>
  <p:transition spd="med">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Le suivi qualité</a:t>
            </a:r>
            <a:endParaRPr lang="fr-F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114</a:t>
            </a:fld>
            <a:endParaRPr lang="fr-FR"/>
          </a:p>
        </p:txBody>
      </p:sp>
      <p:sp>
        <p:nvSpPr>
          <p:cNvPr id="5" name="Espace réservé du texte 4"/>
          <p:cNvSpPr>
            <a:spLocks noGrp="1"/>
          </p:cNvSpPr>
          <p:nvPr>
            <p:ph type="body" sz="quarter" idx="10"/>
          </p:nvPr>
        </p:nvSpPr>
        <p:spPr>
          <a:noFill/>
          <a:ln w="9525">
            <a:noFill/>
            <a:miter lim="800000"/>
            <a:headEnd/>
            <a:tailEnd/>
          </a:ln>
        </p:spPr>
        <p:txBody>
          <a:bodyPr vert="horz" wrap="square" lIns="0" tIns="0" rIns="0" bIns="0" numCol="1" anchor="t" anchorCtr="0" compatLnSpc="1">
            <a:prstTxWarp prst="textNoShape">
              <a:avLst/>
            </a:prstTxWarp>
          </a:bodyPr>
          <a:lstStyle/>
          <a:p>
            <a:pPr algn="just"/>
            <a:r>
              <a:rPr lang="fr-FR" sz="1600"/>
              <a:t>Les activités d’assurance qualité s’appliqueront à la totalité des activités de gestion de projet, de réalisation et de contrôle du projet.</a:t>
            </a:r>
          </a:p>
          <a:p>
            <a:pPr algn="just"/>
            <a:r>
              <a:rPr lang="fr-FR" sz="1600"/>
              <a:t>Le responsable qualité s’appuiera sur les processus et procédures qualité en partie décrit dans le plan d’assurance qualité du projet et rédigera les procédures complémentaires permettant d’améliorer les processus </a:t>
            </a:r>
            <a:r>
              <a:rPr lang="fr-FR" sz="1600" smtClean="0"/>
              <a:t>existants.</a:t>
            </a:r>
            <a:endParaRPr lang="fr-FR" sz="1600"/>
          </a:p>
          <a:p>
            <a:pPr algn="just"/>
            <a:r>
              <a:rPr lang="fr-FR" sz="1600"/>
              <a:t>Durant la phase de réalisation, tous les acteurs projet appliqueront les mêmes procédures et le responsable qualité vérifiera l’application des règles et le bénéfice obtenu de cette application.</a:t>
            </a:r>
          </a:p>
          <a:p>
            <a:pPr algn="just"/>
            <a:r>
              <a:rPr lang="fr-FR" sz="1600"/>
              <a:t>Il relèvera les défauts constatés devant être corrigés et au besoin effectuera une adaptation des règles</a:t>
            </a:r>
            <a:r>
              <a:rPr lang="fr-FR" sz="1600" smtClean="0"/>
              <a:t>.</a:t>
            </a:r>
            <a:endParaRPr lang="fr-FR" sz="1600"/>
          </a:p>
          <a:p>
            <a:pPr algn="just"/>
            <a:r>
              <a:rPr lang="fr-FR" sz="1600"/>
              <a:t>Débutant par l’élaboration conjointe (Micropole/Client) du Plan d’Assurance </a:t>
            </a:r>
            <a:r>
              <a:rPr lang="fr-FR" sz="1600" smtClean="0"/>
              <a:t>Qualité (PAQ), </a:t>
            </a:r>
            <a:r>
              <a:rPr lang="fr-FR" sz="1600"/>
              <a:t>la gestion de la qualité se concrétise durant toute la durée du projet par deux types d’actions :</a:t>
            </a:r>
          </a:p>
          <a:p>
            <a:pPr lvl="1" algn="just"/>
            <a:r>
              <a:rPr lang="fr-FR" sz="1400"/>
              <a:t>Les actions portant sur les éléments </a:t>
            </a:r>
            <a:r>
              <a:rPr lang="fr-FR" sz="1400" smtClean="0"/>
              <a:t>produits ;</a:t>
            </a:r>
            <a:endParaRPr lang="fr-FR" sz="1400"/>
          </a:p>
          <a:p>
            <a:pPr lvl="1" algn="just"/>
            <a:r>
              <a:rPr lang="fr-FR" sz="1400"/>
              <a:t>Les actions portant sur les process et les </a:t>
            </a:r>
            <a:r>
              <a:rPr lang="fr-FR" sz="1400" smtClean="0"/>
              <a:t>risques.</a:t>
            </a:r>
            <a:endParaRPr lang="fr-FR" sz="1400"/>
          </a:p>
          <a:p>
            <a:pPr algn="just"/>
            <a:endParaRPr lang="fr-FR" sz="1800"/>
          </a:p>
        </p:txBody>
      </p:sp>
      <p:sp>
        <p:nvSpPr>
          <p:cNvPr id="6" name="Espace réservé du texte 5"/>
          <p:cNvSpPr>
            <a:spLocks noGrp="1"/>
          </p:cNvSpPr>
          <p:nvPr>
            <p:ph type="body" sz="quarter" idx="11"/>
          </p:nvPr>
        </p:nvSpPr>
        <p:spPr/>
        <p:txBody>
          <a:bodyPr/>
          <a:lstStyle/>
          <a:p>
            <a:r>
              <a:rPr lang="fr-FR" smtClean="0"/>
              <a:t>Introduction</a:t>
            </a:r>
            <a:endParaRPr lang="fr-FR"/>
          </a:p>
        </p:txBody>
      </p:sp>
    </p:spTree>
    <p:extLst>
      <p:ext uri="{BB962C8B-B14F-4D97-AF65-F5344CB8AC3E}">
        <p14:creationId xmlns:p14="http://schemas.microsoft.com/office/powerpoint/2010/main" val="3199371256"/>
      </p:ext>
    </p:extLst>
  </p:cSld>
  <p:clrMapOvr>
    <a:masterClrMapping/>
  </p:clrMapOvr>
  <p:transition spd="med">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Le suivi qualité</a:t>
            </a:r>
            <a:endParaRPr lang="fr-F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115</a:t>
            </a:fld>
            <a:endParaRPr lang="fr-FR"/>
          </a:p>
        </p:txBody>
      </p:sp>
      <p:sp>
        <p:nvSpPr>
          <p:cNvPr id="5" name="Espace réservé du texte 4"/>
          <p:cNvSpPr>
            <a:spLocks noGrp="1"/>
          </p:cNvSpPr>
          <p:nvPr>
            <p:ph type="body" sz="quarter" idx="10"/>
          </p:nvPr>
        </p:nvSpPr>
        <p:spPr>
          <a:noFill/>
          <a:ln w="9525">
            <a:noFill/>
            <a:miter lim="800000"/>
            <a:headEnd/>
            <a:tailEnd/>
          </a:ln>
        </p:spPr>
        <p:txBody>
          <a:bodyPr vert="horz" wrap="square" lIns="0" tIns="0" rIns="0" bIns="0" numCol="1" anchor="t" anchorCtr="0" compatLnSpc="1">
            <a:prstTxWarp prst="textNoShape">
              <a:avLst/>
            </a:prstTxWarp>
          </a:bodyPr>
          <a:lstStyle/>
          <a:p>
            <a:pPr lvl="0" algn="just"/>
            <a:r>
              <a:rPr lang="fr-FR" sz="1600"/>
              <a:t>Les objectifs généraux du </a:t>
            </a:r>
            <a:r>
              <a:rPr lang="fr-FR" sz="1600" smtClean="0"/>
              <a:t>PAQ </a:t>
            </a:r>
            <a:r>
              <a:rPr lang="fr-FR" sz="1600"/>
              <a:t>sont de </a:t>
            </a:r>
            <a:r>
              <a:rPr lang="fr-FR" sz="1600" b="1">
                <a:solidFill>
                  <a:schemeClr val="bg2"/>
                </a:solidFill>
              </a:rPr>
              <a:t>décrire les modalités </a:t>
            </a:r>
            <a:r>
              <a:rPr lang="fr-FR" sz="1600"/>
              <a:t>de chaque </a:t>
            </a:r>
            <a:r>
              <a:rPr lang="fr-FR" sz="1600" smtClean="0"/>
              <a:t>prestation. </a:t>
            </a:r>
            <a:r>
              <a:rPr lang="fr-FR" sz="1600"/>
              <a:t>C</a:t>
            </a:r>
            <a:r>
              <a:rPr lang="fr-FR" sz="1600" smtClean="0"/>
              <a:t>eci </a:t>
            </a:r>
            <a:r>
              <a:rPr lang="fr-FR" sz="1600"/>
              <a:t>comprend les procédures de suivi et de contrôle attenantes, les livrables attachés à chaque phase et les procédures de validation correspondantes. Il décrit notamment </a:t>
            </a:r>
            <a:r>
              <a:rPr lang="fr-FR" sz="1600" b="1">
                <a:solidFill>
                  <a:schemeClr val="bg2"/>
                </a:solidFill>
              </a:rPr>
              <a:t>l'ensemble des dispositions </a:t>
            </a:r>
            <a:r>
              <a:rPr lang="fr-FR" sz="1600"/>
              <a:t>retenues pour mener à bien chaque prestation et représente un engagement bilatéral à respecter durant toute la durée du projet</a:t>
            </a:r>
            <a:r>
              <a:rPr lang="fr-FR" sz="1600" smtClean="0"/>
              <a:t>.</a:t>
            </a:r>
            <a:r>
              <a:rPr lang="fr-FR" sz="1600"/>
              <a:t> </a:t>
            </a:r>
          </a:p>
          <a:p>
            <a:pPr lvl="0" algn="just"/>
            <a:r>
              <a:rPr lang="fr-FR" sz="1600"/>
              <a:t>Le </a:t>
            </a:r>
            <a:r>
              <a:rPr lang="fr-FR" sz="1600" smtClean="0"/>
              <a:t>PAQ est </a:t>
            </a:r>
            <a:r>
              <a:rPr lang="fr-FR" sz="1600"/>
              <a:t>un </a:t>
            </a:r>
            <a:r>
              <a:rPr lang="fr-FR" sz="1600" b="1">
                <a:solidFill>
                  <a:schemeClr val="bg2"/>
                </a:solidFill>
              </a:rPr>
              <a:t>engagement de conformité </a:t>
            </a:r>
            <a:r>
              <a:rPr lang="fr-FR" sz="1600"/>
              <a:t>quant au </a:t>
            </a:r>
            <a:r>
              <a:rPr lang="fr-FR" sz="1600" b="1">
                <a:solidFill>
                  <a:schemeClr val="bg2"/>
                </a:solidFill>
              </a:rPr>
              <a:t>bon déroulement des processus</a:t>
            </a:r>
            <a:r>
              <a:rPr lang="fr-FR" sz="1600"/>
              <a:t>. En ce sens, il est nécessaire d'en faire connaître toutes les dispositions par une validation formelle des principaux acteurs.</a:t>
            </a:r>
          </a:p>
          <a:p>
            <a:pPr algn="just"/>
            <a:r>
              <a:rPr lang="fr-FR" sz="1600"/>
              <a:t>Les objectifs primordiaux d’un </a:t>
            </a:r>
            <a:r>
              <a:rPr lang="fr-FR" sz="1600" smtClean="0"/>
              <a:t>PAQ sont </a:t>
            </a:r>
            <a:r>
              <a:rPr lang="fr-FR" sz="1600"/>
              <a:t>de plusieurs ordres :</a:t>
            </a:r>
          </a:p>
          <a:p>
            <a:pPr lvl="1" algn="just"/>
            <a:r>
              <a:rPr lang="fr-FR" sz="1400">
                <a:solidFill>
                  <a:schemeClr val="tx1"/>
                </a:solidFill>
                <a:latin typeface="+mj-lt"/>
                <a:cs typeface="ヒラギノ角ゴ Pro W3"/>
              </a:rPr>
              <a:t>Donner </a:t>
            </a:r>
            <a:r>
              <a:rPr lang="fr-FR" sz="1400" smtClean="0">
                <a:solidFill>
                  <a:schemeClr val="tx1"/>
                </a:solidFill>
                <a:latin typeface="+mj-lt"/>
                <a:cs typeface="ヒラギノ角ゴ Pro W3"/>
              </a:rPr>
              <a:t>au Groupe Bayard </a:t>
            </a:r>
            <a:r>
              <a:rPr lang="fr-FR" sz="1400" b="1">
                <a:solidFill>
                  <a:schemeClr val="tx1"/>
                </a:solidFill>
                <a:latin typeface="+mj-lt"/>
                <a:cs typeface="ヒラギノ角ゴ Pro W3"/>
              </a:rPr>
              <a:t>l’assurance de la qualité </a:t>
            </a:r>
            <a:r>
              <a:rPr lang="fr-FR" sz="1400">
                <a:solidFill>
                  <a:schemeClr val="tx1"/>
                </a:solidFill>
                <a:latin typeface="+mj-lt"/>
                <a:cs typeface="ヒラギノ角ゴ Pro W3"/>
              </a:rPr>
              <a:t>des prestations grâce à un ensemble de « </a:t>
            </a:r>
            <a:r>
              <a:rPr lang="fr-FR" sz="1400" b="1">
                <a:solidFill>
                  <a:schemeClr val="tx1"/>
                </a:solidFill>
                <a:latin typeface="+mj-lt"/>
                <a:cs typeface="ヒラギノ角ゴ Pro W3"/>
              </a:rPr>
              <a:t>règles de jeu </a:t>
            </a:r>
            <a:r>
              <a:rPr lang="fr-FR" sz="1400">
                <a:solidFill>
                  <a:schemeClr val="tx1"/>
                </a:solidFill>
                <a:latin typeface="+mj-lt"/>
                <a:cs typeface="ヒラギノ角ゴ Pro W3"/>
              </a:rPr>
              <a:t>» établies d’un commun accord et admises par tous ;</a:t>
            </a:r>
          </a:p>
          <a:p>
            <a:pPr lvl="1" algn="just"/>
            <a:r>
              <a:rPr lang="fr-FR" sz="1400" b="1">
                <a:solidFill>
                  <a:schemeClr val="tx1"/>
                </a:solidFill>
                <a:latin typeface="+mj-lt"/>
                <a:cs typeface="ヒラギノ角ゴ Pro W3"/>
              </a:rPr>
              <a:t>Prévoir et formaliser </a:t>
            </a:r>
            <a:r>
              <a:rPr lang="fr-FR" sz="1400">
                <a:solidFill>
                  <a:schemeClr val="tx1"/>
                </a:solidFill>
                <a:latin typeface="+mj-lt"/>
                <a:cs typeface="ヒラギノ角ゴ Pro W3"/>
              </a:rPr>
              <a:t>les dispositions d’organisation du projet avant toute réalisation, d’où une définition sécurisante des processus à mettre en œuvre ;</a:t>
            </a:r>
          </a:p>
          <a:p>
            <a:pPr lvl="1" algn="just"/>
            <a:r>
              <a:rPr lang="fr-FR" sz="1400" b="1">
                <a:solidFill>
                  <a:schemeClr val="tx1"/>
                </a:solidFill>
                <a:latin typeface="+mj-lt"/>
                <a:cs typeface="ヒラギノ角ゴ Pro W3"/>
              </a:rPr>
              <a:t>Informer</a:t>
            </a:r>
            <a:r>
              <a:rPr lang="fr-FR" sz="1400">
                <a:solidFill>
                  <a:schemeClr val="tx1"/>
                </a:solidFill>
                <a:latin typeface="+mj-lt"/>
                <a:cs typeface="ヒラギノ角ゴ Pro W3"/>
              </a:rPr>
              <a:t> tous les intervenants de ces dispositions, d’où </a:t>
            </a:r>
            <a:r>
              <a:rPr lang="fr-FR" sz="1400" smtClean="0">
                <a:solidFill>
                  <a:schemeClr val="tx1"/>
                </a:solidFill>
                <a:latin typeface="+mj-lt"/>
                <a:cs typeface="ヒラギノ角ゴ Pro W3"/>
              </a:rPr>
              <a:t>l’instauration </a:t>
            </a:r>
            <a:r>
              <a:rPr lang="fr-FR" sz="1400">
                <a:solidFill>
                  <a:schemeClr val="tx1"/>
                </a:solidFill>
                <a:latin typeface="+mj-lt"/>
                <a:cs typeface="ヒラギノ角ゴ Pro W3"/>
              </a:rPr>
              <a:t>d’une </a:t>
            </a:r>
            <a:r>
              <a:rPr lang="fr-FR" sz="1400" b="1">
                <a:solidFill>
                  <a:schemeClr val="tx1"/>
                </a:solidFill>
                <a:latin typeface="+mj-lt"/>
                <a:cs typeface="ヒラギノ角ゴ Pro W3"/>
              </a:rPr>
              <a:t>démarche commune et homogène</a:t>
            </a:r>
            <a:r>
              <a:rPr lang="fr-FR" sz="1400">
                <a:solidFill>
                  <a:schemeClr val="tx1"/>
                </a:solidFill>
                <a:latin typeface="+mj-lt"/>
                <a:cs typeface="ヒラギノ角ゴ Pro W3"/>
              </a:rPr>
              <a:t>.</a:t>
            </a:r>
          </a:p>
          <a:p>
            <a:pPr algn="just"/>
            <a:endParaRPr lang="fr-FR" sz="1400"/>
          </a:p>
          <a:p>
            <a:pPr algn="just"/>
            <a:endParaRPr lang="fr-FR" sz="1800"/>
          </a:p>
        </p:txBody>
      </p:sp>
      <p:sp>
        <p:nvSpPr>
          <p:cNvPr id="6" name="Espace réservé du texte 5"/>
          <p:cNvSpPr>
            <a:spLocks noGrp="1"/>
          </p:cNvSpPr>
          <p:nvPr>
            <p:ph type="body" sz="quarter" idx="11"/>
          </p:nvPr>
        </p:nvSpPr>
        <p:spPr/>
        <p:txBody>
          <a:bodyPr/>
          <a:lstStyle/>
          <a:p>
            <a:r>
              <a:rPr lang="fr-FR" smtClean="0"/>
              <a:t>Le Plan d’Assurance Qualité (PAQ)</a:t>
            </a:r>
            <a:endParaRPr lang="fr-FR"/>
          </a:p>
        </p:txBody>
      </p:sp>
    </p:spTree>
    <p:extLst>
      <p:ext uri="{BB962C8B-B14F-4D97-AF65-F5344CB8AC3E}">
        <p14:creationId xmlns:p14="http://schemas.microsoft.com/office/powerpoint/2010/main" val="3859447595"/>
      </p:ext>
    </p:extLst>
  </p:cSld>
  <p:clrMapOvr>
    <a:masterClrMapping/>
  </p:clrMapOvr>
  <p:transition spd="med">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Le suivi qualité</a:t>
            </a:r>
            <a:endParaRPr lang="fr-F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116</a:t>
            </a:fld>
            <a:endParaRPr lang="fr-FR"/>
          </a:p>
        </p:txBody>
      </p:sp>
      <p:sp>
        <p:nvSpPr>
          <p:cNvPr id="5" name="Espace réservé du texte 4"/>
          <p:cNvSpPr>
            <a:spLocks noGrp="1"/>
          </p:cNvSpPr>
          <p:nvPr>
            <p:ph type="body" sz="quarter" idx="10"/>
          </p:nvPr>
        </p:nvSpPr>
        <p:spPr>
          <a:noFill/>
          <a:ln w="9525">
            <a:noFill/>
            <a:miter lim="800000"/>
            <a:headEnd/>
            <a:tailEnd/>
          </a:ln>
        </p:spPr>
        <p:txBody>
          <a:bodyPr vert="horz" wrap="square" lIns="0" tIns="0" rIns="0" bIns="0" numCol="1" anchor="t" anchorCtr="0" compatLnSpc="1">
            <a:prstTxWarp prst="textNoShape">
              <a:avLst/>
            </a:prstTxWarp>
          </a:bodyPr>
          <a:lstStyle/>
          <a:p>
            <a:pPr algn="just"/>
            <a:r>
              <a:rPr lang="fr-FR" sz="1600" smtClean="0"/>
              <a:t>Il </a:t>
            </a:r>
            <a:r>
              <a:rPr lang="fr-FR" sz="1600"/>
              <a:t>définit :</a:t>
            </a:r>
          </a:p>
          <a:p>
            <a:pPr lvl="1" algn="just"/>
            <a:r>
              <a:rPr lang="fr-FR" sz="1400">
                <a:solidFill>
                  <a:schemeClr val="tx1"/>
                </a:solidFill>
                <a:latin typeface="+mj-lt"/>
                <a:cs typeface="ヒラギノ角ゴ Pro W3"/>
              </a:rPr>
              <a:t>L’organisation du projet et les responsabilités ;</a:t>
            </a:r>
          </a:p>
          <a:p>
            <a:pPr lvl="1" algn="just"/>
            <a:r>
              <a:rPr lang="fr-FR" sz="1400">
                <a:solidFill>
                  <a:schemeClr val="tx1"/>
                </a:solidFill>
                <a:latin typeface="+mj-lt"/>
                <a:cs typeface="ヒラギノ角ゴ Pro W3"/>
              </a:rPr>
              <a:t>La démarche de développement ;</a:t>
            </a:r>
          </a:p>
          <a:p>
            <a:pPr lvl="1" algn="just"/>
            <a:r>
              <a:rPr lang="fr-FR" sz="1400">
                <a:solidFill>
                  <a:schemeClr val="tx1"/>
                </a:solidFill>
                <a:latin typeface="+mj-lt"/>
                <a:cs typeface="ヒラギノ角ゴ Pro W3"/>
              </a:rPr>
              <a:t>Les moyens à mettre en œuvre ;</a:t>
            </a:r>
          </a:p>
          <a:p>
            <a:pPr lvl="1" algn="just"/>
            <a:r>
              <a:rPr lang="fr-FR" sz="1400">
                <a:solidFill>
                  <a:schemeClr val="tx1"/>
                </a:solidFill>
                <a:latin typeface="+mj-lt"/>
                <a:cs typeface="ヒラギノ角ゴ Pro W3"/>
              </a:rPr>
              <a:t>Le récapitulatif des jalons et livrables ;</a:t>
            </a:r>
          </a:p>
          <a:p>
            <a:pPr lvl="1" algn="just"/>
            <a:r>
              <a:rPr lang="fr-FR" sz="1400">
                <a:solidFill>
                  <a:schemeClr val="tx1"/>
                </a:solidFill>
                <a:latin typeface="+mj-lt"/>
                <a:cs typeface="ヒラギノ角ゴ Pro W3"/>
              </a:rPr>
              <a:t>Les procédés transverses ;</a:t>
            </a:r>
          </a:p>
          <a:p>
            <a:pPr lvl="1" algn="just"/>
            <a:r>
              <a:rPr lang="fr-FR" sz="1400">
                <a:solidFill>
                  <a:schemeClr val="tx1"/>
                </a:solidFill>
                <a:latin typeface="+mj-lt"/>
                <a:cs typeface="ヒラギノ角ゴ Pro W3"/>
              </a:rPr>
              <a:t>Le planning général prévisionnel.</a:t>
            </a:r>
          </a:p>
          <a:p>
            <a:pPr algn="just"/>
            <a:endParaRPr lang="fr-FR" sz="1400"/>
          </a:p>
          <a:p>
            <a:pPr algn="just"/>
            <a:endParaRPr lang="fr-FR" sz="1800"/>
          </a:p>
        </p:txBody>
      </p:sp>
      <p:sp>
        <p:nvSpPr>
          <p:cNvPr id="6" name="Espace réservé du texte 5"/>
          <p:cNvSpPr>
            <a:spLocks noGrp="1"/>
          </p:cNvSpPr>
          <p:nvPr>
            <p:ph type="body" sz="quarter" idx="11"/>
          </p:nvPr>
        </p:nvSpPr>
        <p:spPr/>
        <p:txBody>
          <a:bodyPr/>
          <a:lstStyle/>
          <a:p>
            <a:r>
              <a:rPr lang="fr-FR" smtClean="0"/>
              <a:t>Le Plan d’Assurance Qualité (PAQ)</a:t>
            </a:r>
            <a:endParaRPr lang="fr-FR"/>
          </a:p>
        </p:txBody>
      </p:sp>
    </p:spTree>
    <p:extLst>
      <p:ext uri="{BB962C8B-B14F-4D97-AF65-F5344CB8AC3E}">
        <p14:creationId xmlns:p14="http://schemas.microsoft.com/office/powerpoint/2010/main" val="968280205"/>
      </p:ext>
    </p:extLst>
  </p:cSld>
  <p:clrMapOvr>
    <a:masterClrMapping/>
  </p:clrMapOvr>
  <p:transition spd="med">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Le suivi qualité</a:t>
            </a:r>
            <a:endParaRPr lang="fr-F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117</a:t>
            </a:fld>
            <a:endParaRPr lang="fr-FR"/>
          </a:p>
        </p:txBody>
      </p:sp>
      <p:sp>
        <p:nvSpPr>
          <p:cNvPr id="5" name="Espace réservé du texte 4"/>
          <p:cNvSpPr>
            <a:spLocks noGrp="1"/>
          </p:cNvSpPr>
          <p:nvPr>
            <p:ph type="body" sz="quarter" idx="10"/>
          </p:nvPr>
        </p:nvSpPr>
        <p:spPr>
          <a:noFill/>
          <a:ln w="9525">
            <a:noFill/>
            <a:miter lim="800000"/>
            <a:headEnd/>
            <a:tailEnd/>
          </a:ln>
        </p:spPr>
        <p:txBody>
          <a:bodyPr vert="horz" wrap="square" lIns="0" tIns="0" rIns="0" bIns="0" numCol="1" anchor="t" anchorCtr="0" compatLnSpc="1">
            <a:prstTxWarp prst="textNoShape">
              <a:avLst/>
            </a:prstTxWarp>
          </a:bodyPr>
          <a:lstStyle/>
          <a:p>
            <a:pPr algn="just"/>
            <a:r>
              <a:rPr lang="fr-FR" sz="1600"/>
              <a:t>Le(s) rédacteur(s) </a:t>
            </a:r>
          </a:p>
          <a:p>
            <a:pPr lvl="1" algn="just">
              <a:spcAft>
                <a:spcPts val="300"/>
              </a:spcAft>
            </a:pPr>
            <a:r>
              <a:rPr lang="fr-FR" sz="1400">
                <a:solidFill>
                  <a:schemeClr val="tx1"/>
                </a:solidFill>
                <a:latin typeface="+mj-lt"/>
                <a:cs typeface="ヒラギノ角ゴ Pro W3"/>
              </a:rPr>
              <a:t>Le </a:t>
            </a:r>
            <a:r>
              <a:rPr lang="fr-FR" sz="1400" smtClean="0">
                <a:solidFill>
                  <a:schemeClr val="tx1"/>
                </a:solidFill>
                <a:latin typeface="+mj-lt"/>
                <a:cs typeface="ヒラギノ角ゴ Pro W3"/>
              </a:rPr>
              <a:t>PAQ sera </a:t>
            </a:r>
            <a:r>
              <a:rPr lang="fr-FR" sz="1400">
                <a:solidFill>
                  <a:schemeClr val="tx1"/>
                </a:solidFill>
                <a:latin typeface="+mj-lt"/>
                <a:cs typeface="ヒラギノ角ゴ Pro W3"/>
              </a:rPr>
              <a:t>réalisé </a:t>
            </a:r>
            <a:r>
              <a:rPr lang="fr-FR" sz="1400" b="1">
                <a:solidFill>
                  <a:schemeClr val="bg2"/>
                </a:solidFill>
                <a:latin typeface="+mj-lt"/>
                <a:cs typeface="ヒラギノ角ゴ Pro W3"/>
              </a:rPr>
              <a:t>conjointement</a:t>
            </a:r>
            <a:r>
              <a:rPr lang="fr-FR" sz="1400">
                <a:solidFill>
                  <a:schemeClr val="bg2"/>
                </a:solidFill>
                <a:latin typeface="+mj-lt"/>
                <a:cs typeface="ヒラギノ角ゴ Pro W3"/>
              </a:rPr>
              <a:t> </a:t>
            </a:r>
            <a:r>
              <a:rPr lang="fr-FR" sz="1400">
                <a:solidFill>
                  <a:schemeClr val="tx1"/>
                </a:solidFill>
                <a:latin typeface="+mj-lt"/>
                <a:cs typeface="ヒラギノ角ゴ Pro W3"/>
              </a:rPr>
              <a:t>entre Le Groupe Bayard et MICROPOLE.</a:t>
            </a:r>
          </a:p>
          <a:p>
            <a:pPr lvl="1" algn="just">
              <a:spcAft>
                <a:spcPts val="300"/>
              </a:spcAft>
            </a:pPr>
            <a:r>
              <a:rPr lang="fr-FR" sz="1400">
                <a:solidFill>
                  <a:schemeClr val="tx1"/>
                </a:solidFill>
                <a:latin typeface="+mj-lt"/>
                <a:cs typeface="ヒラギノ角ゴ Pro W3"/>
              </a:rPr>
              <a:t>Les rédacteurs MICROPOLE seront le Chef de projet et le responsable Qualité.</a:t>
            </a:r>
          </a:p>
          <a:p>
            <a:pPr algn="just"/>
            <a:r>
              <a:rPr lang="fr-FR" sz="1600"/>
              <a:t>Le(s) relecteur(s) et </a:t>
            </a:r>
            <a:r>
              <a:rPr lang="fr-FR" sz="1600" err="1"/>
              <a:t>valideur</a:t>
            </a:r>
            <a:r>
              <a:rPr lang="fr-FR" sz="1600"/>
              <a:t>(s)</a:t>
            </a:r>
          </a:p>
          <a:p>
            <a:pPr lvl="1" algn="just">
              <a:spcAft>
                <a:spcPts val="300"/>
              </a:spcAft>
            </a:pPr>
            <a:r>
              <a:rPr lang="fr-FR" sz="1400">
                <a:solidFill>
                  <a:schemeClr val="tx1"/>
                </a:solidFill>
                <a:latin typeface="+mj-lt"/>
                <a:cs typeface="ヒラギノ角ゴ Pro W3"/>
              </a:rPr>
              <a:t>Les relecteurs MICROPOLE seront le Chef de projet et le responsable Qualité.</a:t>
            </a:r>
          </a:p>
          <a:p>
            <a:pPr lvl="1" algn="just">
              <a:spcAft>
                <a:spcPts val="300"/>
              </a:spcAft>
            </a:pPr>
            <a:r>
              <a:rPr lang="fr-FR" sz="1400">
                <a:solidFill>
                  <a:schemeClr val="tx1"/>
                </a:solidFill>
                <a:latin typeface="+mj-lt"/>
                <a:cs typeface="ヒラギノ角ゴ Pro W3"/>
              </a:rPr>
              <a:t>Le </a:t>
            </a:r>
            <a:r>
              <a:rPr lang="fr-FR" sz="1400" smtClean="0">
                <a:solidFill>
                  <a:schemeClr val="tx1"/>
                </a:solidFill>
                <a:latin typeface="+mj-lt"/>
                <a:cs typeface="ヒラギノ角ゴ Pro W3"/>
              </a:rPr>
              <a:t>PAQ sera </a:t>
            </a:r>
            <a:r>
              <a:rPr lang="fr-FR" sz="1400">
                <a:solidFill>
                  <a:schemeClr val="tx1"/>
                </a:solidFill>
                <a:latin typeface="+mj-lt"/>
                <a:cs typeface="ヒラギノ角ゴ Pro W3"/>
              </a:rPr>
              <a:t>validé par le Directeur de projet.</a:t>
            </a:r>
          </a:p>
          <a:p>
            <a:pPr algn="just"/>
            <a:r>
              <a:rPr lang="fr-FR" sz="1600"/>
              <a:t>Les signataires</a:t>
            </a:r>
          </a:p>
          <a:p>
            <a:pPr lvl="1" algn="just">
              <a:spcAft>
                <a:spcPts val="300"/>
              </a:spcAft>
            </a:pPr>
            <a:r>
              <a:rPr lang="fr-FR" sz="1400">
                <a:solidFill>
                  <a:schemeClr val="tx1"/>
                </a:solidFill>
                <a:latin typeface="+mj-lt"/>
                <a:cs typeface="ヒラギノ角ゴ Pro W3"/>
              </a:rPr>
              <a:t>Le </a:t>
            </a:r>
            <a:r>
              <a:rPr lang="fr-FR" sz="1400" smtClean="0">
                <a:solidFill>
                  <a:schemeClr val="tx1"/>
                </a:solidFill>
                <a:latin typeface="+mj-lt"/>
                <a:cs typeface="ヒラギノ角ゴ Pro W3"/>
              </a:rPr>
              <a:t>PAQ est </a:t>
            </a:r>
            <a:r>
              <a:rPr lang="fr-FR" sz="1400">
                <a:solidFill>
                  <a:schemeClr val="tx1"/>
                </a:solidFill>
                <a:latin typeface="+mj-lt"/>
                <a:cs typeface="ヒラギノ角ゴ Pro W3"/>
              </a:rPr>
              <a:t>un </a:t>
            </a:r>
            <a:r>
              <a:rPr lang="fr-FR" sz="1400" b="1">
                <a:solidFill>
                  <a:schemeClr val="bg2"/>
                </a:solidFill>
                <a:latin typeface="+mj-lt"/>
                <a:cs typeface="ヒラギノ角ゴ Pro W3"/>
              </a:rPr>
              <a:t>engagement de conformité </a:t>
            </a:r>
            <a:r>
              <a:rPr lang="fr-FR" sz="1400">
                <a:solidFill>
                  <a:schemeClr val="tx1"/>
                </a:solidFill>
                <a:latin typeface="+mj-lt"/>
                <a:cs typeface="ヒラギノ角ゴ Pro W3"/>
              </a:rPr>
              <a:t>quant au bon déroulement des processus de développement et de maintenance. En ce sens, il est nécessaire d’en faire reconnaître toutes les dispositions par une validation formelle des principaux acteurs.</a:t>
            </a:r>
          </a:p>
          <a:p>
            <a:pPr lvl="1" algn="just">
              <a:spcAft>
                <a:spcPts val="300"/>
              </a:spcAft>
            </a:pPr>
            <a:r>
              <a:rPr lang="fr-FR" sz="1400">
                <a:solidFill>
                  <a:schemeClr val="tx1"/>
                </a:solidFill>
                <a:latin typeface="+mj-lt"/>
                <a:cs typeface="ヒラギノ角ゴ Pro W3"/>
              </a:rPr>
              <a:t>Le Groupe Bayard doit </a:t>
            </a:r>
            <a:r>
              <a:rPr lang="fr-FR" sz="1400" b="1">
                <a:solidFill>
                  <a:schemeClr val="bg2"/>
                </a:solidFill>
                <a:latin typeface="+mj-lt"/>
                <a:cs typeface="ヒラギノ角ゴ Pro W3"/>
              </a:rPr>
              <a:t>valider</a:t>
            </a:r>
            <a:r>
              <a:rPr lang="fr-FR" sz="1400">
                <a:solidFill>
                  <a:schemeClr val="tx1"/>
                </a:solidFill>
                <a:latin typeface="+mj-lt"/>
                <a:cs typeface="ヒラギノ角ゴ Pro W3"/>
              </a:rPr>
              <a:t> le PAQ pour que celui-ci puisse être considéré comme opérationnel.</a:t>
            </a:r>
          </a:p>
          <a:p>
            <a:pPr lvl="1" algn="just">
              <a:spcAft>
                <a:spcPts val="300"/>
              </a:spcAft>
            </a:pPr>
            <a:r>
              <a:rPr lang="fr-FR" sz="1400">
                <a:solidFill>
                  <a:schemeClr val="tx1"/>
                </a:solidFill>
                <a:latin typeface="+mj-lt"/>
                <a:cs typeface="ヒラギノ角ゴ Pro W3"/>
              </a:rPr>
              <a:t>Le PAQ fait l’objet d’une </a:t>
            </a:r>
            <a:r>
              <a:rPr lang="fr-FR" sz="1400" b="1">
                <a:solidFill>
                  <a:schemeClr val="bg2"/>
                </a:solidFill>
                <a:latin typeface="+mj-lt"/>
                <a:cs typeface="ヒラギノ角ゴ Pro W3"/>
              </a:rPr>
              <a:t>double approbation</a:t>
            </a:r>
            <a:r>
              <a:rPr lang="fr-FR" sz="1400">
                <a:solidFill>
                  <a:schemeClr val="tx1"/>
                </a:solidFill>
                <a:latin typeface="+mj-lt"/>
                <a:cs typeface="ヒラギノ角ゴ Pro W3"/>
              </a:rPr>
              <a:t> :</a:t>
            </a:r>
          </a:p>
          <a:p>
            <a:pPr lvl="2" algn="just"/>
            <a:r>
              <a:rPr lang="fr-FR" sz="1200" smtClean="0">
                <a:solidFill>
                  <a:schemeClr val="tx1"/>
                </a:solidFill>
                <a:latin typeface="+mj-lt"/>
                <a:cs typeface="ヒラギノ角ゴ Pro W3"/>
              </a:rPr>
              <a:t>par le Chef de projet MICROPOLE</a:t>
            </a:r>
          </a:p>
          <a:p>
            <a:pPr lvl="2" algn="just"/>
            <a:r>
              <a:rPr lang="fr-FR" sz="1200" smtClean="0">
                <a:solidFill>
                  <a:schemeClr val="tx1"/>
                </a:solidFill>
                <a:latin typeface="+mj-lt"/>
                <a:cs typeface="ヒラギノ角ゴ Pro W3"/>
              </a:rPr>
              <a:t>par le Chef de projet du Groupe Bayard</a:t>
            </a:r>
          </a:p>
          <a:p>
            <a:pPr lvl="1" algn="just">
              <a:spcAft>
                <a:spcPts val="300"/>
              </a:spcAft>
            </a:pPr>
            <a:r>
              <a:rPr lang="fr-FR" sz="1400" smtClean="0">
                <a:solidFill>
                  <a:schemeClr val="tx1"/>
                </a:solidFill>
                <a:latin typeface="+mj-lt"/>
                <a:cs typeface="ヒラギノ角ゴ Pro W3"/>
              </a:rPr>
              <a:t>Le </a:t>
            </a:r>
            <a:r>
              <a:rPr lang="fr-FR" sz="1400">
                <a:solidFill>
                  <a:schemeClr val="tx1"/>
                </a:solidFill>
                <a:latin typeface="+mj-lt"/>
                <a:cs typeface="ヒラギノ角ゴ Pro W3"/>
              </a:rPr>
              <a:t>PAQ est annexé au contrat entre Micropole et le Groupe Bayard.</a:t>
            </a:r>
          </a:p>
          <a:p>
            <a:endParaRPr lang="fr-FR" sz="1400"/>
          </a:p>
          <a:p>
            <a:pPr algn="just"/>
            <a:endParaRPr lang="fr-FR" sz="1400"/>
          </a:p>
          <a:p>
            <a:pPr algn="just"/>
            <a:endParaRPr lang="fr-FR" sz="1800"/>
          </a:p>
        </p:txBody>
      </p:sp>
      <p:sp>
        <p:nvSpPr>
          <p:cNvPr id="6" name="Espace réservé du texte 5"/>
          <p:cNvSpPr>
            <a:spLocks noGrp="1"/>
          </p:cNvSpPr>
          <p:nvPr>
            <p:ph type="body" sz="quarter" idx="11"/>
          </p:nvPr>
        </p:nvSpPr>
        <p:spPr/>
        <p:txBody>
          <a:bodyPr/>
          <a:lstStyle/>
          <a:p>
            <a:pPr>
              <a:tabLst>
                <a:tab pos="7988300" algn="r"/>
              </a:tabLst>
            </a:pPr>
            <a:r>
              <a:rPr lang="fr-FR" smtClean="0"/>
              <a:t>Le Plan d’Assurance Qualité (PAQ) : Responsabilités	1/3</a:t>
            </a:r>
            <a:endParaRPr lang="fr-FR"/>
          </a:p>
        </p:txBody>
      </p:sp>
    </p:spTree>
    <p:extLst>
      <p:ext uri="{BB962C8B-B14F-4D97-AF65-F5344CB8AC3E}">
        <p14:creationId xmlns:p14="http://schemas.microsoft.com/office/powerpoint/2010/main" val="2332485855"/>
      </p:ext>
    </p:extLst>
  </p:cSld>
  <p:clrMapOvr>
    <a:masterClrMapping/>
  </p:clrMapOvr>
  <p:transition spd="med">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Le suivi qualité</a:t>
            </a:r>
            <a:endParaRPr lang="fr-F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118</a:t>
            </a:fld>
            <a:endParaRPr lang="fr-FR"/>
          </a:p>
        </p:txBody>
      </p:sp>
      <p:sp>
        <p:nvSpPr>
          <p:cNvPr id="5" name="Espace réservé du texte 4"/>
          <p:cNvSpPr>
            <a:spLocks noGrp="1"/>
          </p:cNvSpPr>
          <p:nvPr>
            <p:ph type="body" sz="quarter" idx="10"/>
          </p:nvPr>
        </p:nvSpPr>
        <p:spPr>
          <a:noFill/>
          <a:ln w="9525">
            <a:noFill/>
            <a:miter lim="800000"/>
            <a:headEnd/>
            <a:tailEnd/>
          </a:ln>
        </p:spPr>
        <p:txBody>
          <a:bodyPr vert="horz" wrap="square" lIns="0" tIns="0" rIns="0" bIns="0" numCol="1" anchor="t" anchorCtr="0" compatLnSpc="1">
            <a:prstTxWarp prst="textNoShape">
              <a:avLst/>
            </a:prstTxWarp>
          </a:bodyPr>
          <a:lstStyle/>
          <a:p>
            <a:pPr algn="just"/>
            <a:r>
              <a:rPr lang="fr-FR" sz="1600"/>
              <a:t>Les responsables du contrôle de mise en œuvre</a:t>
            </a:r>
          </a:p>
          <a:p>
            <a:pPr lvl="1" algn="just"/>
            <a:r>
              <a:rPr lang="fr-FR" sz="1400">
                <a:solidFill>
                  <a:schemeClr val="tx1"/>
                </a:solidFill>
                <a:latin typeface="+mj-lt"/>
                <a:cs typeface="ヒラギノ角ゴ Pro W3"/>
              </a:rPr>
              <a:t>Les responsables du contrôle de la mise en œuvre du </a:t>
            </a:r>
            <a:r>
              <a:rPr lang="fr-FR" sz="1400" smtClean="0">
                <a:solidFill>
                  <a:schemeClr val="tx1"/>
                </a:solidFill>
                <a:latin typeface="+mj-lt"/>
                <a:cs typeface="ヒラギノ角ゴ Pro W3"/>
              </a:rPr>
              <a:t>PAQ sont</a:t>
            </a:r>
            <a:r>
              <a:rPr lang="fr-FR" sz="1400">
                <a:solidFill>
                  <a:schemeClr val="tx1"/>
                </a:solidFill>
                <a:latin typeface="+mj-lt"/>
                <a:cs typeface="ヒラギノ角ゴ Pro W3"/>
              </a:rPr>
              <a:t> :</a:t>
            </a:r>
          </a:p>
          <a:p>
            <a:pPr lvl="2" algn="just"/>
            <a:r>
              <a:rPr lang="fr-FR" sz="1200">
                <a:solidFill>
                  <a:schemeClr val="tx1"/>
                </a:solidFill>
                <a:latin typeface="+mj-lt"/>
                <a:cs typeface="ヒラギノ角ゴ Pro W3"/>
              </a:rPr>
              <a:t>le Directeur de Projet,</a:t>
            </a:r>
          </a:p>
          <a:p>
            <a:pPr lvl="2" algn="just"/>
            <a:r>
              <a:rPr lang="fr-FR" sz="1200">
                <a:solidFill>
                  <a:schemeClr val="tx1"/>
                </a:solidFill>
                <a:latin typeface="+mj-lt"/>
                <a:cs typeface="ヒラギノ角ゴ Pro W3"/>
              </a:rPr>
              <a:t>le responsable Qualité,</a:t>
            </a:r>
          </a:p>
          <a:p>
            <a:pPr lvl="2" algn="just"/>
            <a:r>
              <a:rPr lang="fr-FR" sz="1200">
                <a:solidFill>
                  <a:schemeClr val="tx1"/>
                </a:solidFill>
                <a:latin typeface="+mj-lt"/>
                <a:cs typeface="ヒラギノ角ゴ Pro W3"/>
              </a:rPr>
              <a:t>le Chef de projet.</a:t>
            </a:r>
          </a:p>
          <a:p>
            <a:pPr algn="just"/>
            <a:r>
              <a:rPr lang="fr-FR" sz="1600"/>
              <a:t>Dispositions à suivre en cas d’évolution</a:t>
            </a:r>
          </a:p>
          <a:p>
            <a:pPr lvl="1" algn="just"/>
            <a:r>
              <a:rPr lang="fr-FR" sz="1400">
                <a:solidFill>
                  <a:schemeClr val="tx1"/>
                </a:solidFill>
                <a:latin typeface="+mj-lt"/>
                <a:cs typeface="ヒラギノ角ゴ Pro W3"/>
              </a:rPr>
              <a:t>Des événements de nature exceptionnelle (modification des contrats, modification d'une procédure de suivi, nouvelles conditions de production…) peuvent nécessiter des modifications du PAQ.</a:t>
            </a:r>
          </a:p>
          <a:p>
            <a:pPr lvl="1" algn="just"/>
            <a:r>
              <a:rPr lang="fr-FR" sz="1400">
                <a:solidFill>
                  <a:schemeClr val="tx1"/>
                </a:solidFill>
                <a:latin typeface="+mj-lt"/>
                <a:cs typeface="ヒラギノ角ゴ Pro W3"/>
              </a:rPr>
              <a:t>Toute évolution doit faire l'objet d'un accord préalable des parties prenantes avant d'être intégrée au PAQ. L'historique des modifications est enregistré dans la table des modifications du document.</a:t>
            </a:r>
          </a:p>
          <a:p>
            <a:pPr lvl="1" algn="just"/>
            <a:r>
              <a:rPr lang="fr-FR" sz="1400">
                <a:solidFill>
                  <a:schemeClr val="tx1"/>
                </a:solidFill>
                <a:latin typeface="+mj-lt"/>
                <a:cs typeface="ヒラギノ角ゴ Pro W3"/>
              </a:rPr>
              <a:t>La procédure de mise à jour se décline comme suit :</a:t>
            </a:r>
          </a:p>
          <a:p>
            <a:pPr lvl="2" algn="just"/>
            <a:r>
              <a:rPr lang="fr-FR" sz="1200">
                <a:solidFill>
                  <a:schemeClr val="tx1"/>
                </a:solidFill>
                <a:latin typeface="+mj-lt"/>
                <a:cs typeface="ヒラギノ角ゴ Pro W3"/>
              </a:rPr>
              <a:t>Décision de prise en compte d'une évolution</a:t>
            </a:r>
          </a:p>
          <a:p>
            <a:pPr lvl="2" algn="just"/>
            <a:r>
              <a:rPr lang="fr-FR" sz="1200">
                <a:solidFill>
                  <a:schemeClr val="tx1"/>
                </a:solidFill>
                <a:latin typeface="+mj-lt"/>
                <a:cs typeface="ヒラギノ角ゴ Pro W3"/>
              </a:rPr>
              <a:t>Gestion des versions du PAQ</a:t>
            </a:r>
          </a:p>
          <a:p>
            <a:pPr lvl="2" algn="just"/>
            <a:r>
              <a:rPr lang="fr-FR" sz="1200">
                <a:solidFill>
                  <a:schemeClr val="tx1"/>
                </a:solidFill>
                <a:latin typeface="+mj-lt"/>
                <a:cs typeface="ヒラギノ角ゴ Pro W3"/>
              </a:rPr>
              <a:t>Actualisation du PAQ</a:t>
            </a:r>
          </a:p>
          <a:p>
            <a:pPr marL="284400" lvl="1" indent="0" algn="just">
              <a:buNone/>
            </a:pPr>
            <a:r>
              <a:rPr lang="fr-FR" sz="1200" u="sng"/>
              <a:t>Remarque</a:t>
            </a:r>
            <a:r>
              <a:rPr lang="fr-FR" sz="1200"/>
              <a:t> : une évolution est définie, par défaut, comme non rétroactive sur la production déjà effectuée. Les cas de prise en compte </a:t>
            </a:r>
            <a:r>
              <a:rPr lang="fr-FR" sz="1200" smtClean="0"/>
              <a:t>rétroactives </a:t>
            </a:r>
            <a:r>
              <a:rPr lang="fr-FR" sz="1200"/>
              <a:t>sont des dérogations réglées au cas par cas entre le client et le fournisseur</a:t>
            </a:r>
            <a:r>
              <a:rPr lang="fr-FR" sz="1200" smtClean="0"/>
              <a:t>.</a:t>
            </a:r>
            <a:endParaRPr lang="fr-FR" sz="1200"/>
          </a:p>
        </p:txBody>
      </p:sp>
      <p:sp>
        <p:nvSpPr>
          <p:cNvPr id="6" name="Espace réservé du texte 5"/>
          <p:cNvSpPr>
            <a:spLocks noGrp="1"/>
          </p:cNvSpPr>
          <p:nvPr>
            <p:ph type="body" sz="quarter" idx="11"/>
          </p:nvPr>
        </p:nvSpPr>
        <p:spPr/>
        <p:txBody>
          <a:bodyPr/>
          <a:lstStyle/>
          <a:p>
            <a:pPr>
              <a:tabLst>
                <a:tab pos="7988300" algn="r"/>
              </a:tabLst>
            </a:pPr>
            <a:r>
              <a:rPr lang="fr-FR" smtClean="0"/>
              <a:t>Le Plan d’Assurance Qualité (PAQ) : Responsabilités	2/3</a:t>
            </a:r>
            <a:endParaRPr lang="fr-FR"/>
          </a:p>
        </p:txBody>
      </p:sp>
    </p:spTree>
    <p:extLst>
      <p:ext uri="{BB962C8B-B14F-4D97-AF65-F5344CB8AC3E}">
        <p14:creationId xmlns:p14="http://schemas.microsoft.com/office/powerpoint/2010/main" val="3669393270"/>
      </p:ext>
    </p:extLst>
  </p:cSld>
  <p:clrMapOvr>
    <a:masterClrMapping/>
  </p:clrMapOvr>
  <p:transition spd="med">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Le suivi qualité</a:t>
            </a:r>
            <a:endParaRPr lang="fr-F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119</a:t>
            </a:fld>
            <a:endParaRPr lang="fr-FR"/>
          </a:p>
        </p:txBody>
      </p:sp>
      <p:sp>
        <p:nvSpPr>
          <p:cNvPr id="5" name="Espace réservé du texte 4"/>
          <p:cNvSpPr>
            <a:spLocks noGrp="1"/>
          </p:cNvSpPr>
          <p:nvPr>
            <p:ph type="body" sz="quarter" idx="10"/>
          </p:nvPr>
        </p:nvSpPr>
        <p:spPr>
          <a:noFill/>
          <a:ln w="9525">
            <a:noFill/>
            <a:miter lim="800000"/>
            <a:headEnd/>
            <a:tailEnd/>
          </a:ln>
        </p:spPr>
        <p:txBody>
          <a:bodyPr vert="horz" wrap="square" lIns="0" tIns="0" rIns="0" bIns="0" numCol="1" anchor="t" anchorCtr="0" compatLnSpc="1">
            <a:prstTxWarp prst="textNoShape">
              <a:avLst/>
            </a:prstTxWarp>
          </a:bodyPr>
          <a:lstStyle/>
          <a:p>
            <a:pPr algn="just"/>
            <a:r>
              <a:rPr lang="fr-FR" sz="1600"/>
              <a:t>Dispositions prises en cas de non-respect</a:t>
            </a:r>
          </a:p>
          <a:p>
            <a:pPr lvl="1" algn="just">
              <a:spcBef>
                <a:spcPts val="100"/>
              </a:spcBef>
              <a:spcAft>
                <a:spcPts val="400"/>
              </a:spcAft>
            </a:pPr>
            <a:r>
              <a:rPr lang="fr-FR" sz="1400">
                <a:solidFill>
                  <a:schemeClr val="tx1"/>
                </a:solidFill>
                <a:latin typeface="+mj-lt"/>
                <a:cs typeface="ヒラギノ角ゴ Pro W3"/>
              </a:rPr>
              <a:t>Il conviendra de prévoir les circonstances dans lesquelles le </a:t>
            </a:r>
            <a:r>
              <a:rPr lang="fr-FR" sz="1400" smtClean="0">
                <a:solidFill>
                  <a:schemeClr val="tx1"/>
                </a:solidFill>
                <a:latin typeface="+mj-lt"/>
                <a:cs typeface="ヒラギノ角ゴ Pro W3"/>
              </a:rPr>
              <a:t>PAQ pourrait </a:t>
            </a:r>
            <a:r>
              <a:rPr lang="fr-FR" sz="1400">
                <a:solidFill>
                  <a:schemeClr val="tx1"/>
                </a:solidFill>
                <a:latin typeface="+mj-lt"/>
                <a:cs typeface="ヒラギノ角ゴ Pro W3"/>
              </a:rPr>
              <a:t>ne pas être appliqué (incapacité conjoncturelle, inadéquation de certaines dispositions, non-respect par l’une ou l’autre partie d’une modalité…), ainsi que les responsabilités et les conséquences pour chacune d’elles.</a:t>
            </a:r>
          </a:p>
          <a:p>
            <a:pPr lvl="1" algn="just">
              <a:spcBef>
                <a:spcPts val="100"/>
              </a:spcBef>
              <a:spcAft>
                <a:spcPts val="400"/>
              </a:spcAft>
            </a:pPr>
            <a:r>
              <a:rPr lang="fr-FR" sz="1400">
                <a:solidFill>
                  <a:schemeClr val="tx1"/>
                </a:solidFill>
                <a:latin typeface="+mj-lt"/>
                <a:cs typeface="ヒラギノ角ゴ Pro W3"/>
              </a:rPr>
              <a:t>Suite à un constat de non-respect ou une réclamation formalisée, il conviendra de :</a:t>
            </a:r>
          </a:p>
          <a:p>
            <a:pPr lvl="2" algn="just">
              <a:spcBef>
                <a:spcPts val="0"/>
              </a:spcBef>
            </a:pPr>
            <a:r>
              <a:rPr lang="fr-FR" sz="1200">
                <a:solidFill>
                  <a:schemeClr val="tx1"/>
                </a:solidFill>
                <a:latin typeface="+mj-lt"/>
                <a:cs typeface="ヒラギノ角ゴ Pro W3"/>
              </a:rPr>
              <a:t>proposer une évolution du PAQ en cas de constat d’inadéquation de certaines dispositions,</a:t>
            </a:r>
          </a:p>
          <a:p>
            <a:pPr lvl="2" algn="just">
              <a:spcBef>
                <a:spcPts val="0"/>
              </a:spcBef>
            </a:pPr>
            <a:r>
              <a:rPr lang="fr-FR" sz="1200">
                <a:solidFill>
                  <a:schemeClr val="tx1"/>
                </a:solidFill>
                <a:latin typeface="+mj-lt"/>
                <a:cs typeface="ヒラギノ角ゴ Pro W3"/>
              </a:rPr>
              <a:t>imposer l’application stricte du PAQ,</a:t>
            </a:r>
          </a:p>
          <a:p>
            <a:pPr lvl="2" algn="just">
              <a:spcBef>
                <a:spcPts val="0"/>
              </a:spcBef>
            </a:pPr>
            <a:r>
              <a:rPr lang="fr-FR" sz="1200">
                <a:solidFill>
                  <a:schemeClr val="tx1"/>
                </a:solidFill>
                <a:latin typeface="+mj-lt"/>
                <a:cs typeface="ヒラギノ角ゴ Pro W3"/>
              </a:rPr>
              <a:t>rédiger une demande de dérogation en cas d’incapacité conjoncturelle (celle-ci devra être justifiée et validées par les signataires du PAQ).</a:t>
            </a:r>
          </a:p>
          <a:p>
            <a:pPr lvl="1" algn="just">
              <a:spcBef>
                <a:spcPts val="100"/>
              </a:spcBef>
              <a:spcAft>
                <a:spcPts val="400"/>
              </a:spcAft>
            </a:pPr>
            <a:r>
              <a:rPr lang="fr-FR" sz="1400">
                <a:solidFill>
                  <a:schemeClr val="tx1"/>
                </a:solidFill>
                <a:latin typeface="+mj-lt"/>
                <a:cs typeface="ヒラギノ角ゴ Pro W3"/>
              </a:rPr>
              <a:t>Si l’un des acteurs du projet constate un non-suivi du plan, il devra le faire savoir de façon officielle au Chef de projet concerné dans les plus brefs délais (fiche événement transmise par courriel).</a:t>
            </a:r>
          </a:p>
          <a:p>
            <a:pPr lvl="1" algn="just">
              <a:spcBef>
                <a:spcPts val="100"/>
              </a:spcBef>
              <a:spcAft>
                <a:spcPts val="400"/>
              </a:spcAft>
            </a:pPr>
            <a:r>
              <a:rPr lang="fr-FR" sz="1400">
                <a:solidFill>
                  <a:schemeClr val="tx1"/>
                </a:solidFill>
                <a:latin typeface="+mj-lt"/>
                <a:cs typeface="ヒラギノ角ゴ Pro W3"/>
              </a:rPr>
              <a:t>Les chefs de projet planifieront éventuellement une réunion au cours de laquelle sera arrêtée la procédure à suivre :</a:t>
            </a:r>
          </a:p>
          <a:p>
            <a:pPr lvl="2" algn="just">
              <a:spcBef>
                <a:spcPts val="0"/>
              </a:spcBef>
            </a:pPr>
            <a:r>
              <a:rPr lang="fr-FR" sz="1200">
                <a:solidFill>
                  <a:schemeClr val="tx1"/>
                </a:solidFill>
                <a:latin typeface="+mj-lt"/>
                <a:cs typeface="ヒラギノ角ゴ Pro W3"/>
              </a:rPr>
              <a:t>Soit pour mettre à jour le </a:t>
            </a:r>
            <a:r>
              <a:rPr lang="fr-FR" sz="1200" smtClean="0">
                <a:solidFill>
                  <a:schemeClr val="tx1"/>
                </a:solidFill>
                <a:latin typeface="+mj-lt"/>
                <a:cs typeface="ヒラギノ角ゴ Pro W3"/>
              </a:rPr>
              <a:t>PAQ</a:t>
            </a:r>
            <a:endParaRPr lang="fr-FR" sz="1200">
              <a:solidFill>
                <a:schemeClr val="tx1"/>
              </a:solidFill>
              <a:latin typeface="+mj-lt"/>
              <a:cs typeface="ヒラギノ角ゴ Pro W3"/>
            </a:endParaRPr>
          </a:p>
          <a:p>
            <a:pPr lvl="2" algn="just">
              <a:spcBef>
                <a:spcPts val="0"/>
              </a:spcBef>
            </a:pPr>
            <a:r>
              <a:rPr lang="fr-FR" sz="1200">
                <a:solidFill>
                  <a:schemeClr val="tx1"/>
                </a:solidFill>
                <a:latin typeface="+mj-lt"/>
                <a:cs typeface="ヒラギノ角ゴ Pro W3"/>
              </a:rPr>
              <a:t>Soit pour effectuer une mise en conformité de l’élément mis en cause avec le PAQ</a:t>
            </a:r>
          </a:p>
          <a:p>
            <a:pPr lvl="1" algn="just">
              <a:spcBef>
                <a:spcPts val="100"/>
              </a:spcBef>
              <a:spcAft>
                <a:spcPts val="400"/>
              </a:spcAft>
            </a:pPr>
            <a:r>
              <a:rPr lang="fr-FR" sz="1400">
                <a:solidFill>
                  <a:schemeClr val="tx1"/>
                </a:solidFill>
                <a:latin typeface="+mj-lt"/>
                <a:cs typeface="ヒラギノ角ゴ Pro W3"/>
              </a:rPr>
              <a:t>Toute mise à jour du PAQ doit être soumise à une validation conjointe du Chef de projet du Groupe Bayard et du Chef de projet MICROPOLE.</a:t>
            </a:r>
          </a:p>
          <a:p>
            <a:pPr lvl="1" algn="just">
              <a:spcBef>
                <a:spcPts val="100"/>
              </a:spcBef>
              <a:spcAft>
                <a:spcPts val="400"/>
              </a:spcAft>
            </a:pPr>
            <a:r>
              <a:rPr lang="fr-FR" sz="1400">
                <a:solidFill>
                  <a:schemeClr val="tx1"/>
                </a:solidFill>
                <a:latin typeface="+mj-lt"/>
                <a:cs typeface="ヒラギノ角ゴ Pro W3"/>
              </a:rPr>
              <a:t>Les dérogations et les demandes d’évolution seront proposées et validées lors du Comité de pilotage.</a:t>
            </a:r>
          </a:p>
          <a:p>
            <a:pPr lvl="1" algn="just">
              <a:spcBef>
                <a:spcPts val="100"/>
              </a:spcBef>
              <a:spcAft>
                <a:spcPts val="400"/>
              </a:spcAft>
            </a:pPr>
            <a:r>
              <a:rPr lang="fr-FR" sz="1400">
                <a:solidFill>
                  <a:schemeClr val="tx1"/>
                </a:solidFill>
                <a:latin typeface="+mj-lt"/>
                <a:cs typeface="ヒラギノ角ゴ Pro W3"/>
              </a:rPr>
              <a:t>La non-application volontaire et non argumentée du plan qualité projet est soumise aux règles de non-respect des clauses contractuelles, définies dans le corps du contrat.</a:t>
            </a:r>
          </a:p>
        </p:txBody>
      </p:sp>
      <p:sp>
        <p:nvSpPr>
          <p:cNvPr id="6" name="Espace réservé du texte 5"/>
          <p:cNvSpPr>
            <a:spLocks noGrp="1"/>
          </p:cNvSpPr>
          <p:nvPr>
            <p:ph type="body" sz="quarter" idx="11"/>
          </p:nvPr>
        </p:nvSpPr>
        <p:spPr/>
        <p:txBody>
          <a:bodyPr/>
          <a:lstStyle/>
          <a:p>
            <a:pPr>
              <a:tabLst>
                <a:tab pos="7988300" algn="r"/>
              </a:tabLst>
            </a:pPr>
            <a:r>
              <a:rPr lang="fr-FR" smtClean="0"/>
              <a:t>Le Plan d’Assurance Qualité (PAQ) : Responsabilités	3/3</a:t>
            </a:r>
            <a:endParaRPr lang="fr-FR"/>
          </a:p>
        </p:txBody>
      </p:sp>
    </p:spTree>
    <p:extLst>
      <p:ext uri="{BB962C8B-B14F-4D97-AF65-F5344CB8AC3E}">
        <p14:creationId xmlns:p14="http://schemas.microsoft.com/office/powerpoint/2010/main" val="2826117809"/>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12</a:t>
            </a:fld>
            <a:endParaRPr lang="fr-FR">
              <a:solidFill>
                <a:srgbClr val="000000">
                  <a:tint val="75000"/>
                </a:srgbClr>
              </a:solidFill>
            </a:endParaRPr>
          </a:p>
        </p:txBody>
      </p:sp>
      <p:sp>
        <p:nvSpPr>
          <p:cNvPr id="5" name="Espace réservé du texte 4"/>
          <p:cNvSpPr>
            <a:spLocks noGrp="1"/>
          </p:cNvSpPr>
          <p:nvPr>
            <p:ph type="body" sz="quarter" idx="10"/>
          </p:nvPr>
        </p:nvSpPr>
        <p:spPr>
          <a:xfrm>
            <a:off x="769248" y="1216025"/>
            <a:ext cx="7466824" cy="4848225"/>
          </a:xfrm>
        </p:spPr>
        <p:txBody>
          <a:bodyPr/>
          <a:lstStyle/>
          <a:p>
            <a:pPr lvl="0"/>
            <a:endParaRPr lang="fr-FR" sz="1600" smtClean="0"/>
          </a:p>
          <a:p>
            <a:r>
              <a:rPr lang="fr-FR" sz="1600" b="1" smtClean="0"/>
              <a:t>Une practice Mobilité </a:t>
            </a:r>
            <a:r>
              <a:rPr lang="fr-FR" sz="1600" smtClean="0">
                <a:solidFill>
                  <a:schemeClr val="tx1"/>
                </a:solidFill>
              </a:rPr>
              <a:t>qui accompagne nos clients:</a:t>
            </a:r>
          </a:p>
          <a:p>
            <a:endParaRPr lang="fr-FR" sz="1600" smtClean="0"/>
          </a:p>
          <a:p>
            <a:pPr>
              <a:buFont typeface="Arial" pitchFamily="34" charset="0"/>
              <a:buChar char="•"/>
            </a:pPr>
            <a:r>
              <a:rPr lang="fr-FR" sz="1600">
                <a:solidFill>
                  <a:schemeClr val="tx1"/>
                </a:solidFill>
              </a:rPr>
              <a:t>D</a:t>
            </a:r>
            <a:r>
              <a:rPr lang="fr-FR" sz="1600" smtClean="0">
                <a:solidFill>
                  <a:schemeClr val="tx1"/>
                </a:solidFill>
              </a:rPr>
              <a:t>ans leurs </a:t>
            </a:r>
            <a:r>
              <a:rPr lang="fr-FR" sz="1600" b="1" smtClean="0">
                <a:solidFill>
                  <a:schemeClr val="bg2"/>
                </a:solidFill>
              </a:rPr>
              <a:t>stratégies mobiles</a:t>
            </a:r>
            <a:r>
              <a:rPr lang="fr-FR" sz="1600" smtClean="0">
                <a:solidFill>
                  <a:schemeClr val="tx1"/>
                </a:solidFill>
              </a:rPr>
              <a:t>: définition &amp; structuration des contenus et dans la définition et la mise en œuvre de plan média mobile</a:t>
            </a:r>
          </a:p>
          <a:p>
            <a:pPr>
              <a:buFont typeface="Arial" pitchFamily="34" charset="0"/>
              <a:buChar char="•"/>
            </a:pPr>
            <a:r>
              <a:rPr lang="fr-FR" sz="1600" smtClean="0">
                <a:solidFill>
                  <a:schemeClr val="tx1"/>
                </a:solidFill>
              </a:rPr>
              <a:t>Sur le </a:t>
            </a:r>
            <a:r>
              <a:rPr lang="fr-FR" sz="1600" b="1" smtClean="0">
                <a:solidFill>
                  <a:schemeClr val="bg2"/>
                </a:solidFill>
              </a:rPr>
              <a:t>volet ergonomique et graphique </a:t>
            </a:r>
            <a:r>
              <a:rPr lang="fr-FR" sz="1600" smtClean="0">
                <a:solidFill>
                  <a:schemeClr val="tx1"/>
                </a:solidFill>
              </a:rPr>
              <a:t>en intervenant sur le design et l’ergonomie des applications/interfaces</a:t>
            </a:r>
          </a:p>
          <a:p>
            <a:pPr>
              <a:buFont typeface="Arial" pitchFamily="34" charset="0"/>
              <a:buChar char="•"/>
            </a:pPr>
            <a:r>
              <a:rPr lang="fr-FR" sz="1600" smtClean="0">
                <a:solidFill>
                  <a:schemeClr val="tx1"/>
                </a:solidFill>
              </a:rPr>
              <a:t>Sur le </a:t>
            </a:r>
            <a:r>
              <a:rPr lang="fr-FR" sz="1600" b="1" smtClean="0">
                <a:solidFill>
                  <a:schemeClr val="bg2"/>
                </a:solidFill>
              </a:rPr>
              <a:t>plan technologique</a:t>
            </a:r>
            <a:r>
              <a:rPr lang="fr-FR" sz="1600" smtClean="0">
                <a:solidFill>
                  <a:schemeClr val="tx1"/>
                </a:solidFill>
              </a:rPr>
              <a:t>, en conseil et accompagnement dans le choix et l’intégration des plateformes mobiles ainsi que dans la mise en œuvre d’outils d’analyse de la performance</a:t>
            </a:r>
          </a:p>
          <a:p>
            <a:pPr>
              <a:buFont typeface="Arial" pitchFamily="34" charset="0"/>
              <a:buChar char="•"/>
            </a:pPr>
            <a:r>
              <a:rPr lang="fr-FR" sz="1600" smtClean="0">
                <a:solidFill>
                  <a:schemeClr val="tx1"/>
                </a:solidFill>
              </a:rPr>
              <a:t>Dans le </a:t>
            </a:r>
            <a:r>
              <a:rPr lang="fr-FR" sz="1600" b="1" smtClean="0">
                <a:solidFill>
                  <a:schemeClr val="bg2"/>
                </a:solidFill>
              </a:rPr>
              <a:t>déploiement de la plateforme mobile </a:t>
            </a:r>
            <a:r>
              <a:rPr lang="fr-FR" sz="1600" smtClean="0">
                <a:solidFill>
                  <a:schemeClr val="tx1"/>
                </a:solidFill>
              </a:rPr>
              <a:t>dans les réseaux propriétaires et revendeurs de la marque</a:t>
            </a:r>
          </a:p>
          <a:p>
            <a:pPr>
              <a:buFont typeface="Arial" pitchFamily="34" charset="0"/>
              <a:buChar char="•"/>
            </a:pPr>
            <a:r>
              <a:rPr lang="fr-FR" sz="1600" smtClean="0">
                <a:solidFill>
                  <a:schemeClr val="tx1"/>
                </a:solidFill>
              </a:rPr>
              <a:t>La mise en place des </a:t>
            </a:r>
            <a:r>
              <a:rPr lang="fr-FR" sz="1600" b="1" smtClean="0">
                <a:solidFill>
                  <a:schemeClr val="bg2"/>
                </a:solidFill>
              </a:rPr>
              <a:t>solutions de sécurisation </a:t>
            </a:r>
            <a:r>
              <a:rPr lang="fr-FR" sz="1600" smtClean="0">
                <a:solidFill>
                  <a:schemeClr val="tx1"/>
                </a:solidFill>
              </a:rPr>
              <a:t>des flux de données</a:t>
            </a:r>
          </a:p>
          <a:p>
            <a:pPr marL="284400" lvl="1" indent="0">
              <a:buNone/>
            </a:pPr>
            <a:endParaRPr lang="fr-FR" sz="1600">
              <a:solidFill>
                <a:srgbClr val="87EB14"/>
              </a:solidFill>
              <a:latin typeface="+mj-lt"/>
              <a:cs typeface="ヒラギノ角ゴ Pro W3"/>
            </a:endParaRPr>
          </a:p>
        </p:txBody>
      </p:sp>
      <p:sp>
        <p:nvSpPr>
          <p:cNvPr id="7" name="Titre 1"/>
          <p:cNvSpPr>
            <a:spLocks noGrp="1"/>
          </p:cNvSpPr>
          <p:nvPr>
            <p:ph type="title"/>
          </p:nvPr>
        </p:nvSpPr>
        <p:spPr/>
        <p:txBody>
          <a:bodyPr/>
          <a:lstStyle/>
          <a:p>
            <a:r>
              <a:rPr lang="fr-FR" smtClean="0"/>
              <a:t>Une vraie légitimité pour votre projet</a:t>
            </a:r>
            <a:endParaRPr lang="fr-FR"/>
          </a:p>
        </p:txBody>
      </p:sp>
      <p:sp>
        <p:nvSpPr>
          <p:cNvPr id="8" name="Espace réservé du texte 5"/>
          <p:cNvSpPr>
            <a:spLocks noGrp="1"/>
          </p:cNvSpPr>
          <p:nvPr>
            <p:ph type="body" sz="quarter" idx="11"/>
          </p:nvPr>
        </p:nvSpPr>
        <p:spPr/>
        <p:txBody>
          <a:bodyPr/>
          <a:lstStyle/>
          <a:p>
            <a:r>
              <a:rPr lang="fr-FR" smtClean="0"/>
              <a:t>MICROPOLE </a:t>
            </a:r>
            <a:r>
              <a:rPr lang="fr-FR" err="1" smtClean="0"/>
              <a:t>C’esT</a:t>
            </a:r>
            <a:r>
              <a:rPr lang="fr-FR" smtClean="0"/>
              <a:t> </a:t>
            </a:r>
            <a:r>
              <a:rPr lang="fr-FR" err="1" smtClean="0"/>
              <a:t>AUSSi</a:t>
            </a:r>
            <a:r>
              <a:rPr lang="fr-FR" smtClean="0"/>
              <a:t>…</a:t>
            </a:r>
            <a:endParaRPr lang="fr-FR"/>
          </a:p>
        </p:txBody>
      </p:sp>
      <p:sp>
        <p:nvSpPr>
          <p:cNvPr id="9" name="Espace réservé du pied de page 2"/>
          <p:cNvSpPr>
            <a:spLocks noGrp="1"/>
          </p:cNvSpPr>
          <p:nvPr>
            <p:ph type="ftr" sz="quarter" idx="3"/>
          </p:nvPr>
        </p:nvSpPr>
        <p:spPr>
          <a:xfrm>
            <a:off x="3140075" y="6562800"/>
            <a:ext cx="2895600" cy="196850"/>
          </a:xfrm>
        </p:spPr>
        <p:txBody>
          <a:bodyPr/>
          <a:lstStyle/>
          <a:p>
            <a:pPr algn="ctr">
              <a:defRPr/>
            </a:pPr>
            <a:r>
              <a:rPr smtClean="0">
                <a:solidFill>
                  <a:srgbClr val="FFFFFF">
                    <a:lumMod val="50000"/>
                  </a:srgbClr>
                </a:solidFill>
              </a:rPr>
              <a:t>Groupe Bayard – Projet MIKADO</a:t>
            </a:r>
            <a:endParaRPr>
              <a:solidFill>
                <a:srgbClr val="FFFFFF">
                  <a:lumMod val="50000"/>
                </a:srgbClr>
              </a:solidFill>
            </a:endParaRPr>
          </a:p>
        </p:txBody>
      </p:sp>
    </p:spTree>
    <p:extLst>
      <p:ext uri="{BB962C8B-B14F-4D97-AF65-F5344CB8AC3E}">
        <p14:creationId xmlns:p14="http://schemas.microsoft.com/office/powerpoint/2010/main" val="2247623014"/>
      </p:ext>
    </p:extLst>
  </p:cSld>
  <p:clrMapOvr>
    <a:masterClrMapping/>
  </p:clrMapOvr>
  <p:transition spd="med">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Le suivi qualité</a:t>
            </a:r>
            <a:endParaRPr lang="fr-F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120</a:t>
            </a:fld>
            <a:endParaRPr lang="fr-FR"/>
          </a:p>
        </p:txBody>
      </p:sp>
      <p:sp>
        <p:nvSpPr>
          <p:cNvPr id="5" name="Espace réservé du texte 4"/>
          <p:cNvSpPr>
            <a:spLocks noGrp="1"/>
          </p:cNvSpPr>
          <p:nvPr>
            <p:ph type="body" sz="quarter" idx="10"/>
          </p:nvPr>
        </p:nvSpPr>
        <p:spPr>
          <a:noFill/>
          <a:ln w="9525">
            <a:noFill/>
            <a:miter lim="800000"/>
            <a:headEnd/>
            <a:tailEnd/>
          </a:ln>
        </p:spPr>
        <p:txBody>
          <a:bodyPr vert="horz" wrap="square" lIns="0" tIns="0" rIns="0" bIns="0" numCol="1" anchor="t" anchorCtr="0" compatLnSpc="1">
            <a:prstTxWarp prst="textNoShape">
              <a:avLst/>
            </a:prstTxWarp>
          </a:bodyPr>
          <a:lstStyle/>
          <a:p>
            <a:pPr algn="just"/>
            <a:r>
              <a:rPr lang="fr-FR" sz="1600"/>
              <a:t>Toutes phases</a:t>
            </a:r>
          </a:p>
          <a:p>
            <a:pPr lvl="1" algn="just"/>
            <a:r>
              <a:rPr lang="fr-FR" sz="1400">
                <a:solidFill>
                  <a:schemeClr val="tx1"/>
                </a:solidFill>
                <a:latin typeface="+mj-lt"/>
                <a:cs typeface="ヒラギノ角ゴ Pro W3"/>
              </a:rPr>
              <a:t>Ecarts constatés en jours ouvrés sur les délais non respectés par l’une ou l’autre des parties</a:t>
            </a:r>
          </a:p>
          <a:p>
            <a:pPr lvl="1" algn="just"/>
            <a:r>
              <a:rPr lang="fr-FR" sz="1400">
                <a:solidFill>
                  <a:schemeClr val="tx1"/>
                </a:solidFill>
                <a:latin typeface="+mj-lt"/>
                <a:cs typeface="ヒラギノ角ゴ Pro W3"/>
              </a:rPr>
              <a:t>Perte de temps significative en j/h causé à l’une ou l’autre des parties</a:t>
            </a:r>
          </a:p>
          <a:p>
            <a:pPr lvl="1" algn="just"/>
            <a:r>
              <a:rPr lang="fr-FR" sz="1400">
                <a:solidFill>
                  <a:schemeClr val="tx1"/>
                </a:solidFill>
                <a:latin typeface="+mj-lt"/>
                <a:cs typeface="ヒラギノ角ゴ Pro W3"/>
              </a:rPr>
              <a:t>Etat d’avancement de chaque phase</a:t>
            </a:r>
          </a:p>
          <a:p>
            <a:pPr lvl="1" algn="just"/>
            <a:r>
              <a:rPr lang="fr-FR" sz="1400">
                <a:solidFill>
                  <a:schemeClr val="tx1"/>
                </a:solidFill>
                <a:latin typeface="+mj-lt"/>
                <a:cs typeface="ヒラギノ角ゴ Pro W3"/>
              </a:rPr>
              <a:t>Ecart positif ou négatif sur le nombre de cycle.</a:t>
            </a:r>
          </a:p>
          <a:p>
            <a:pPr algn="just"/>
            <a:r>
              <a:rPr lang="fr-FR" sz="1600"/>
              <a:t>Phases d’analyse</a:t>
            </a:r>
          </a:p>
          <a:p>
            <a:pPr lvl="1" algn="just"/>
            <a:r>
              <a:rPr lang="fr-FR" sz="1400">
                <a:solidFill>
                  <a:schemeClr val="tx1"/>
                </a:solidFill>
                <a:latin typeface="+mj-lt"/>
                <a:cs typeface="ヒラギノ角ゴ Pro W3"/>
              </a:rPr>
              <a:t>Ecart positif ou négatif sur le nombre de cycles de révision pour chaque  document contractuellement défini.</a:t>
            </a:r>
          </a:p>
          <a:p>
            <a:pPr lvl="1" algn="just"/>
            <a:r>
              <a:rPr lang="fr-FR" sz="1400">
                <a:solidFill>
                  <a:schemeClr val="tx1"/>
                </a:solidFill>
                <a:latin typeface="+mj-lt"/>
                <a:cs typeface="ヒラギノ角ゴ Pro W3"/>
              </a:rPr>
              <a:t>Ecart positif ou négatif sur le délai de validation pour chaque document contractuellement défini.</a:t>
            </a:r>
          </a:p>
          <a:p>
            <a:pPr algn="just"/>
            <a:r>
              <a:rPr lang="fr-FR" sz="1600"/>
              <a:t>Phases de réalisation</a:t>
            </a:r>
          </a:p>
          <a:p>
            <a:pPr lvl="1" algn="just"/>
            <a:r>
              <a:rPr lang="fr-FR" sz="1400">
                <a:solidFill>
                  <a:schemeClr val="tx1"/>
                </a:solidFill>
                <a:latin typeface="+mj-lt"/>
                <a:cs typeface="ヒラギノ角ゴ Pro W3"/>
              </a:rPr>
              <a:t>Etat d’avancement de la réalisation par module et par lot</a:t>
            </a:r>
          </a:p>
          <a:p>
            <a:pPr lvl="1" algn="just"/>
            <a:r>
              <a:rPr lang="fr-FR" sz="1400">
                <a:solidFill>
                  <a:schemeClr val="tx1"/>
                </a:solidFill>
                <a:latin typeface="+mj-lt"/>
                <a:cs typeface="ヒラギノ角ゴ Pro W3"/>
              </a:rPr>
              <a:t>Nombre de modifications des spécifications demandées par l’une ou l’autre des parties</a:t>
            </a:r>
          </a:p>
          <a:p>
            <a:pPr lvl="1" algn="just"/>
            <a:r>
              <a:rPr lang="fr-FR" sz="1400">
                <a:solidFill>
                  <a:schemeClr val="tx1"/>
                </a:solidFill>
                <a:latin typeface="+mj-lt"/>
                <a:cs typeface="ヒラギノ角ゴ Pro W3"/>
              </a:rPr>
              <a:t>Ecart positif ou négatif sur le nombre de cycles de livraison avant qualification.</a:t>
            </a:r>
          </a:p>
          <a:p>
            <a:pPr algn="just"/>
            <a:endParaRPr lang="fr-FR" sz="1200"/>
          </a:p>
        </p:txBody>
      </p:sp>
      <p:sp>
        <p:nvSpPr>
          <p:cNvPr id="6" name="Espace réservé du texte 5"/>
          <p:cNvSpPr>
            <a:spLocks noGrp="1"/>
          </p:cNvSpPr>
          <p:nvPr>
            <p:ph type="body" sz="quarter" idx="11"/>
          </p:nvPr>
        </p:nvSpPr>
        <p:spPr/>
        <p:txBody>
          <a:bodyPr/>
          <a:lstStyle/>
          <a:p>
            <a:pPr>
              <a:tabLst>
                <a:tab pos="7988300" algn="r"/>
              </a:tabLst>
            </a:pPr>
            <a:r>
              <a:rPr lang="fr-FR" smtClean="0"/>
              <a:t>Les indicateurs qualités au long du projet	1/2</a:t>
            </a:r>
            <a:endParaRPr lang="fr-FR"/>
          </a:p>
        </p:txBody>
      </p:sp>
    </p:spTree>
    <p:extLst>
      <p:ext uri="{BB962C8B-B14F-4D97-AF65-F5344CB8AC3E}">
        <p14:creationId xmlns:p14="http://schemas.microsoft.com/office/powerpoint/2010/main" val="9128108"/>
      </p:ext>
    </p:extLst>
  </p:cSld>
  <p:clrMapOvr>
    <a:masterClrMapping/>
  </p:clrMapOvr>
  <p:transition spd="med">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Le suivi qualité</a:t>
            </a:r>
            <a:endParaRPr lang="fr-FR"/>
          </a:p>
        </p:txBody>
      </p:sp>
      <p:sp>
        <p:nvSpPr>
          <p:cNvPr id="3" name="Espace réservé du pied de page 2"/>
          <p:cNvSpPr>
            <a:spLocks noGrp="1"/>
          </p:cNvSpPr>
          <p:nvPr>
            <p:ph type="ftr" sz="quarter" idx="3"/>
          </p:nvPr>
        </p:nvSpPr>
        <p:spPr/>
        <p:txBody>
          <a:bodyPr/>
          <a:lstStyle/>
          <a:p>
            <a:pPr algn="ctr">
              <a:defRPr/>
            </a:pPr>
            <a:r>
              <a:rPr lang="fr-FR"/>
              <a:t>Groupe Bayard – Projet MIKADO</a:t>
            </a: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121</a:t>
            </a:fld>
            <a:endParaRPr lang="fr-FR"/>
          </a:p>
        </p:txBody>
      </p:sp>
      <p:sp>
        <p:nvSpPr>
          <p:cNvPr id="5" name="Espace réservé du texte 4"/>
          <p:cNvSpPr>
            <a:spLocks noGrp="1"/>
          </p:cNvSpPr>
          <p:nvPr>
            <p:ph type="body" sz="quarter" idx="10"/>
          </p:nvPr>
        </p:nvSpPr>
        <p:spPr>
          <a:noFill/>
          <a:ln w="9525">
            <a:noFill/>
            <a:miter lim="800000"/>
            <a:headEnd/>
            <a:tailEnd/>
          </a:ln>
        </p:spPr>
        <p:txBody>
          <a:bodyPr vert="horz" wrap="square" lIns="0" tIns="0" rIns="0" bIns="0" numCol="1" anchor="t" anchorCtr="0" compatLnSpc="1">
            <a:prstTxWarp prst="textNoShape">
              <a:avLst/>
            </a:prstTxWarp>
          </a:bodyPr>
          <a:lstStyle/>
          <a:p>
            <a:pPr algn="just"/>
            <a:r>
              <a:rPr lang="fr-FR" sz="1600"/>
              <a:t>Phases de recette et d’intégration</a:t>
            </a:r>
          </a:p>
          <a:p>
            <a:pPr lvl="1"/>
            <a:r>
              <a:rPr lang="fr-FR" sz="1200"/>
              <a:t>Taux de résorption des fiches observations</a:t>
            </a:r>
          </a:p>
          <a:p>
            <a:pPr lvl="1"/>
            <a:r>
              <a:rPr lang="fr-FR" sz="1200"/>
              <a:t>Nombre de livraisons de correctifs par lot</a:t>
            </a:r>
          </a:p>
          <a:p>
            <a:pPr lvl="1"/>
            <a:r>
              <a:rPr lang="fr-FR" sz="1200"/>
              <a:t>Nombre de constats de non-respect des normes </a:t>
            </a:r>
            <a:r>
              <a:rPr lang="fr-FR" sz="1200" smtClean="0"/>
              <a:t>du Groupe Bayard</a:t>
            </a:r>
            <a:endParaRPr lang="fr-FR" sz="1200"/>
          </a:p>
          <a:p>
            <a:pPr algn="just"/>
            <a:r>
              <a:rPr lang="fr-FR" sz="1600"/>
              <a:t>Phase opérationnelle de maintenance</a:t>
            </a:r>
          </a:p>
          <a:p>
            <a:pPr lvl="1"/>
            <a:r>
              <a:rPr lang="fr-FR" sz="1200"/>
              <a:t>Portefeuille des devis à valider / acceptés / engagés  / …</a:t>
            </a:r>
          </a:p>
          <a:p>
            <a:pPr lvl="1"/>
            <a:r>
              <a:rPr lang="fr-FR" sz="1200"/>
              <a:t>Consommation de la charge j/h par l’équipe Micropole</a:t>
            </a:r>
          </a:p>
          <a:p>
            <a:pPr lvl="1"/>
            <a:r>
              <a:rPr lang="fr-FR" sz="1200"/>
              <a:t>Délai de traitement d’une demande d’assistance urgente</a:t>
            </a:r>
          </a:p>
          <a:p>
            <a:pPr lvl="1"/>
            <a:r>
              <a:rPr lang="fr-FR" sz="1200"/>
              <a:t>Délai de traitement d’une demande d’assistance non urgente</a:t>
            </a:r>
          </a:p>
          <a:p>
            <a:pPr lvl="1"/>
            <a:r>
              <a:rPr lang="fr-FR" sz="1200"/>
              <a:t>Délais de correction à chaud d’un incident applicatif</a:t>
            </a:r>
          </a:p>
          <a:p>
            <a:pPr lvl="1"/>
            <a:r>
              <a:rPr lang="fr-FR" sz="1200"/>
              <a:t>Respect des délais de livraison</a:t>
            </a:r>
          </a:p>
          <a:p>
            <a:pPr lvl="1"/>
            <a:r>
              <a:rPr lang="fr-FR" sz="1200"/>
              <a:t>Délai de fourniture d’un devis estimatif ou détaillé</a:t>
            </a:r>
          </a:p>
          <a:p>
            <a:pPr lvl="1"/>
            <a:r>
              <a:rPr lang="fr-FR" sz="1200"/>
              <a:t>Ecart entre devis estimatif et devis détaillé</a:t>
            </a:r>
          </a:p>
          <a:p>
            <a:pPr lvl="1"/>
            <a:r>
              <a:rPr lang="fr-FR" sz="1200"/>
              <a:t>Nombre d’anomalies globales</a:t>
            </a:r>
          </a:p>
          <a:p>
            <a:pPr lvl="1"/>
            <a:r>
              <a:rPr lang="fr-FR" sz="1200"/>
              <a:t>Nombre d’anomalies bloquantes</a:t>
            </a:r>
            <a:r>
              <a:rPr lang="fr-FR" sz="1200" smtClean="0"/>
              <a:t>.</a:t>
            </a:r>
            <a:endParaRPr lang="fr-FR" sz="1200"/>
          </a:p>
        </p:txBody>
      </p:sp>
      <p:sp>
        <p:nvSpPr>
          <p:cNvPr id="6" name="Espace réservé du texte 5"/>
          <p:cNvSpPr>
            <a:spLocks noGrp="1"/>
          </p:cNvSpPr>
          <p:nvPr>
            <p:ph type="body" sz="quarter" idx="11"/>
          </p:nvPr>
        </p:nvSpPr>
        <p:spPr/>
        <p:txBody>
          <a:bodyPr/>
          <a:lstStyle/>
          <a:p>
            <a:pPr>
              <a:tabLst>
                <a:tab pos="7988300" algn="r"/>
              </a:tabLst>
            </a:pPr>
            <a:r>
              <a:rPr lang="fr-FR" smtClean="0"/>
              <a:t>Les indicateurs qualités au long du projet	2/2</a:t>
            </a:r>
            <a:endParaRPr lang="fr-FR"/>
          </a:p>
        </p:txBody>
      </p:sp>
    </p:spTree>
    <p:extLst>
      <p:ext uri="{BB962C8B-B14F-4D97-AF65-F5344CB8AC3E}">
        <p14:creationId xmlns:p14="http://schemas.microsoft.com/office/powerpoint/2010/main" val="1739982722"/>
      </p:ext>
    </p:extLst>
  </p:cSld>
  <p:clrMapOvr>
    <a:masterClrMapping/>
  </p:clrMapOvr>
  <p:transition spd="med">
    <p:fad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Proposition financière</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122</a:t>
            </a:fld>
            <a:endParaRPr lang="fr-FR"/>
          </a:p>
        </p:txBody>
      </p:sp>
      <p:sp>
        <p:nvSpPr>
          <p:cNvPr id="5" name="Espace réservé du texte 4"/>
          <p:cNvSpPr>
            <a:spLocks noGrp="1"/>
          </p:cNvSpPr>
          <p:nvPr>
            <p:ph type="body" sz="quarter" idx="10"/>
          </p:nvPr>
        </p:nvSpPr>
        <p:spPr/>
        <p:txBody>
          <a:bodyPr/>
          <a:lstStyle/>
          <a:p>
            <a:r>
              <a:rPr lang="fr-FR" smtClean="0"/>
              <a:t>Votre projet e-Boutique</a:t>
            </a:r>
            <a:endParaRPr lang="fr-FR"/>
          </a:p>
        </p:txBody>
      </p:sp>
      <p:sp>
        <p:nvSpPr>
          <p:cNvPr id="6"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Tree>
    <p:extLst>
      <p:ext uri="{BB962C8B-B14F-4D97-AF65-F5344CB8AC3E}">
        <p14:creationId xmlns:p14="http://schemas.microsoft.com/office/powerpoint/2010/main" val="1564191619"/>
      </p:ext>
    </p:extLst>
  </p:cSld>
  <p:clrMapOvr>
    <a:masterClrMapping/>
  </p:clrMapOvr>
  <p:transition spd="med">
    <p:fad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738" y="323850"/>
            <a:ext cx="8040687" cy="331788"/>
          </a:xfrm>
        </p:spPr>
        <p:txBody>
          <a:bodyPr/>
          <a:lstStyle/>
          <a:p>
            <a:pPr>
              <a:defRPr/>
            </a:pPr>
            <a:r>
              <a:rPr lang="fr-FR" err="1" smtClean="0"/>
              <a:t>BudgeT</a:t>
            </a:r>
            <a:r>
              <a:rPr lang="fr-FR" smtClean="0"/>
              <a:t> lot 1</a:t>
            </a:r>
            <a:endParaRPr lang="fr-FR"/>
          </a:p>
        </p:txBody>
      </p:sp>
      <p:sp>
        <p:nvSpPr>
          <p:cNvPr id="4" name="Rectangle 3"/>
          <p:cNvSpPr/>
          <p:nvPr/>
        </p:nvSpPr>
        <p:spPr>
          <a:xfrm>
            <a:off x="-11112" y="3784600"/>
            <a:ext cx="8839426" cy="2437590"/>
          </a:xfrm>
          <a:prstGeom prst="rect">
            <a:avLst/>
          </a:prstGeom>
        </p:spPr>
        <p:txBody>
          <a:bodyPr wrap="square">
            <a:spAutoFit/>
          </a:bodyPr>
          <a:lstStyle/>
          <a:p>
            <a:pPr lvl="1">
              <a:lnSpc>
                <a:spcPct val="80000"/>
              </a:lnSpc>
              <a:spcBef>
                <a:spcPts val="1000"/>
              </a:spcBef>
              <a:spcAft>
                <a:spcPts val="1000"/>
              </a:spcAft>
              <a:buClr>
                <a:srgbClr val="82EB14"/>
              </a:buClr>
              <a:defRPr/>
            </a:pPr>
            <a:r>
              <a:rPr lang="fr-FR" sz="1600" dirty="0" smtClean="0">
                <a:solidFill>
                  <a:srgbClr val="000000"/>
                </a:solidFill>
                <a:latin typeface="Arial"/>
                <a:ea typeface="+mn-ea"/>
              </a:rPr>
              <a:t>La </a:t>
            </a:r>
            <a:r>
              <a:rPr lang="fr-FR" sz="1600" dirty="0">
                <a:solidFill>
                  <a:srgbClr val="000000"/>
                </a:solidFill>
                <a:latin typeface="Arial"/>
                <a:ea typeface="+mn-ea"/>
              </a:rPr>
              <a:t>licence </a:t>
            </a:r>
            <a:r>
              <a:rPr lang="fr-FR" sz="1600" dirty="0" smtClean="0">
                <a:solidFill>
                  <a:srgbClr val="000000"/>
                </a:solidFill>
                <a:latin typeface="Arial"/>
                <a:ea typeface="+mn-ea"/>
              </a:rPr>
              <a:t>MAGENTO </a:t>
            </a:r>
            <a:r>
              <a:rPr lang="en-US" sz="1600" dirty="0"/>
              <a:t>Enterprise Bundle </a:t>
            </a:r>
            <a:r>
              <a:rPr lang="en-US" sz="1600" dirty="0" smtClean="0"/>
              <a:t>(2 </a:t>
            </a:r>
            <a:r>
              <a:rPr lang="en-US" sz="1600" dirty="0"/>
              <a:t>Prod + 1 Non-Prod)</a:t>
            </a:r>
            <a:r>
              <a:rPr lang="fr-FR" sz="1600" dirty="0" smtClean="0">
                <a:solidFill>
                  <a:srgbClr val="000000"/>
                </a:solidFill>
                <a:latin typeface="Arial"/>
                <a:ea typeface="+mn-ea"/>
              </a:rPr>
              <a:t> est </a:t>
            </a:r>
            <a:r>
              <a:rPr lang="fr-FR" sz="1600" dirty="0">
                <a:solidFill>
                  <a:srgbClr val="000000"/>
                </a:solidFill>
                <a:latin typeface="Arial"/>
                <a:ea typeface="+mn-ea"/>
              </a:rPr>
              <a:t>estimée à </a:t>
            </a:r>
            <a:r>
              <a:rPr lang="fr-BE" sz="1600" b="1" dirty="0"/>
              <a:t>25520 US</a:t>
            </a:r>
            <a:r>
              <a:rPr lang="fr-BE" sz="1600" b="1" dirty="0" smtClean="0"/>
              <a:t>$ par an</a:t>
            </a:r>
            <a:r>
              <a:rPr lang="fr-FR" sz="1600" dirty="0" smtClean="0">
                <a:solidFill>
                  <a:srgbClr val="000000"/>
                </a:solidFill>
                <a:latin typeface="Arial"/>
                <a:ea typeface="+mn-ea"/>
              </a:rPr>
              <a:t>. </a:t>
            </a:r>
          </a:p>
          <a:p>
            <a:pPr lvl="1">
              <a:lnSpc>
                <a:spcPct val="80000"/>
              </a:lnSpc>
              <a:spcBef>
                <a:spcPts val="1000"/>
              </a:spcBef>
              <a:spcAft>
                <a:spcPts val="1000"/>
              </a:spcAft>
              <a:buClr>
                <a:srgbClr val="82EB14"/>
              </a:buClr>
              <a:defRPr/>
            </a:pPr>
            <a:r>
              <a:rPr lang="fr-FR" sz="1600" dirty="0" smtClean="0">
                <a:solidFill>
                  <a:srgbClr val="000000"/>
                </a:solidFill>
                <a:latin typeface="Arial"/>
                <a:ea typeface="+mn-ea"/>
              </a:rPr>
              <a:t>Pour un engagement de 3 ans, Magento accorde un remise de 10% soit : </a:t>
            </a:r>
            <a:r>
              <a:rPr lang="fr-BE" sz="1600" b="1" dirty="0"/>
              <a:t>68904 </a:t>
            </a:r>
            <a:r>
              <a:rPr lang="fr-BE" sz="1600" b="1" dirty="0" smtClean="0"/>
              <a:t>US$ pour 3ans.</a:t>
            </a:r>
          </a:p>
          <a:p>
            <a:pPr lvl="1">
              <a:lnSpc>
                <a:spcPct val="80000"/>
              </a:lnSpc>
              <a:spcBef>
                <a:spcPts val="1000"/>
              </a:spcBef>
              <a:spcAft>
                <a:spcPts val="1000"/>
              </a:spcAft>
              <a:buClr>
                <a:srgbClr val="82EB14"/>
              </a:buClr>
              <a:defRPr/>
            </a:pPr>
            <a:r>
              <a:rPr lang="fr-BE" sz="1600" dirty="0" smtClean="0">
                <a:solidFill>
                  <a:srgbClr val="000000"/>
                </a:solidFill>
                <a:latin typeface="Arial"/>
                <a:ea typeface="+mn-ea"/>
              </a:rPr>
              <a:t>Le d</a:t>
            </a:r>
            <a:r>
              <a:rPr lang="fr-FR" sz="1600" dirty="0" err="1" smtClean="0">
                <a:solidFill>
                  <a:srgbClr val="000000"/>
                </a:solidFill>
                <a:latin typeface="Arial"/>
                <a:ea typeface="+mn-ea"/>
              </a:rPr>
              <a:t>evis</a:t>
            </a:r>
            <a:r>
              <a:rPr lang="fr-FR" sz="1600" dirty="0" smtClean="0">
                <a:solidFill>
                  <a:srgbClr val="000000"/>
                </a:solidFill>
                <a:latin typeface="Arial"/>
                <a:ea typeface="+mn-ea"/>
              </a:rPr>
              <a:t> </a:t>
            </a:r>
            <a:r>
              <a:rPr lang="fr-FR" sz="1600" dirty="0">
                <a:solidFill>
                  <a:srgbClr val="000000"/>
                </a:solidFill>
                <a:latin typeface="Arial"/>
                <a:ea typeface="+mn-ea"/>
              </a:rPr>
              <a:t>pour la création de catalogues </a:t>
            </a:r>
            <a:r>
              <a:rPr lang="fr-FR" sz="1600" dirty="0" smtClean="0">
                <a:solidFill>
                  <a:srgbClr val="000000"/>
                </a:solidFill>
                <a:latin typeface="Arial"/>
                <a:ea typeface="+mn-ea"/>
              </a:rPr>
              <a:t>interactifs via la solution </a:t>
            </a:r>
            <a:r>
              <a:rPr lang="fr-FR" sz="1600" dirty="0" err="1" smtClean="0">
                <a:solidFill>
                  <a:srgbClr val="000000"/>
                </a:solidFill>
                <a:latin typeface="Arial"/>
                <a:ea typeface="+mn-ea"/>
              </a:rPr>
              <a:t>WebPublication</a:t>
            </a:r>
            <a:r>
              <a:rPr lang="fr-FR" sz="1600" dirty="0" smtClean="0">
                <a:solidFill>
                  <a:srgbClr val="000000"/>
                </a:solidFill>
                <a:latin typeface="Arial"/>
                <a:ea typeface="+mn-ea"/>
              </a:rPr>
              <a:t> de </a:t>
            </a:r>
            <a:r>
              <a:rPr lang="fr-FR" sz="1600" dirty="0" err="1" smtClean="0">
                <a:solidFill>
                  <a:srgbClr val="000000"/>
                </a:solidFill>
                <a:latin typeface="Arial"/>
                <a:ea typeface="+mn-ea"/>
              </a:rPr>
              <a:t>Netinteractive</a:t>
            </a:r>
            <a:r>
              <a:rPr lang="fr-FR" sz="1600" dirty="0" smtClean="0">
                <a:solidFill>
                  <a:srgbClr val="000000"/>
                </a:solidFill>
                <a:latin typeface="Arial"/>
                <a:ea typeface="+mn-ea"/>
              </a:rPr>
              <a:t> sur l’hypothèse de 10 pages par publication pour 50 publications par an est de : </a:t>
            </a:r>
            <a:r>
              <a:rPr lang="fr-FR" sz="1600" b="1" dirty="0" smtClean="0">
                <a:solidFill>
                  <a:srgbClr val="000000"/>
                </a:solidFill>
                <a:latin typeface="Arial"/>
                <a:ea typeface="+mn-ea"/>
              </a:rPr>
              <a:t>6 250 € par an</a:t>
            </a:r>
            <a:endParaRPr lang="fr-BE" sz="1600" b="1" dirty="0">
              <a:solidFill>
                <a:srgbClr val="000000"/>
              </a:solidFill>
              <a:latin typeface="Arial"/>
              <a:ea typeface="+mn-ea"/>
            </a:endParaRPr>
          </a:p>
          <a:p>
            <a:pPr lvl="1">
              <a:lnSpc>
                <a:spcPct val="80000"/>
              </a:lnSpc>
              <a:spcBef>
                <a:spcPts val="1000"/>
              </a:spcBef>
              <a:spcAft>
                <a:spcPts val="1000"/>
              </a:spcAft>
              <a:buClr>
                <a:srgbClr val="82EB14"/>
              </a:buClr>
              <a:defRPr/>
            </a:pPr>
            <a:endParaRPr lang="fr-BE" sz="1600" b="1" dirty="0" smtClean="0"/>
          </a:p>
        </p:txBody>
      </p:sp>
      <p:sp>
        <p:nvSpPr>
          <p:cNvPr id="5" name="Espace réservé du pied de page 2"/>
          <p:cNvSpPr>
            <a:spLocks noGrp="1"/>
          </p:cNvSpPr>
          <p:nvPr>
            <p:ph type="ftr" sz="quarter" idx="4294967295"/>
          </p:nvPr>
        </p:nvSpPr>
        <p:spPr>
          <a:xfrm>
            <a:off x="3140075" y="6562725"/>
            <a:ext cx="2895600" cy="196850"/>
          </a:xfrm>
          <a:prstGeom prst="rect">
            <a:avLst/>
          </a:prstGeom>
        </p:spPr>
        <p:txBody>
          <a:bodyPr/>
          <a:lstStyle/>
          <a:p>
            <a:pPr algn="ctr">
              <a:defRPr/>
            </a:pPr>
            <a:r>
              <a:rPr lang="fr-FR"/>
              <a:t>Groupe Bayard – Projet MIKADO</a:t>
            </a:r>
          </a:p>
        </p:txBody>
      </p:sp>
      <p:graphicFrame>
        <p:nvGraphicFramePr>
          <p:cNvPr id="3" name="Tableau 2"/>
          <p:cNvGraphicFramePr>
            <a:graphicFrameLocks noGrp="1"/>
          </p:cNvGraphicFramePr>
          <p:nvPr>
            <p:extLst>
              <p:ext uri="{D42A27DB-BD31-4B8C-83A1-F6EECF244321}">
                <p14:modId xmlns:p14="http://schemas.microsoft.com/office/powerpoint/2010/main" val="1351158121"/>
              </p:ext>
            </p:extLst>
          </p:nvPr>
        </p:nvGraphicFramePr>
        <p:xfrm>
          <a:off x="330200" y="963610"/>
          <a:ext cx="7442200" cy="2561724"/>
        </p:xfrm>
        <a:graphic>
          <a:graphicData uri="http://schemas.openxmlformats.org/drawingml/2006/table">
            <a:tbl>
              <a:tblPr firstRow="1" firstCol="1" bandRow="1"/>
              <a:tblGrid>
                <a:gridCol w="4419357"/>
                <a:gridCol w="194453"/>
                <a:gridCol w="1679356"/>
                <a:gridCol w="194453"/>
                <a:gridCol w="954581"/>
              </a:tblGrid>
              <a:tr h="235561">
                <a:tc rowSpan="2">
                  <a:txBody>
                    <a:bodyPr/>
                    <a:lstStyle/>
                    <a:p>
                      <a:pPr algn="ctr">
                        <a:spcAft>
                          <a:spcPts val="0"/>
                        </a:spcAft>
                      </a:pPr>
                      <a:r>
                        <a:rPr lang="fr-FR" sz="1800" b="1" dirty="0" smtClean="0">
                          <a:effectLst/>
                          <a:latin typeface="+mj-lt"/>
                          <a:ea typeface="Calibri"/>
                        </a:rPr>
                        <a:t>Bayard Lot 1</a:t>
                      </a:r>
                      <a:endParaRPr lang="fr-FR" sz="1800" dirty="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400">
                        <a:effectLst/>
                        <a:latin typeface="+mj-l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rowSpan="2">
                  <a:txBody>
                    <a:bodyPr/>
                    <a:lstStyle/>
                    <a:p>
                      <a:pPr algn="ctr">
                        <a:spcAft>
                          <a:spcPts val="0"/>
                        </a:spcAft>
                      </a:pPr>
                      <a:r>
                        <a:rPr lang="fr-FR" sz="1400" b="1">
                          <a:effectLst/>
                          <a:latin typeface="+mj-lt"/>
                          <a:ea typeface="Calibri"/>
                        </a:rPr>
                        <a:t>Cout total </a:t>
                      </a:r>
                      <a:br>
                        <a:rPr lang="fr-FR" sz="1400" b="1">
                          <a:effectLst/>
                          <a:latin typeface="+mj-lt"/>
                          <a:ea typeface="Calibri"/>
                        </a:rPr>
                      </a:br>
                      <a:r>
                        <a:rPr lang="fr-FR" sz="1400" b="1">
                          <a:effectLst/>
                          <a:latin typeface="+mj-lt"/>
                          <a:ea typeface="Calibri"/>
                        </a:rPr>
                        <a:t>en € HT</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fr-FR" sz="1000">
                        <a:effectLst/>
                        <a:latin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rowSpan="2">
                  <a:txBody>
                    <a:bodyPr/>
                    <a:lstStyle/>
                    <a:p>
                      <a:pPr algn="ctr">
                        <a:spcAft>
                          <a:spcPts val="0"/>
                        </a:spcAft>
                      </a:pPr>
                      <a:r>
                        <a:rPr lang="fr-FR" sz="1400" b="1">
                          <a:effectLst/>
                          <a:latin typeface="+mj-lt"/>
                          <a:ea typeface="Calibri"/>
                        </a:rPr>
                        <a:t>Charges (J/H)</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r>
              <a:tr h="235561">
                <a:tc vMerge="1">
                  <a:txBody>
                    <a:bodyPr/>
                    <a:lstStyle/>
                    <a:p>
                      <a:endParaRPr lang="fr-FR"/>
                    </a:p>
                  </a:txBody>
                  <a:tcPr/>
                </a:tc>
                <a:tc>
                  <a:txBody>
                    <a:bodyPr/>
                    <a:lstStyle/>
                    <a:p>
                      <a:endParaRPr lang="fr-FR" sz="1400">
                        <a:effectLst/>
                        <a:latin typeface="+mj-l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vMerge="1">
                  <a:txBody>
                    <a:bodyPr/>
                    <a:lstStyle/>
                    <a:p>
                      <a:endParaRPr lang="fr-FR"/>
                    </a:p>
                  </a:txBody>
                  <a:tcPr/>
                </a:tc>
                <a:tc>
                  <a:txBody>
                    <a:bodyPr/>
                    <a:lstStyle/>
                    <a:p>
                      <a:endParaRPr lang="fr-FR" sz="1000">
                        <a:effectLst/>
                        <a:latin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vMerge="1">
                  <a:txBody>
                    <a:bodyPr/>
                    <a:lstStyle/>
                    <a:p>
                      <a:endParaRPr lang="fr-FR"/>
                    </a:p>
                  </a:txBody>
                  <a:tcPr/>
                </a:tc>
              </a:tr>
              <a:tr h="235561">
                <a:tc>
                  <a:txBody>
                    <a:bodyPr/>
                    <a:lstStyle/>
                    <a:p>
                      <a:pPr>
                        <a:spcAft>
                          <a:spcPts val="0"/>
                        </a:spcAft>
                      </a:pPr>
                      <a:r>
                        <a:rPr lang="fr-FR" sz="1400" b="1">
                          <a:solidFill>
                            <a:srgbClr val="000000"/>
                          </a:solidFill>
                          <a:effectLst/>
                          <a:latin typeface="+mj-lt"/>
                          <a:ea typeface="Calibri"/>
                        </a:rPr>
                        <a:t> </a:t>
                      </a:r>
                      <a:endParaRPr lang="fr-FR" sz="1400">
                        <a:effectLst/>
                        <a:latin typeface="+mj-lt"/>
                        <a:ea typeface="Calibri"/>
                      </a:endParaRPr>
                    </a:p>
                  </a:txBody>
                  <a:tcPr marL="44450" marR="4445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400">
                        <a:effectLst/>
                        <a:latin typeface="+mj-lt"/>
                      </a:endParaRPr>
                    </a:p>
                  </a:txBody>
                  <a:tcPr marL="44450" marR="44450" marT="0" marB="0" anchor="b">
                    <a:lnL>
                      <a:noFill/>
                    </a:lnL>
                    <a:lnR>
                      <a:noFill/>
                    </a:lnR>
                    <a:lnT>
                      <a:noFill/>
                    </a:lnT>
                    <a:lnB>
                      <a:noFill/>
                    </a:lnB>
                  </a:tcPr>
                </a:tc>
                <a:tc>
                  <a:txBody>
                    <a:bodyPr/>
                    <a:lstStyle/>
                    <a:p>
                      <a:pPr algn="ctr">
                        <a:spcAft>
                          <a:spcPts val="0"/>
                        </a:spcAft>
                      </a:pPr>
                      <a:r>
                        <a:rPr lang="fr-FR" sz="1400" b="1">
                          <a:solidFill>
                            <a:srgbClr val="000000"/>
                          </a:solidFill>
                          <a:effectLst/>
                          <a:latin typeface="+mj-lt"/>
                          <a:ea typeface="Calibri"/>
                        </a:rPr>
                        <a:t> </a:t>
                      </a:r>
                      <a:endParaRPr lang="fr-FR" sz="1400">
                        <a:effectLst/>
                        <a:latin typeface="+mj-lt"/>
                        <a:ea typeface="Calibri"/>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000">
                        <a:effectLst/>
                        <a:latin typeface="Times New Roman"/>
                      </a:endParaRPr>
                    </a:p>
                  </a:txBody>
                  <a:tcPr marL="44450" marR="44450" marT="0" marB="0" anchor="b">
                    <a:lnL>
                      <a:noFill/>
                    </a:lnL>
                    <a:lnR>
                      <a:noFill/>
                    </a:lnR>
                    <a:lnT>
                      <a:noFill/>
                    </a:lnT>
                    <a:lnB>
                      <a:noFill/>
                    </a:lnB>
                  </a:tcPr>
                </a:tc>
                <a:tc>
                  <a:txBody>
                    <a:bodyPr/>
                    <a:lstStyle/>
                    <a:p>
                      <a:endParaRPr lang="fr-FR" sz="1400">
                        <a:effectLst/>
                        <a:latin typeface="+mj-lt"/>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5006">
                <a:tc>
                  <a:txBody>
                    <a:bodyPr/>
                    <a:lstStyle/>
                    <a:p>
                      <a:pPr>
                        <a:spcAft>
                          <a:spcPts val="0"/>
                        </a:spcAft>
                      </a:pPr>
                      <a:r>
                        <a:rPr lang="fr-FR" sz="1400" b="1">
                          <a:effectLst/>
                          <a:latin typeface="+mj-lt"/>
                          <a:ea typeface="Calibri"/>
                        </a:rPr>
                        <a:t>Mise en œuvre </a:t>
                      </a:r>
                      <a:r>
                        <a:rPr lang="fr-FR" sz="1400" b="1" smtClean="0">
                          <a:effectLst/>
                          <a:latin typeface="+mj-lt"/>
                          <a:ea typeface="Calibri"/>
                        </a:rPr>
                        <a:t>des e-boutiques</a:t>
                      </a:r>
                      <a:r>
                        <a:rPr lang="fr-FR" sz="1400" b="1" baseline="0" smtClean="0">
                          <a:effectLst/>
                          <a:latin typeface="+mj-lt"/>
                          <a:ea typeface="Calibri"/>
                        </a:rPr>
                        <a:t> web mobile</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endParaRPr lang="fr-FR" sz="1400">
                        <a:effectLst/>
                        <a:latin typeface="+mj-l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fr-FR" sz="1400" b="1" smtClean="0">
                          <a:effectLst/>
                          <a:latin typeface="+mj-lt"/>
                          <a:ea typeface="Calibri"/>
                        </a:rPr>
                        <a:t>178 722 €</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endParaRPr lang="fr-FR" sz="1000">
                        <a:effectLst/>
                        <a:latin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fr-FR" sz="1400" b="1" smtClean="0">
                          <a:effectLst/>
                          <a:latin typeface="+mj-lt"/>
                          <a:ea typeface="Calibri"/>
                        </a:rPr>
                        <a:t>351</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r>
              <a:tr h="235561">
                <a:tc>
                  <a:txBody>
                    <a:bodyPr/>
                    <a:lstStyle/>
                    <a:p>
                      <a:pPr>
                        <a:spcAft>
                          <a:spcPts val="0"/>
                        </a:spcAft>
                      </a:pPr>
                      <a:r>
                        <a:rPr lang="fr-FR" sz="1400" b="1">
                          <a:solidFill>
                            <a:srgbClr val="000000"/>
                          </a:solidFill>
                          <a:effectLst/>
                          <a:latin typeface="+mj-lt"/>
                          <a:ea typeface="Calibri"/>
                        </a:rPr>
                        <a:t> </a:t>
                      </a:r>
                      <a:endParaRPr lang="fr-FR" sz="1400">
                        <a:effectLst/>
                        <a:latin typeface="+mj-lt"/>
                        <a:ea typeface="Calibri"/>
                      </a:endParaRPr>
                    </a:p>
                  </a:txBody>
                  <a:tcPr marL="44450" marR="4445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400">
                        <a:effectLst/>
                        <a:latin typeface="+mj-lt"/>
                      </a:endParaRPr>
                    </a:p>
                  </a:txBody>
                  <a:tcPr marL="44450" marR="44450" marT="0" marB="0" anchor="b">
                    <a:lnL>
                      <a:noFill/>
                    </a:lnL>
                    <a:lnR>
                      <a:noFill/>
                    </a:lnR>
                    <a:lnT>
                      <a:noFill/>
                    </a:lnT>
                    <a:lnB>
                      <a:noFill/>
                    </a:lnB>
                  </a:tcPr>
                </a:tc>
                <a:tc>
                  <a:txBody>
                    <a:bodyPr/>
                    <a:lstStyle/>
                    <a:p>
                      <a:pPr algn="ctr">
                        <a:spcAft>
                          <a:spcPts val="0"/>
                        </a:spcAft>
                      </a:pPr>
                      <a:r>
                        <a:rPr lang="fr-FR" sz="1400" b="1">
                          <a:solidFill>
                            <a:srgbClr val="000000"/>
                          </a:solidFill>
                          <a:effectLst/>
                          <a:latin typeface="+mj-lt"/>
                          <a:ea typeface="Calibri"/>
                        </a:rPr>
                        <a:t> </a:t>
                      </a:r>
                      <a:endParaRPr lang="fr-FR" sz="1400">
                        <a:effectLst/>
                        <a:latin typeface="+mj-lt"/>
                        <a:ea typeface="Calibri"/>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000">
                        <a:effectLst/>
                        <a:latin typeface="Times New Roman"/>
                      </a:endParaRPr>
                    </a:p>
                  </a:txBody>
                  <a:tcPr marL="44450" marR="44450" marT="0" marB="0" anchor="b">
                    <a:lnL>
                      <a:noFill/>
                    </a:lnL>
                    <a:lnR>
                      <a:noFill/>
                    </a:lnR>
                    <a:lnT>
                      <a:noFill/>
                    </a:lnT>
                    <a:lnB>
                      <a:noFill/>
                    </a:lnB>
                  </a:tcPr>
                </a:tc>
                <a:tc>
                  <a:txBody>
                    <a:bodyPr/>
                    <a:lstStyle/>
                    <a:p>
                      <a:endParaRPr lang="fr-FR" sz="1000">
                        <a:effectLst/>
                        <a:latin typeface="Times New Roman"/>
                      </a:endParaRPr>
                    </a:p>
                  </a:txBody>
                  <a:tcPr marL="44450" marR="44450" marT="0" marB="0" anchor="b">
                    <a:lnL>
                      <a:noFill/>
                    </a:lnL>
                    <a:lnR>
                      <a:noFill/>
                    </a:lnR>
                    <a:lnT w="12700" cap="flat" cmpd="sng" algn="ctr">
                      <a:solidFill>
                        <a:srgbClr val="000000"/>
                      </a:solidFill>
                      <a:prstDash val="solid"/>
                      <a:round/>
                      <a:headEnd type="none" w="med" len="med"/>
                      <a:tailEnd type="none" w="med" len="med"/>
                    </a:lnT>
                    <a:lnB>
                      <a:noFill/>
                    </a:lnB>
                  </a:tcPr>
                </a:tc>
              </a:tr>
              <a:tr h="309173">
                <a:tc>
                  <a:txBody>
                    <a:bodyPr/>
                    <a:lstStyle/>
                    <a:p>
                      <a:pPr algn="l">
                        <a:spcAft>
                          <a:spcPts val="0"/>
                        </a:spcAft>
                      </a:pPr>
                      <a:r>
                        <a:rPr lang="fr-FR" sz="1800" b="1">
                          <a:effectLst/>
                          <a:latin typeface="+mj-lt"/>
                          <a:ea typeface="Calibri"/>
                        </a:rPr>
                        <a:t>Total Projet (hors options)</a:t>
                      </a:r>
                      <a:endParaRPr lang="fr-FR" sz="1800">
                        <a:effectLst/>
                        <a:latin typeface="+mj-lt"/>
                        <a:ea typeface="Calibri"/>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fr-FR" sz="1400">
                        <a:effectLst/>
                        <a:latin typeface="+mj-l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fr-FR" sz="1800" b="1" dirty="0" smtClean="0">
                          <a:effectLst/>
                          <a:latin typeface="+mj-lt"/>
                          <a:ea typeface="Calibri"/>
                        </a:rPr>
                        <a:t>178 722 €</a:t>
                      </a:r>
                      <a:endParaRPr lang="fr-FR" sz="1800" dirty="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fr-FR" sz="1000">
                        <a:effectLst/>
                        <a:latin typeface="Times New Roman"/>
                      </a:endParaRPr>
                    </a:p>
                  </a:txBody>
                  <a:tcPr marL="44450" marR="4445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endParaRPr lang="fr-FR" sz="1000">
                        <a:effectLst/>
                        <a:latin typeface="Times New Roman"/>
                      </a:endParaRPr>
                    </a:p>
                  </a:txBody>
                  <a:tcPr marL="44450" marR="44450" marT="0" marB="0" anchor="b">
                    <a:lnL>
                      <a:noFill/>
                    </a:lnL>
                    <a:lnR>
                      <a:noFill/>
                    </a:lnR>
                    <a:lnT>
                      <a:noFill/>
                    </a:lnT>
                    <a:lnB>
                      <a:noFill/>
                    </a:lnB>
                  </a:tcPr>
                </a:tc>
              </a:tr>
              <a:tr h="235561">
                <a:tc>
                  <a:txBody>
                    <a:bodyPr/>
                    <a:lstStyle/>
                    <a:p>
                      <a:pPr>
                        <a:spcAft>
                          <a:spcPts val="0"/>
                        </a:spcAft>
                      </a:pPr>
                      <a:r>
                        <a:rPr lang="fr-FR" sz="1400" b="1">
                          <a:solidFill>
                            <a:srgbClr val="000000"/>
                          </a:solidFill>
                          <a:effectLst/>
                          <a:latin typeface="+mj-lt"/>
                          <a:ea typeface="Calibri"/>
                        </a:rPr>
                        <a:t> </a:t>
                      </a:r>
                      <a:endParaRPr lang="fr-FR" sz="1400">
                        <a:effectLst/>
                        <a:latin typeface="+mj-lt"/>
                        <a:ea typeface="Calibri"/>
                      </a:endParaRPr>
                    </a:p>
                  </a:txBody>
                  <a:tcPr marL="44450" marR="4445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400">
                        <a:effectLst/>
                        <a:latin typeface="+mj-lt"/>
                      </a:endParaRPr>
                    </a:p>
                  </a:txBody>
                  <a:tcPr marL="44450" marR="44450" marT="0" marB="0" anchor="b">
                    <a:lnL>
                      <a:noFill/>
                    </a:lnL>
                    <a:lnR>
                      <a:noFill/>
                    </a:lnR>
                    <a:lnT>
                      <a:noFill/>
                    </a:lnT>
                    <a:lnB>
                      <a:noFill/>
                    </a:lnB>
                  </a:tcPr>
                </a:tc>
                <a:tc>
                  <a:txBody>
                    <a:bodyPr/>
                    <a:lstStyle/>
                    <a:p>
                      <a:pPr algn="ctr">
                        <a:spcAft>
                          <a:spcPts val="0"/>
                        </a:spcAft>
                      </a:pPr>
                      <a:r>
                        <a:rPr lang="fr-FR" sz="1400" b="1">
                          <a:solidFill>
                            <a:srgbClr val="000000"/>
                          </a:solidFill>
                          <a:effectLst/>
                          <a:latin typeface="+mj-lt"/>
                          <a:ea typeface="Calibri"/>
                        </a:rPr>
                        <a:t> </a:t>
                      </a:r>
                      <a:endParaRPr lang="fr-FR" sz="1400">
                        <a:effectLst/>
                        <a:latin typeface="+mj-lt"/>
                        <a:ea typeface="Calibri"/>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000">
                        <a:effectLst/>
                        <a:latin typeface="Times New Roman"/>
                      </a:endParaRPr>
                    </a:p>
                  </a:txBody>
                  <a:tcPr marL="44450" marR="44450" marT="0" marB="0" anchor="b">
                    <a:lnL>
                      <a:noFill/>
                    </a:lnL>
                    <a:lnR>
                      <a:noFill/>
                    </a:lnR>
                    <a:lnT>
                      <a:noFill/>
                    </a:lnT>
                    <a:lnB>
                      <a:noFill/>
                    </a:lnB>
                  </a:tcPr>
                </a:tc>
                <a:tc>
                  <a:txBody>
                    <a:bodyPr/>
                    <a:lstStyle/>
                    <a:p>
                      <a:endParaRPr lang="fr-FR" sz="1000">
                        <a:effectLst/>
                        <a:latin typeface="Times New Roman"/>
                      </a:endParaRPr>
                    </a:p>
                  </a:txBody>
                  <a:tcPr marL="44450" marR="44450" marT="0" marB="0" anchor="b">
                    <a:lnL>
                      <a:noFill/>
                    </a:lnL>
                    <a:lnR>
                      <a:noFill/>
                    </a:lnR>
                    <a:lnT>
                      <a:noFill/>
                    </a:lnT>
                    <a:lnB>
                      <a:noFill/>
                    </a:lnB>
                  </a:tcPr>
                </a:tc>
              </a:tr>
              <a:tr h="265006">
                <a:tc>
                  <a:txBody>
                    <a:bodyPr/>
                    <a:lstStyle/>
                    <a:p>
                      <a:pPr>
                        <a:spcAft>
                          <a:spcPts val="0"/>
                        </a:spcAft>
                      </a:pPr>
                      <a:r>
                        <a:rPr lang="fr-FR" sz="1400" b="1" smtClean="0">
                          <a:effectLst/>
                          <a:latin typeface="+mj-lt"/>
                          <a:ea typeface="Calibri"/>
                        </a:rPr>
                        <a:t>Option : Tests de performance</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endParaRPr lang="fr-FR" sz="1400">
                        <a:effectLst/>
                        <a:latin typeface="+mj-l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fr-FR" sz="1400" b="1" smtClean="0">
                          <a:effectLst/>
                          <a:latin typeface="+mj-lt"/>
                          <a:ea typeface="Calibri"/>
                        </a:rPr>
                        <a:t>6 535 </a:t>
                      </a:r>
                      <a:r>
                        <a:rPr lang="fr-FR" sz="1400" b="1">
                          <a:effectLst/>
                          <a:latin typeface="+mj-lt"/>
                          <a:ea typeface="Calibri"/>
                        </a:rPr>
                        <a:t>€</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endParaRPr lang="fr-FR" sz="1000">
                        <a:effectLst/>
                        <a:latin typeface="Times New Roman"/>
                      </a:endParaRPr>
                    </a:p>
                  </a:txBody>
                  <a:tcPr marL="44450" marR="4445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endParaRPr lang="fr-FR" sz="1000">
                        <a:effectLst/>
                        <a:latin typeface="Times New Roman"/>
                      </a:endParaRPr>
                    </a:p>
                  </a:txBody>
                  <a:tcPr marL="44450" marR="44450" marT="0" marB="0" anchor="b">
                    <a:lnL>
                      <a:noFill/>
                    </a:lnL>
                    <a:lnR>
                      <a:noFill/>
                    </a:lnR>
                    <a:lnT>
                      <a:noFill/>
                    </a:lnT>
                    <a:lnB>
                      <a:noFill/>
                    </a:lnB>
                  </a:tcPr>
                </a:tc>
              </a:tr>
              <a:tr h="235561">
                <a:tc>
                  <a:txBody>
                    <a:bodyPr/>
                    <a:lstStyle/>
                    <a:p>
                      <a:pPr>
                        <a:spcAft>
                          <a:spcPts val="0"/>
                        </a:spcAft>
                      </a:pPr>
                      <a:r>
                        <a:rPr lang="fr-FR" sz="1400" b="1">
                          <a:effectLst/>
                          <a:latin typeface="+mj-lt"/>
                          <a:ea typeface="Calibri"/>
                        </a:rPr>
                        <a:t> </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400">
                        <a:effectLst/>
                        <a:latin typeface="+mj-l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fr-FR" sz="1400" b="1">
                          <a:effectLst/>
                          <a:latin typeface="+mj-lt"/>
                          <a:ea typeface="Calibri"/>
                        </a:rPr>
                        <a:t> </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000">
                        <a:effectLst/>
                        <a:latin typeface="Times New Roman"/>
                      </a:endParaRPr>
                    </a:p>
                  </a:txBody>
                  <a:tcPr marL="44450" marR="4445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endParaRPr lang="fr-FR" sz="1000">
                        <a:effectLst/>
                        <a:latin typeface="Times New Roman"/>
                      </a:endParaRPr>
                    </a:p>
                  </a:txBody>
                  <a:tcPr marL="44450" marR="44450" marT="0" marB="0" anchor="b">
                    <a:lnL>
                      <a:noFill/>
                    </a:lnL>
                    <a:lnR>
                      <a:noFill/>
                    </a:lnR>
                    <a:lnT>
                      <a:noFill/>
                    </a:lnT>
                    <a:lnB>
                      <a:noFill/>
                    </a:lnB>
                  </a:tcPr>
                </a:tc>
              </a:tr>
              <a:tr h="309173">
                <a:tc>
                  <a:txBody>
                    <a:bodyPr/>
                    <a:lstStyle/>
                    <a:p>
                      <a:pPr algn="l">
                        <a:spcAft>
                          <a:spcPts val="0"/>
                        </a:spcAft>
                      </a:pPr>
                      <a:r>
                        <a:rPr lang="fr-FR" sz="1800" b="1">
                          <a:effectLst/>
                          <a:latin typeface="+mj-lt"/>
                          <a:ea typeface="Calibri"/>
                        </a:rPr>
                        <a:t>Total Global Projet</a:t>
                      </a:r>
                      <a:endParaRPr lang="fr-FR" sz="1800">
                        <a:effectLst/>
                        <a:latin typeface="+mj-lt"/>
                        <a:ea typeface="Calibri"/>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fr-FR" sz="1400">
                        <a:effectLst/>
                        <a:latin typeface="+mj-l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fr-FR" sz="1800" b="1" smtClean="0">
                          <a:effectLst/>
                          <a:latin typeface="+mj-lt"/>
                          <a:ea typeface="Calibri"/>
                        </a:rPr>
                        <a:t>185 257 €</a:t>
                      </a:r>
                      <a:endParaRPr lang="fr-FR" sz="18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fr-FR" sz="1000">
                        <a:effectLst/>
                        <a:latin typeface="Times New Roman"/>
                      </a:endParaRPr>
                    </a:p>
                  </a:txBody>
                  <a:tcPr marL="44450" marR="4445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endParaRPr lang="fr-FR" sz="1000">
                        <a:effectLst/>
                        <a:latin typeface="Times New Roman"/>
                      </a:endParaRPr>
                    </a:p>
                  </a:txBody>
                  <a:tcPr marL="44450" marR="44450" marT="0" marB="0" anchor="b">
                    <a:lnL>
                      <a:noFill/>
                    </a:lnL>
                    <a:lnR>
                      <a:noFill/>
                    </a:lnR>
                    <a:lnT>
                      <a:noFill/>
                    </a:lnT>
                    <a:lnB>
                      <a:noFill/>
                    </a:lnB>
                  </a:tcPr>
                </a:tc>
              </a:tr>
            </a:tbl>
          </a:graphicData>
        </a:graphic>
      </p:graphicFrame>
      <p:sp>
        <p:nvSpPr>
          <p:cNvPr id="6" name="Rectangle 1"/>
          <p:cNvSpPr>
            <a:spLocks noChangeArrowheads="1"/>
          </p:cNvSpPr>
          <p:nvPr/>
        </p:nvSpPr>
        <p:spPr bwMode="auto">
          <a:xfrm>
            <a:off x="2051050" y="26844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pitchFamily="34" charset="0"/>
            </a:endParaRPr>
          </a:p>
        </p:txBody>
      </p:sp>
      <p:sp>
        <p:nvSpPr>
          <p:cNvPr id="8" name="Espace réservé du numéro de diapositive 3"/>
          <p:cNvSpPr>
            <a:spLocks noGrp="1"/>
          </p:cNvSpPr>
          <p:nvPr>
            <p:ph type="sldNum" sz="quarter" idx="4"/>
          </p:nvPr>
        </p:nvSpPr>
        <p:spPr>
          <a:xfrm>
            <a:off x="266700" y="6562800"/>
            <a:ext cx="2133600" cy="196850"/>
          </a:xfrm>
        </p:spPr>
        <p:txBody>
          <a:bodyPr/>
          <a:lstStyle/>
          <a:p>
            <a:pPr algn="l"/>
            <a:r>
              <a:rPr lang="fr-FR" smtClean="0"/>
              <a:t>Page </a:t>
            </a:r>
            <a:fld id="{8BE978C9-4FDF-4B0A-86DE-559912220C9D}" type="slidenum">
              <a:rPr lang="fr-FR" smtClean="0"/>
              <a:pPr algn="l"/>
              <a:t>123</a:t>
            </a:fld>
            <a:endParaRPr lang="fr-FR"/>
          </a:p>
        </p:txBody>
      </p:sp>
    </p:spTree>
    <p:extLst>
      <p:ext uri="{BB962C8B-B14F-4D97-AF65-F5344CB8AC3E}">
        <p14:creationId xmlns:p14="http://schemas.microsoft.com/office/powerpoint/2010/main" val="58092929"/>
      </p:ext>
    </p:extLst>
  </p:cSld>
  <p:clrMapOvr>
    <a:masterClrMapping/>
  </p:clrMapOvr>
  <p:transition spd="med">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738" y="323850"/>
            <a:ext cx="8040687" cy="331788"/>
          </a:xfrm>
        </p:spPr>
        <p:txBody>
          <a:bodyPr/>
          <a:lstStyle/>
          <a:p>
            <a:pPr>
              <a:defRPr/>
            </a:pPr>
            <a:r>
              <a:rPr lang="fr-FR" err="1" smtClean="0"/>
              <a:t>BudgeT</a:t>
            </a:r>
            <a:r>
              <a:rPr lang="fr-FR" smtClean="0"/>
              <a:t> lot 2</a:t>
            </a:r>
            <a:endParaRPr lang="fr-FR"/>
          </a:p>
        </p:txBody>
      </p:sp>
      <p:sp>
        <p:nvSpPr>
          <p:cNvPr id="5" name="Espace réservé du pied de page 2"/>
          <p:cNvSpPr>
            <a:spLocks noGrp="1"/>
          </p:cNvSpPr>
          <p:nvPr>
            <p:ph type="ftr" sz="quarter" idx="4294967295"/>
          </p:nvPr>
        </p:nvSpPr>
        <p:spPr>
          <a:xfrm>
            <a:off x="3140075" y="6562725"/>
            <a:ext cx="2895600" cy="196850"/>
          </a:xfrm>
          <a:prstGeom prst="rect">
            <a:avLst/>
          </a:prstGeom>
        </p:spPr>
        <p:txBody>
          <a:bodyPr/>
          <a:lstStyle/>
          <a:p>
            <a:pPr algn="ctr">
              <a:defRPr/>
            </a:pPr>
            <a:r>
              <a:rPr lang="fr-FR"/>
              <a:t>Groupe Bayard – Projet MIKADO</a:t>
            </a:r>
          </a:p>
        </p:txBody>
      </p:sp>
      <p:sp>
        <p:nvSpPr>
          <p:cNvPr id="6" name="Espace réservé du numéro de diapositive 3"/>
          <p:cNvSpPr>
            <a:spLocks noGrp="1"/>
          </p:cNvSpPr>
          <p:nvPr>
            <p:ph type="sldNum" sz="quarter" idx="4"/>
          </p:nvPr>
        </p:nvSpPr>
        <p:spPr>
          <a:xfrm>
            <a:off x="266700" y="6562800"/>
            <a:ext cx="2133600" cy="196850"/>
          </a:xfrm>
        </p:spPr>
        <p:txBody>
          <a:bodyPr/>
          <a:lstStyle/>
          <a:p>
            <a:pPr algn="l"/>
            <a:r>
              <a:rPr lang="fr-FR" smtClean="0"/>
              <a:t>Page </a:t>
            </a:r>
            <a:fld id="{8BE978C9-4FDF-4B0A-86DE-559912220C9D}" type="slidenum">
              <a:rPr lang="fr-FR" smtClean="0"/>
              <a:pPr algn="l"/>
              <a:t>124</a:t>
            </a:fld>
            <a:endParaRPr lang="fr-FR"/>
          </a:p>
        </p:txBody>
      </p:sp>
      <p:graphicFrame>
        <p:nvGraphicFramePr>
          <p:cNvPr id="8" name="Tableau 7"/>
          <p:cNvGraphicFramePr>
            <a:graphicFrameLocks noGrp="1"/>
          </p:cNvGraphicFramePr>
          <p:nvPr>
            <p:extLst>
              <p:ext uri="{D42A27DB-BD31-4B8C-83A1-F6EECF244321}">
                <p14:modId xmlns:p14="http://schemas.microsoft.com/office/powerpoint/2010/main" val="887890096"/>
              </p:ext>
            </p:extLst>
          </p:nvPr>
        </p:nvGraphicFramePr>
        <p:xfrm>
          <a:off x="457200" y="1598610"/>
          <a:ext cx="7442200" cy="2561724"/>
        </p:xfrm>
        <a:graphic>
          <a:graphicData uri="http://schemas.openxmlformats.org/drawingml/2006/table">
            <a:tbl>
              <a:tblPr firstRow="1" firstCol="1" bandRow="1"/>
              <a:tblGrid>
                <a:gridCol w="4419357"/>
                <a:gridCol w="194453"/>
                <a:gridCol w="1679356"/>
                <a:gridCol w="194453"/>
                <a:gridCol w="954581"/>
              </a:tblGrid>
              <a:tr h="235561">
                <a:tc rowSpan="2">
                  <a:txBody>
                    <a:bodyPr/>
                    <a:lstStyle/>
                    <a:p>
                      <a:pPr algn="ctr">
                        <a:spcAft>
                          <a:spcPts val="0"/>
                        </a:spcAft>
                      </a:pPr>
                      <a:r>
                        <a:rPr lang="fr-FR" sz="1800" b="1" smtClean="0">
                          <a:effectLst/>
                          <a:latin typeface="+mj-lt"/>
                          <a:ea typeface="Calibri"/>
                        </a:rPr>
                        <a:t>Bayard Lot 2</a:t>
                      </a:r>
                      <a:endParaRPr lang="fr-FR" sz="18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400">
                        <a:effectLst/>
                        <a:latin typeface="+mj-l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rowSpan="2">
                  <a:txBody>
                    <a:bodyPr/>
                    <a:lstStyle/>
                    <a:p>
                      <a:pPr algn="ctr">
                        <a:spcAft>
                          <a:spcPts val="0"/>
                        </a:spcAft>
                      </a:pPr>
                      <a:r>
                        <a:rPr lang="fr-FR" sz="1400" b="1">
                          <a:effectLst/>
                          <a:latin typeface="+mj-lt"/>
                          <a:ea typeface="Calibri"/>
                        </a:rPr>
                        <a:t>Cout total </a:t>
                      </a:r>
                      <a:br>
                        <a:rPr lang="fr-FR" sz="1400" b="1">
                          <a:effectLst/>
                          <a:latin typeface="+mj-lt"/>
                          <a:ea typeface="Calibri"/>
                        </a:rPr>
                      </a:br>
                      <a:r>
                        <a:rPr lang="fr-FR" sz="1400" b="1">
                          <a:effectLst/>
                          <a:latin typeface="+mj-lt"/>
                          <a:ea typeface="Calibri"/>
                        </a:rPr>
                        <a:t>en € HT</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fr-FR" sz="1000">
                        <a:effectLst/>
                        <a:latin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rowSpan="2">
                  <a:txBody>
                    <a:bodyPr/>
                    <a:lstStyle/>
                    <a:p>
                      <a:pPr algn="ctr">
                        <a:spcAft>
                          <a:spcPts val="0"/>
                        </a:spcAft>
                      </a:pPr>
                      <a:r>
                        <a:rPr lang="fr-FR" sz="1400" b="1">
                          <a:effectLst/>
                          <a:latin typeface="+mj-lt"/>
                          <a:ea typeface="Calibri"/>
                        </a:rPr>
                        <a:t>Charges (J/H)</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r>
              <a:tr h="235561">
                <a:tc vMerge="1">
                  <a:txBody>
                    <a:bodyPr/>
                    <a:lstStyle/>
                    <a:p>
                      <a:endParaRPr lang="fr-FR"/>
                    </a:p>
                  </a:txBody>
                  <a:tcPr/>
                </a:tc>
                <a:tc>
                  <a:txBody>
                    <a:bodyPr/>
                    <a:lstStyle/>
                    <a:p>
                      <a:endParaRPr lang="fr-FR" sz="1400">
                        <a:effectLst/>
                        <a:latin typeface="+mj-l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vMerge="1">
                  <a:txBody>
                    <a:bodyPr/>
                    <a:lstStyle/>
                    <a:p>
                      <a:endParaRPr lang="fr-FR"/>
                    </a:p>
                  </a:txBody>
                  <a:tcPr/>
                </a:tc>
                <a:tc>
                  <a:txBody>
                    <a:bodyPr/>
                    <a:lstStyle/>
                    <a:p>
                      <a:endParaRPr lang="fr-FR" sz="1000">
                        <a:effectLst/>
                        <a:latin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vMerge="1">
                  <a:txBody>
                    <a:bodyPr/>
                    <a:lstStyle/>
                    <a:p>
                      <a:endParaRPr lang="fr-FR"/>
                    </a:p>
                  </a:txBody>
                  <a:tcPr/>
                </a:tc>
              </a:tr>
              <a:tr h="235561">
                <a:tc>
                  <a:txBody>
                    <a:bodyPr/>
                    <a:lstStyle/>
                    <a:p>
                      <a:pPr>
                        <a:spcAft>
                          <a:spcPts val="0"/>
                        </a:spcAft>
                      </a:pPr>
                      <a:r>
                        <a:rPr lang="fr-FR" sz="1400" b="1">
                          <a:solidFill>
                            <a:srgbClr val="000000"/>
                          </a:solidFill>
                          <a:effectLst/>
                          <a:latin typeface="+mj-lt"/>
                          <a:ea typeface="Calibri"/>
                        </a:rPr>
                        <a:t> </a:t>
                      </a:r>
                      <a:endParaRPr lang="fr-FR" sz="1400">
                        <a:effectLst/>
                        <a:latin typeface="+mj-lt"/>
                        <a:ea typeface="Calibri"/>
                      </a:endParaRPr>
                    </a:p>
                  </a:txBody>
                  <a:tcPr marL="44450" marR="4445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400">
                        <a:effectLst/>
                        <a:latin typeface="+mj-lt"/>
                      </a:endParaRPr>
                    </a:p>
                  </a:txBody>
                  <a:tcPr marL="44450" marR="44450" marT="0" marB="0" anchor="b">
                    <a:lnL>
                      <a:noFill/>
                    </a:lnL>
                    <a:lnR>
                      <a:noFill/>
                    </a:lnR>
                    <a:lnT>
                      <a:noFill/>
                    </a:lnT>
                    <a:lnB>
                      <a:noFill/>
                    </a:lnB>
                  </a:tcPr>
                </a:tc>
                <a:tc>
                  <a:txBody>
                    <a:bodyPr/>
                    <a:lstStyle/>
                    <a:p>
                      <a:pPr algn="ctr">
                        <a:spcAft>
                          <a:spcPts val="0"/>
                        </a:spcAft>
                      </a:pPr>
                      <a:r>
                        <a:rPr lang="fr-FR" sz="1400" b="1">
                          <a:solidFill>
                            <a:srgbClr val="000000"/>
                          </a:solidFill>
                          <a:effectLst/>
                          <a:latin typeface="+mj-lt"/>
                          <a:ea typeface="Calibri"/>
                        </a:rPr>
                        <a:t> </a:t>
                      </a:r>
                      <a:endParaRPr lang="fr-FR" sz="1400">
                        <a:effectLst/>
                        <a:latin typeface="+mj-lt"/>
                        <a:ea typeface="Calibri"/>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000">
                        <a:effectLst/>
                        <a:latin typeface="Times New Roman"/>
                      </a:endParaRPr>
                    </a:p>
                  </a:txBody>
                  <a:tcPr marL="44450" marR="44450" marT="0" marB="0" anchor="b">
                    <a:lnL>
                      <a:noFill/>
                    </a:lnL>
                    <a:lnR>
                      <a:noFill/>
                    </a:lnR>
                    <a:lnT>
                      <a:noFill/>
                    </a:lnT>
                    <a:lnB>
                      <a:noFill/>
                    </a:lnB>
                  </a:tcPr>
                </a:tc>
                <a:tc>
                  <a:txBody>
                    <a:bodyPr/>
                    <a:lstStyle/>
                    <a:p>
                      <a:endParaRPr lang="fr-FR" sz="1400">
                        <a:effectLst/>
                        <a:latin typeface="+mj-lt"/>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5006">
                <a:tc>
                  <a:txBody>
                    <a:bodyPr/>
                    <a:lstStyle/>
                    <a:p>
                      <a:pPr>
                        <a:spcAft>
                          <a:spcPts val="0"/>
                        </a:spcAft>
                      </a:pPr>
                      <a:r>
                        <a:rPr lang="fr-FR" sz="1400" b="1">
                          <a:effectLst/>
                          <a:latin typeface="+mj-lt"/>
                          <a:ea typeface="Calibri"/>
                        </a:rPr>
                        <a:t>Mise en œuvre </a:t>
                      </a:r>
                      <a:r>
                        <a:rPr lang="fr-FR" sz="1400" b="1" smtClean="0">
                          <a:effectLst/>
                          <a:latin typeface="+mj-lt"/>
                          <a:ea typeface="Calibri"/>
                        </a:rPr>
                        <a:t>des e-boutiques</a:t>
                      </a:r>
                      <a:r>
                        <a:rPr lang="fr-FR" sz="1400" b="1" baseline="0" smtClean="0">
                          <a:effectLst/>
                          <a:latin typeface="+mj-lt"/>
                          <a:ea typeface="Calibri"/>
                        </a:rPr>
                        <a:t> web mobile</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endParaRPr lang="fr-FR" sz="1400">
                        <a:effectLst/>
                        <a:latin typeface="+mj-l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fr-FR" sz="1400" b="1" kern="1200" smtClean="0">
                          <a:solidFill>
                            <a:schemeClr val="tx1"/>
                          </a:solidFill>
                          <a:effectLst/>
                          <a:latin typeface="+mn-lt"/>
                          <a:ea typeface="Calibri"/>
                          <a:cs typeface="+mn-cs"/>
                        </a:rPr>
                        <a:t>134 601 €</a:t>
                      </a:r>
                      <a:endParaRPr lang="fr-FR" sz="1400" kern="1200">
                        <a:solidFill>
                          <a:schemeClr val="tx1"/>
                        </a:solidFill>
                        <a:effectLst/>
                        <a:latin typeface="+mn-lt"/>
                        <a:ea typeface="Calibri"/>
                        <a:cs typeface="+mn-cs"/>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endParaRPr lang="fr-FR" sz="1000">
                        <a:effectLst/>
                        <a:latin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fr-FR" sz="1400" b="1" kern="1200" smtClean="0">
                          <a:solidFill>
                            <a:schemeClr val="tx1"/>
                          </a:solidFill>
                          <a:effectLst/>
                          <a:latin typeface="+mn-lt"/>
                          <a:ea typeface="Calibri"/>
                          <a:cs typeface="+mn-cs"/>
                        </a:rPr>
                        <a:t>261</a:t>
                      </a:r>
                      <a:endParaRPr lang="fr-FR" sz="1400" kern="1200">
                        <a:solidFill>
                          <a:schemeClr val="tx1"/>
                        </a:solidFill>
                        <a:effectLst/>
                        <a:latin typeface="+mn-lt"/>
                        <a:ea typeface="Calibri"/>
                        <a:cs typeface="+mn-cs"/>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r>
              <a:tr h="235561">
                <a:tc>
                  <a:txBody>
                    <a:bodyPr/>
                    <a:lstStyle/>
                    <a:p>
                      <a:pPr>
                        <a:spcAft>
                          <a:spcPts val="0"/>
                        </a:spcAft>
                      </a:pPr>
                      <a:r>
                        <a:rPr lang="fr-FR" sz="1400" b="1">
                          <a:solidFill>
                            <a:srgbClr val="000000"/>
                          </a:solidFill>
                          <a:effectLst/>
                          <a:latin typeface="+mj-lt"/>
                          <a:ea typeface="Calibri"/>
                        </a:rPr>
                        <a:t> </a:t>
                      </a:r>
                      <a:endParaRPr lang="fr-FR" sz="1400">
                        <a:effectLst/>
                        <a:latin typeface="+mj-lt"/>
                        <a:ea typeface="Calibri"/>
                      </a:endParaRPr>
                    </a:p>
                  </a:txBody>
                  <a:tcPr marL="44450" marR="4445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400">
                        <a:effectLst/>
                        <a:latin typeface="+mj-lt"/>
                      </a:endParaRPr>
                    </a:p>
                  </a:txBody>
                  <a:tcPr marL="44450" marR="44450" marT="0" marB="0" anchor="b">
                    <a:lnL>
                      <a:noFill/>
                    </a:lnL>
                    <a:lnR>
                      <a:noFill/>
                    </a:lnR>
                    <a:lnT>
                      <a:noFill/>
                    </a:lnT>
                    <a:lnB>
                      <a:noFill/>
                    </a:lnB>
                  </a:tcPr>
                </a:tc>
                <a:tc>
                  <a:txBody>
                    <a:bodyPr/>
                    <a:lstStyle/>
                    <a:p>
                      <a:pPr algn="ctr">
                        <a:spcAft>
                          <a:spcPts val="0"/>
                        </a:spcAft>
                      </a:pPr>
                      <a:r>
                        <a:rPr lang="fr-FR" sz="1400" b="1">
                          <a:solidFill>
                            <a:srgbClr val="000000"/>
                          </a:solidFill>
                          <a:effectLst/>
                          <a:latin typeface="+mj-lt"/>
                          <a:ea typeface="Calibri"/>
                        </a:rPr>
                        <a:t> </a:t>
                      </a:r>
                      <a:endParaRPr lang="fr-FR" sz="1400">
                        <a:effectLst/>
                        <a:latin typeface="+mj-lt"/>
                        <a:ea typeface="Calibri"/>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000">
                        <a:effectLst/>
                        <a:latin typeface="Times New Roman"/>
                      </a:endParaRPr>
                    </a:p>
                  </a:txBody>
                  <a:tcPr marL="44450" marR="44450" marT="0" marB="0" anchor="b">
                    <a:lnL>
                      <a:noFill/>
                    </a:lnL>
                    <a:lnR>
                      <a:noFill/>
                    </a:lnR>
                    <a:lnT>
                      <a:noFill/>
                    </a:lnT>
                    <a:lnB>
                      <a:noFill/>
                    </a:lnB>
                  </a:tcPr>
                </a:tc>
                <a:tc>
                  <a:txBody>
                    <a:bodyPr/>
                    <a:lstStyle/>
                    <a:p>
                      <a:endParaRPr lang="fr-FR" sz="1000">
                        <a:effectLst/>
                        <a:latin typeface="Times New Roman"/>
                      </a:endParaRPr>
                    </a:p>
                  </a:txBody>
                  <a:tcPr marL="44450" marR="44450" marT="0" marB="0" anchor="b">
                    <a:lnL>
                      <a:noFill/>
                    </a:lnL>
                    <a:lnR>
                      <a:noFill/>
                    </a:lnR>
                    <a:lnT w="12700" cap="flat" cmpd="sng" algn="ctr">
                      <a:solidFill>
                        <a:srgbClr val="000000"/>
                      </a:solidFill>
                      <a:prstDash val="solid"/>
                      <a:round/>
                      <a:headEnd type="none" w="med" len="med"/>
                      <a:tailEnd type="none" w="med" len="med"/>
                    </a:lnT>
                    <a:lnB>
                      <a:noFill/>
                    </a:lnB>
                  </a:tcPr>
                </a:tc>
              </a:tr>
              <a:tr h="309173">
                <a:tc>
                  <a:txBody>
                    <a:bodyPr/>
                    <a:lstStyle/>
                    <a:p>
                      <a:pPr algn="l">
                        <a:spcAft>
                          <a:spcPts val="0"/>
                        </a:spcAft>
                      </a:pPr>
                      <a:r>
                        <a:rPr lang="fr-FR" sz="1800" b="1">
                          <a:effectLst/>
                          <a:latin typeface="+mj-lt"/>
                          <a:ea typeface="Calibri"/>
                        </a:rPr>
                        <a:t>Total Projet (hors options)</a:t>
                      </a:r>
                      <a:endParaRPr lang="fr-FR" sz="1800">
                        <a:effectLst/>
                        <a:latin typeface="+mj-lt"/>
                        <a:ea typeface="Calibri"/>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fr-FR" sz="1400">
                        <a:effectLst/>
                        <a:latin typeface="+mj-l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fr-FR" sz="1800" b="1" smtClean="0">
                          <a:effectLst/>
                          <a:latin typeface="+mj-lt"/>
                          <a:ea typeface="Calibri"/>
                        </a:rPr>
                        <a:t>134 601 €</a:t>
                      </a:r>
                      <a:endParaRPr lang="fr-FR" sz="18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fr-FR" sz="1000">
                        <a:effectLst/>
                        <a:latin typeface="Times New Roman"/>
                      </a:endParaRPr>
                    </a:p>
                  </a:txBody>
                  <a:tcPr marL="44450" marR="4445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endParaRPr lang="fr-FR" sz="1000">
                        <a:effectLst/>
                        <a:latin typeface="Times New Roman"/>
                      </a:endParaRPr>
                    </a:p>
                  </a:txBody>
                  <a:tcPr marL="44450" marR="44450" marT="0" marB="0" anchor="b">
                    <a:lnL>
                      <a:noFill/>
                    </a:lnL>
                    <a:lnR>
                      <a:noFill/>
                    </a:lnR>
                    <a:lnT>
                      <a:noFill/>
                    </a:lnT>
                    <a:lnB>
                      <a:noFill/>
                    </a:lnB>
                  </a:tcPr>
                </a:tc>
              </a:tr>
              <a:tr h="235561">
                <a:tc>
                  <a:txBody>
                    <a:bodyPr/>
                    <a:lstStyle/>
                    <a:p>
                      <a:pPr>
                        <a:spcAft>
                          <a:spcPts val="0"/>
                        </a:spcAft>
                      </a:pPr>
                      <a:r>
                        <a:rPr lang="fr-FR" sz="1400" b="1">
                          <a:solidFill>
                            <a:srgbClr val="000000"/>
                          </a:solidFill>
                          <a:effectLst/>
                          <a:latin typeface="+mj-lt"/>
                          <a:ea typeface="Calibri"/>
                        </a:rPr>
                        <a:t> </a:t>
                      </a:r>
                      <a:endParaRPr lang="fr-FR" sz="1400">
                        <a:effectLst/>
                        <a:latin typeface="+mj-lt"/>
                        <a:ea typeface="Calibri"/>
                      </a:endParaRPr>
                    </a:p>
                  </a:txBody>
                  <a:tcPr marL="44450" marR="4445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400">
                        <a:effectLst/>
                        <a:latin typeface="+mj-lt"/>
                      </a:endParaRPr>
                    </a:p>
                  </a:txBody>
                  <a:tcPr marL="44450" marR="44450" marT="0" marB="0" anchor="b">
                    <a:lnL>
                      <a:noFill/>
                    </a:lnL>
                    <a:lnR>
                      <a:noFill/>
                    </a:lnR>
                    <a:lnT>
                      <a:noFill/>
                    </a:lnT>
                    <a:lnB>
                      <a:noFill/>
                    </a:lnB>
                  </a:tcPr>
                </a:tc>
                <a:tc>
                  <a:txBody>
                    <a:bodyPr/>
                    <a:lstStyle/>
                    <a:p>
                      <a:pPr algn="ctr">
                        <a:spcAft>
                          <a:spcPts val="0"/>
                        </a:spcAft>
                      </a:pPr>
                      <a:r>
                        <a:rPr lang="fr-FR" sz="1400" b="1">
                          <a:solidFill>
                            <a:srgbClr val="000000"/>
                          </a:solidFill>
                          <a:effectLst/>
                          <a:latin typeface="+mj-lt"/>
                          <a:ea typeface="Calibri"/>
                        </a:rPr>
                        <a:t> </a:t>
                      </a:r>
                      <a:endParaRPr lang="fr-FR" sz="1400">
                        <a:effectLst/>
                        <a:latin typeface="+mj-lt"/>
                        <a:ea typeface="Calibri"/>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000">
                        <a:effectLst/>
                        <a:latin typeface="Times New Roman"/>
                      </a:endParaRPr>
                    </a:p>
                  </a:txBody>
                  <a:tcPr marL="44450" marR="44450" marT="0" marB="0" anchor="b">
                    <a:lnL>
                      <a:noFill/>
                    </a:lnL>
                    <a:lnR>
                      <a:noFill/>
                    </a:lnR>
                    <a:lnT>
                      <a:noFill/>
                    </a:lnT>
                    <a:lnB>
                      <a:noFill/>
                    </a:lnB>
                  </a:tcPr>
                </a:tc>
                <a:tc>
                  <a:txBody>
                    <a:bodyPr/>
                    <a:lstStyle/>
                    <a:p>
                      <a:endParaRPr lang="fr-FR" sz="1000">
                        <a:effectLst/>
                        <a:latin typeface="Times New Roman"/>
                      </a:endParaRPr>
                    </a:p>
                  </a:txBody>
                  <a:tcPr marL="44450" marR="44450" marT="0" marB="0" anchor="b">
                    <a:lnL>
                      <a:noFill/>
                    </a:lnL>
                    <a:lnR>
                      <a:noFill/>
                    </a:lnR>
                    <a:lnT>
                      <a:noFill/>
                    </a:lnT>
                    <a:lnB>
                      <a:noFill/>
                    </a:lnB>
                  </a:tcPr>
                </a:tc>
              </a:tr>
              <a:tr h="265006">
                <a:tc>
                  <a:txBody>
                    <a:bodyPr/>
                    <a:lstStyle/>
                    <a:p>
                      <a:pPr>
                        <a:spcAft>
                          <a:spcPts val="0"/>
                        </a:spcAft>
                      </a:pPr>
                      <a:r>
                        <a:rPr lang="fr-FR" sz="1400" b="1" smtClean="0">
                          <a:effectLst/>
                          <a:latin typeface="+mj-lt"/>
                          <a:ea typeface="Calibri"/>
                        </a:rPr>
                        <a:t>Option : Tests de performance</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endParaRPr lang="fr-FR" sz="1400">
                        <a:effectLst/>
                        <a:latin typeface="+mj-l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fr-FR" sz="1400" b="1" smtClean="0">
                          <a:effectLst/>
                          <a:latin typeface="+mj-lt"/>
                          <a:ea typeface="Calibri"/>
                        </a:rPr>
                        <a:t>4 251 €</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endParaRPr lang="fr-FR" sz="1000">
                        <a:effectLst/>
                        <a:latin typeface="Times New Roman"/>
                      </a:endParaRPr>
                    </a:p>
                  </a:txBody>
                  <a:tcPr marL="44450" marR="4445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endParaRPr lang="fr-FR" sz="1000">
                        <a:effectLst/>
                        <a:latin typeface="Times New Roman"/>
                      </a:endParaRPr>
                    </a:p>
                  </a:txBody>
                  <a:tcPr marL="44450" marR="44450" marT="0" marB="0" anchor="b">
                    <a:lnL>
                      <a:noFill/>
                    </a:lnL>
                    <a:lnR>
                      <a:noFill/>
                    </a:lnR>
                    <a:lnT>
                      <a:noFill/>
                    </a:lnT>
                    <a:lnB>
                      <a:noFill/>
                    </a:lnB>
                  </a:tcPr>
                </a:tc>
              </a:tr>
              <a:tr h="235561">
                <a:tc>
                  <a:txBody>
                    <a:bodyPr/>
                    <a:lstStyle/>
                    <a:p>
                      <a:pPr>
                        <a:spcAft>
                          <a:spcPts val="0"/>
                        </a:spcAft>
                      </a:pPr>
                      <a:r>
                        <a:rPr lang="fr-FR" sz="1400" b="1">
                          <a:effectLst/>
                          <a:latin typeface="+mj-lt"/>
                          <a:ea typeface="Calibri"/>
                        </a:rPr>
                        <a:t> </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400">
                        <a:effectLst/>
                        <a:latin typeface="+mj-l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fr-FR" sz="1400" b="1">
                          <a:effectLst/>
                          <a:latin typeface="+mj-lt"/>
                          <a:ea typeface="Calibri"/>
                        </a:rPr>
                        <a:t> </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000">
                        <a:effectLst/>
                        <a:latin typeface="Times New Roman"/>
                      </a:endParaRPr>
                    </a:p>
                  </a:txBody>
                  <a:tcPr marL="44450" marR="4445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endParaRPr lang="fr-FR" sz="1000">
                        <a:effectLst/>
                        <a:latin typeface="Times New Roman"/>
                      </a:endParaRPr>
                    </a:p>
                  </a:txBody>
                  <a:tcPr marL="44450" marR="44450" marT="0" marB="0" anchor="b">
                    <a:lnL>
                      <a:noFill/>
                    </a:lnL>
                    <a:lnR>
                      <a:noFill/>
                    </a:lnR>
                    <a:lnT>
                      <a:noFill/>
                    </a:lnT>
                    <a:lnB>
                      <a:noFill/>
                    </a:lnB>
                  </a:tcPr>
                </a:tc>
              </a:tr>
              <a:tr h="309173">
                <a:tc>
                  <a:txBody>
                    <a:bodyPr/>
                    <a:lstStyle/>
                    <a:p>
                      <a:pPr algn="l">
                        <a:spcAft>
                          <a:spcPts val="0"/>
                        </a:spcAft>
                      </a:pPr>
                      <a:r>
                        <a:rPr lang="fr-FR" sz="1800" b="1">
                          <a:effectLst/>
                          <a:latin typeface="+mj-lt"/>
                          <a:ea typeface="Calibri"/>
                        </a:rPr>
                        <a:t>Total Global Projet</a:t>
                      </a:r>
                      <a:endParaRPr lang="fr-FR" sz="1800">
                        <a:effectLst/>
                        <a:latin typeface="+mj-lt"/>
                        <a:ea typeface="Calibri"/>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fr-FR" sz="1400">
                        <a:effectLst/>
                        <a:latin typeface="+mj-l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fr-FR" sz="1800" b="1" smtClean="0">
                          <a:effectLst/>
                          <a:latin typeface="+mj-lt"/>
                          <a:ea typeface="Calibri"/>
                        </a:rPr>
                        <a:t>138 852 €</a:t>
                      </a:r>
                      <a:endParaRPr lang="fr-FR" sz="18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fr-FR" sz="1000">
                        <a:effectLst/>
                        <a:latin typeface="Times New Roman"/>
                      </a:endParaRPr>
                    </a:p>
                  </a:txBody>
                  <a:tcPr marL="44450" marR="4445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endParaRPr lang="fr-FR" sz="1000">
                        <a:effectLst/>
                        <a:latin typeface="Times New Roman"/>
                      </a:endParaRPr>
                    </a:p>
                  </a:txBody>
                  <a:tcPr marL="44450" marR="44450" marT="0" marB="0" anchor="b">
                    <a:lnL>
                      <a:noFill/>
                    </a:lnL>
                    <a:lnR>
                      <a:noFill/>
                    </a:lnR>
                    <a:lnT>
                      <a:noFill/>
                    </a:lnT>
                    <a:lnB>
                      <a:noFill/>
                    </a:lnB>
                  </a:tcPr>
                </a:tc>
              </a:tr>
            </a:tbl>
          </a:graphicData>
        </a:graphic>
      </p:graphicFrame>
    </p:spTree>
    <p:extLst>
      <p:ext uri="{BB962C8B-B14F-4D97-AF65-F5344CB8AC3E}">
        <p14:creationId xmlns:p14="http://schemas.microsoft.com/office/powerpoint/2010/main" val="3378603344"/>
      </p:ext>
    </p:extLst>
  </p:cSld>
  <p:clrMapOvr>
    <a:masterClrMapping/>
  </p:clrMapOvr>
  <p:transition spd="med">
    <p:fad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738" y="323850"/>
            <a:ext cx="8040687" cy="332399"/>
          </a:xfrm>
        </p:spPr>
        <p:txBody>
          <a:bodyPr/>
          <a:lstStyle/>
          <a:p>
            <a:pPr>
              <a:defRPr/>
            </a:pPr>
            <a:r>
              <a:rPr lang="fr-FR" sz="1800" err="1" smtClean="0"/>
              <a:t>BudgeT</a:t>
            </a:r>
            <a:r>
              <a:rPr lang="fr-FR" sz="1800" smtClean="0"/>
              <a:t> option boutique web j’aime lire  &amp; milan lecture</a:t>
            </a:r>
            <a:r>
              <a:rPr lang="fr-FR" smtClean="0"/>
              <a:t> </a:t>
            </a:r>
            <a:endParaRPr lang="fr-FR"/>
          </a:p>
        </p:txBody>
      </p:sp>
      <p:sp>
        <p:nvSpPr>
          <p:cNvPr id="5" name="Espace réservé du pied de page 2"/>
          <p:cNvSpPr>
            <a:spLocks noGrp="1"/>
          </p:cNvSpPr>
          <p:nvPr>
            <p:ph type="ftr" sz="quarter" idx="4294967295"/>
          </p:nvPr>
        </p:nvSpPr>
        <p:spPr>
          <a:xfrm>
            <a:off x="3140075" y="6562725"/>
            <a:ext cx="2895600" cy="196850"/>
          </a:xfrm>
          <a:prstGeom prst="rect">
            <a:avLst/>
          </a:prstGeom>
        </p:spPr>
        <p:txBody>
          <a:bodyPr/>
          <a:lstStyle/>
          <a:p>
            <a:pPr algn="ctr">
              <a:defRPr/>
            </a:pPr>
            <a:r>
              <a:rPr lang="fr-FR"/>
              <a:t>Groupe Bayard – Projet MIKADO</a:t>
            </a:r>
          </a:p>
        </p:txBody>
      </p:sp>
      <p:sp>
        <p:nvSpPr>
          <p:cNvPr id="6" name="Espace réservé du numéro de diapositive 3"/>
          <p:cNvSpPr>
            <a:spLocks noGrp="1"/>
          </p:cNvSpPr>
          <p:nvPr>
            <p:ph type="sldNum" sz="quarter" idx="4"/>
          </p:nvPr>
        </p:nvSpPr>
        <p:spPr>
          <a:xfrm>
            <a:off x="266700" y="6562800"/>
            <a:ext cx="2133600" cy="196850"/>
          </a:xfrm>
        </p:spPr>
        <p:txBody>
          <a:bodyPr/>
          <a:lstStyle/>
          <a:p>
            <a:pPr algn="l"/>
            <a:r>
              <a:rPr lang="fr-FR" smtClean="0"/>
              <a:t>Page </a:t>
            </a:r>
            <a:fld id="{8BE978C9-4FDF-4B0A-86DE-559912220C9D}" type="slidenum">
              <a:rPr lang="fr-FR" smtClean="0"/>
              <a:pPr algn="l"/>
              <a:t>125</a:t>
            </a:fld>
            <a:endParaRPr lang="fr-FR"/>
          </a:p>
        </p:txBody>
      </p:sp>
      <p:graphicFrame>
        <p:nvGraphicFramePr>
          <p:cNvPr id="8" name="Tableau 7"/>
          <p:cNvGraphicFramePr>
            <a:graphicFrameLocks noGrp="1"/>
          </p:cNvGraphicFramePr>
          <p:nvPr>
            <p:extLst>
              <p:ext uri="{D42A27DB-BD31-4B8C-83A1-F6EECF244321}">
                <p14:modId xmlns:p14="http://schemas.microsoft.com/office/powerpoint/2010/main" val="2949436954"/>
              </p:ext>
            </p:extLst>
          </p:nvPr>
        </p:nvGraphicFramePr>
        <p:xfrm>
          <a:off x="457200" y="1598610"/>
          <a:ext cx="7442200" cy="2561724"/>
        </p:xfrm>
        <a:graphic>
          <a:graphicData uri="http://schemas.openxmlformats.org/drawingml/2006/table">
            <a:tbl>
              <a:tblPr firstRow="1" firstCol="1" bandRow="1"/>
              <a:tblGrid>
                <a:gridCol w="4419357"/>
                <a:gridCol w="194453"/>
                <a:gridCol w="1679356"/>
                <a:gridCol w="194453"/>
                <a:gridCol w="954581"/>
              </a:tblGrid>
              <a:tr h="235561">
                <a:tc rowSpan="2">
                  <a:txBody>
                    <a:bodyPr/>
                    <a:lstStyle/>
                    <a:p>
                      <a:pPr algn="ctr">
                        <a:spcAft>
                          <a:spcPts val="0"/>
                        </a:spcAft>
                      </a:pPr>
                      <a:r>
                        <a:rPr lang="fr-FR" sz="1800" b="1" dirty="0" smtClean="0">
                          <a:effectLst/>
                          <a:latin typeface="+mj-lt"/>
                          <a:ea typeface="Calibri"/>
                        </a:rPr>
                        <a:t>Bayard Lot optionnel</a:t>
                      </a:r>
                      <a:endParaRPr lang="fr-FR" sz="1800" dirty="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400">
                        <a:effectLst/>
                        <a:latin typeface="+mj-l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rowSpan="2">
                  <a:txBody>
                    <a:bodyPr/>
                    <a:lstStyle/>
                    <a:p>
                      <a:pPr algn="ctr">
                        <a:spcAft>
                          <a:spcPts val="0"/>
                        </a:spcAft>
                      </a:pPr>
                      <a:r>
                        <a:rPr lang="fr-FR" sz="1400" b="1">
                          <a:effectLst/>
                          <a:latin typeface="+mj-lt"/>
                          <a:ea typeface="Calibri"/>
                        </a:rPr>
                        <a:t>Cout total </a:t>
                      </a:r>
                      <a:br>
                        <a:rPr lang="fr-FR" sz="1400" b="1">
                          <a:effectLst/>
                          <a:latin typeface="+mj-lt"/>
                          <a:ea typeface="Calibri"/>
                        </a:rPr>
                      </a:br>
                      <a:r>
                        <a:rPr lang="fr-FR" sz="1400" b="1">
                          <a:effectLst/>
                          <a:latin typeface="+mj-lt"/>
                          <a:ea typeface="Calibri"/>
                        </a:rPr>
                        <a:t>en € HT</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fr-FR" sz="1000">
                        <a:effectLst/>
                        <a:latin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rowSpan="2">
                  <a:txBody>
                    <a:bodyPr/>
                    <a:lstStyle/>
                    <a:p>
                      <a:pPr algn="ctr">
                        <a:spcAft>
                          <a:spcPts val="0"/>
                        </a:spcAft>
                      </a:pPr>
                      <a:r>
                        <a:rPr lang="fr-FR" sz="1400" b="1">
                          <a:effectLst/>
                          <a:latin typeface="+mj-lt"/>
                          <a:ea typeface="Calibri"/>
                        </a:rPr>
                        <a:t>Charges (J/H)</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r>
              <a:tr h="235561">
                <a:tc vMerge="1">
                  <a:txBody>
                    <a:bodyPr/>
                    <a:lstStyle/>
                    <a:p>
                      <a:endParaRPr lang="fr-FR"/>
                    </a:p>
                  </a:txBody>
                  <a:tcPr/>
                </a:tc>
                <a:tc>
                  <a:txBody>
                    <a:bodyPr/>
                    <a:lstStyle/>
                    <a:p>
                      <a:endParaRPr lang="fr-FR" sz="1400">
                        <a:effectLst/>
                        <a:latin typeface="+mj-l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vMerge="1">
                  <a:txBody>
                    <a:bodyPr/>
                    <a:lstStyle/>
                    <a:p>
                      <a:endParaRPr lang="fr-FR"/>
                    </a:p>
                  </a:txBody>
                  <a:tcPr/>
                </a:tc>
                <a:tc>
                  <a:txBody>
                    <a:bodyPr/>
                    <a:lstStyle/>
                    <a:p>
                      <a:endParaRPr lang="fr-FR" sz="1000">
                        <a:effectLst/>
                        <a:latin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vMerge="1">
                  <a:txBody>
                    <a:bodyPr/>
                    <a:lstStyle/>
                    <a:p>
                      <a:endParaRPr lang="fr-FR"/>
                    </a:p>
                  </a:txBody>
                  <a:tcPr/>
                </a:tc>
              </a:tr>
              <a:tr h="235561">
                <a:tc>
                  <a:txBody>
                    <a:bodyPr/>
                    <a:lstStyle/>
                    <a:p>
                      <a:pPr>
                        <a:spcAft>
                          <a:spcPts val="0"/>
                        </a:spcAft>
                      </a:pPr>
                      <a:r>
                        <a:rPr lang="fr-FR" sz="1400" b="1">
                          <a:solidFill>
                            <a:srgbClr val="000000"/>
                          </a:solidFill>
                          <a:effectLst/>
                          <a:latin typeface="+mj-lt"/>
                          <a:ea typeface="Calibri"/>
                        </a:rPr>
                        <a:t> </a:t>
                      </a:r>
                      <a:endParaRPr lang="fr-FR" sz="1400">
                        <a:effectLst/>
                        <a:latin typeface="+mj-lt"/>
                        <a:ea typeface="Calibri"/>
                      </a:endParaRPr>
                    </a:p>
                  </a:txBody>
                  <a:tcPr marL="44450" marR="4445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400">
                        <a:effectLst/>
                        <a:latin typeface="+mj-lt"/>
                      </a:endParaRPr>
                    </a:p>
                  </a:txBody>
                  <a:tcPr marL="44450" marR="44450" marT="0" marB="0" anchor="b">
                    <a:lnL>
                      <a:noFill/>
                    </a:lnL>
                    <a:lnR>
                      <a:noFill/>
                    </a:lnR>
                    <a:lnT>
                      <a:noFill/>
                    </a:lnT>
                    <a:lnB>
                      <a:noFill/>
                    </a:lnB>
                  </a:tcPr>
                </a:tc>
                <a:tc>
                  <a:txBody>
                    <a:bodyPr/>
                    <a:lstStyle/>
                    <a:p>
                      <a:pPr algn="ctr">
                        <a:spcAft>
                          <a:spcPts val="0"/>
                        </a:spcAft>
                      </a:pPr>
                      <a:r>
                        <a:rPr lang="fr-FR" sz="1400" b="1">
                          <a:solidFill>
                            <a:srgbClr val="000000"/>
                          </a:solidFill>
                          <a:effectLst/>
                          <a:latin typeface="+mj-lt"/>
                          <a:ea typeface="Calibri"/>
                        </a:rPr>
                        <a:t> </a:t>
                      </a:r>
                      <a:endParaRPr lang="fr-FR" sz="1400">
                        <a:effectLst/>
                        <a:latin typeface="+mj-lt"/>
                        <a:ea typeface="Calibri"/>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000">
                        <a:effectLst/>
                        <a:latin typeface="Times New Roman"/>
                      </a:endParaRPr>
                    </a:p>
                  </a:txBody>
                  <a:tcPr marL="44450" marR="44450" marT="0" marB="0" anchor="b">
                    <a:lnL>
                      <a:noFill/>
                    </a:lnL>
                    <a:lnR>
                      <a:noFill/>
                    </a:lnR>
                    <a:lnT>
                      <a:noFill/>
                    </a:lnT>
                    <a:lnB>
                      <a:noFill/>
                    </a:lnB>
                  </a:tcPr>
                </a:tc>
                <a:tc>
                  <a:txBody>
                    <a:bodyPr/>
                    <a:lstStyle/>
                    <a:p>
                      <a:endParaRPr lang="fr-FR" sz="1400">
                        <a:effectLst/>
                        <a:latin typeface="+mj-lt"/>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5006">
                <a:tc>
                  <a:txBody>
                    <a:bodyPr/>
                    <a:lstStyle/>
                    <a:p>
                      <a:pPr>
                        <a:spcAft>
                          <a:spcPts val="0"/>
                        </a:spcAft>
                      </a:pPr>
                      <a:r>
                        <a:rPr lang="fr-FR" sz="1400" b="1">
                          <a:effectLst/>
                          <a:latin typeface="+mj-lt"/>
                          <a:ea typeface="Calibri"/>
                        </a:rPr>
                        <a:t>Mise en œuvre </a:t>
                      </a:r>
                      <a:r>
                        <a:rPr lang="fr-FR" sz="1400" b="1" smtClean="0">
                          <a:effectLst/>
                          <a:latin typeface="+mj-lt"/>
                          <a:ea typeface="Calibri"/>
                        </a:rPr>
                        <a:t>des e-boutiques</a:t>
                      </a:r>
                      <a:r>
                        <a:rPr lang="fr-FR" sz="1400" b="1" baseline="0" smtClean="0">
                          <a:effectLst/>
                          <a:latin typeface="+mj-lt"/>
                          <a:ea typeface="Calibri"/>
                        </a:rPr>
                        <a:t> web mobile</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endParaRPr lang="fr-FR" sz="1400">
                        <a:effectLst/>
                        <a:latin typeface="+mj-l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fr-FR" sz="1400" b="1" kern="1200" smtClean="0">
                          <a:solidFill>
                            <a:schemeClr val="tx1"/>
                          </a:solidFill>
                          <a:effectLst/>
                          <a:latin typeface="+mn-lt"/>
                          <a:ea typeface="Calibri"/>
                          <a:cs typeface="+mn-cs"/>
                        </a:rPr>
                        <a:t>35 492€</a:t>
                      </a:r>
                      <a:endParaRPr lang="fr-FR" sz="1400" kern="1200">
                        <a:solidFill>
                          <a:schemeClr val="tx1"/>
                        </a:solidFill>
                        <a:effectLst/>
                        <a:latin typeface="+mn-lt"/>
                        <a:ea typeface="Calibri"/>
                        <a:cs typeface="+mn-cs"/>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endParaRPr lang="fr-FR" sz="1000">
                        <a:effectLst/>
                        <a:latin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fr-FR" sz="1400" kern="1200" dirty="0" smtClean="0">
                          <a:solidFill>
                            <a:schemeClr val="tx1"/>
                          </a:solidFill>
                          <a:effectLst/>
                          <a:latin typeface="+mn-lt"/>
                          <a:ea typeface="Calibri"/>
                          <a:cs typeface="+mn-cs"/>
                        </a:rPr>
                        <a:t>60</a:t>
                      </a:r>
                      <a:endParaRPr lang="fr-FR" sz="1400" kern="1200" dirty="0">
                        <a:solidFill>
                          <a:schemeClr val="tx1"/>
                        </a:solidFill>
                        <a:effectLst/>
                        <a:latin typeface="+mn-lt"/>
                        <a:ea typeface="Calibri"/>
                        <a:cs typeface="+mn-cs"/>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r>
              <a:tr h="235561">
                <a:tc>
                  <a:txBody>
                    <a:bodyPr/>
                    <a:lstStyle/>
                    <a:p>
                      <a:pPr>
                        <a:spcAft>
                          <a:spcPts val="0"/>
                        </a:spcAft>
                      </a:pPr>
                      <a:r>
                        <a:rPr lang="fr-FR" sz="1400" b="1">
                          <a:solidFill>
                            <a:srgbClr val="000000"/>
                          </a:solidFill>
                          <a:effectLst/>
                          <a:latin typeface="+mj-lt"/>
                          <a:ea typeface="Calibri"/>
                        </a:rPr>
                        <a:t> </a:t>
                      </a:r>
                      <a:endParaRPr lang="fr-FR" sz="1400">
                        <a:effectLst/>
                        <a:latin typeface="+mj-lt"/>
                        <a:ea typeface="Calibri"/>
                      </a:endParaRPr>
                    </a:p>
                  </a:txBody>
                  <a:tcPr marL="44450" marR="4445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400">
                        <a:effectLst/>
                        <a:latin typeface="+mj-lt"/>
                      </a:endParaRPr>
                    </a:p>
                  </a:txBody>
                  <a:tcPr marL="44450" marR="44450" marT="0" marB="0" anchor="b">
                    <a:lnL>
                      <a:noFill/>
                    </a:lnL>
                    <a:lnR>
                      <a:noFill/>
                    </a:lnR>
                    <a:lnT>
                      <a:noFill/>
                    </a:lnT>
                    <a:lnB>
                      <a:noFill/>
                    </a:lnB>
                  </a:tcPr>
                </a:tc>
                <a:tc>
                  <a:txBody>
                    <a:bodyPr/>
                    <a:lstStyle/>
                    <a:p>
                      <a:pPr algn="ctr">
                        <a:spcAft>
                          <a:spcPts val="0"/>
                        </a:spcAft>
                      </a:pPr>
                      <a:r>
                        <a:rPr lang="fr-FR" sz="1400" b="1">
                          <a:solidFill>
                            <a:srgbClr val="000000"/>
                          </a:solidFill>
                          <a:effectLst/>
                          <a:latin typeface="+mj-lt"/>
                          <a:ea typeface="Calibri"/>
                        </a:rPr>
                        <a:t> </a:t>
                      </a:r>
                      <a:endParaRPr lang="fr-FR" sz="1400">
                        <a:effectLst/>
                        <a:latin typeface="+mj-lt"/>
                        <a:ea typeface="Calibri"/>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000">
                        <a:effectLst/>
                        <a:latin typeface="Times New Roman"/>
                      </a:endParaRPr>
                    </a:p>
                  </a:txBody>
                  <a:tcPr marL="44450" marR="44450" marT="0" marB="0" anchor="b">
                    <a:lnL>
                      <a:noFill/>
                    </a:lnL>
                    <a:lnR>
                      <a:noFill/>
                    </a:lnR>
                    <a:lnT>
                      <a:noFill/>
                    </a:lnT>
                    <a:lnB>
                      <a:noFill/>
                    </a:lnB>
                  </a:tcPr>
                </a:tc>
                <a:tc>
                  <a:txBody>
                    <a:bodyPr/>
                    <a:lstStyle/>
                    <a:p>
                      <a:endParaRPr lang="fr-FR" sz="1000">
                        <a:effectLst/>
                        <a:latin typeface="Times New Roman"/>
                      </a:endParaRPr>
                    </a:p>
                  </a:txBody>
                  <a:tcPr marL="44450" marR="44450" marT="0" marB="0" anchor="b">
                    <a:lnL>
                      <a:noFill/>
                    </a:lnL>
                    <a:lnR>
                      <a:noFill/>
                    </a:lnR>
                    <a:lnT w="12700" cap="flat" cmpd="sng" algn="ctr">
                      <a:solidFill>
                        <a:srgbClr val="000000"/>
                      </a:solidFill>
                      <a:prstDash val="solid"/>
                      <a:round/>
                      <a:headEnd type="none" w="med" len="med"/>
                      <a:tailEnd type="none" w="med" len="med"/>
                    </a:lnT>
                    <a:lnB>
                      <a:noFill/>
                    </a:lnB>
                  </a:tcPr>
                </a:tc>
              </a:tr>
              <a:tr h="309173">
                <a:tc>
                  <a:txBody>
                    <a:bodyPr/>
                    <a:lstStyle/>
                    <a:p>
                      <a:pPr algn="l">
                        <a:spcAft>
                          <a:spcPts val="0"/>
                        </a:spcAft>
                      </a:pPr>
                      <a:r>
                        <a:rPr lang="fr-FR" sz="1800" b="1">
                          <a:effectLst/>
                          <a:latin typeface="+mj-lt"/>
                          <a:ea typeface="Calibri"/>
                        </a:rPr>
                        <a:t>Total Projet (hors options)</a:t>
                      </a:r>
                      <a:endParaRPr lang="fr-FR" sz="1800">
                        <a:effectLst/>
                        <a:latin typeface="+mj-lt"/>
                        <a:ea typeface="Calibri"/>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fr-FR" sz="1400">
                        <a:effectLst/>
                        <a:latin typeface="+mj-l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fr-FR" sz="1800" b="1" smtClean="0">
                          <a:effectLst/>
                          <a:latin typeface="+mj-lt"/>
                          <a:ea typeface="Calibri"/>
                        </a:rPr>
                        <a:t>35 492 €</a:t>
                      </a:r>
                      <a:endParaRPr lang="fr-FR" sz="18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fr-FR" sz="1000">
                        <a:effectLst/>
                        <a:latin typeface="Times New Roman"/>
                      </a:endParaRPr>
                    </a:p>
                  </a:txBody>
                  <a:tcPr marL="44450" marR="4445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endParaRPr lang="fr-FR" sz="1000">
                        <a:effectLst/>
                        <a:latin typeface="Times New Roman"/>
                      </a:endParaRPr>
                    </a:p>
                  </a:txBody>
                  <a:tcPr marL="44450" marR="44450" marT="0" marB="0" anchor="b">
                    <a:lnL>
                      <a:noFill/>
                    </a:lnL>
                    <a:lnR>
                      <a:noFill/>
                    </a:lnR>
                    <a:lnT>
                      <a:noFill/>
                    </a:lnT>
                    <a:lnB>
                      <a:noFill/>
                    </a:lnB>
                  </a:tcPr>
                </a:tc>
              </a:tr>
              <a:tr h="235561">
                <a:tc>
                  <a:txBody>
                    <a:bodyPr/>
                    <a:lstStyle/>
                    <a:p>
                      <a:pPr>
                        <a:spcAft>
                          <a:spcPts val="0"/>
                        </a:spcAft>
                      </a:pPr>
                      <a:r>
                        <a:rPr lang="fr-FR" sz="1400" b="1">
                          <a:solidFill>
                            <a:srgbClr val="000000"/>
                          </a:solidFill>
                          <a:effectLst/>
                          <a:latin typeface="+mj-lt"/>
                          <a:ea typeface="Calibri"/>
                        </a:rPr>
                        <a:t> </a:t>
                      </a:r>
                      <a:endParaRPr lang="fr-FR" sz="1400">
                        <a:effectLst/>
                        <a:latin typeface="+mj-lt"/>
                        <a:ea typeface="Calibri"/>
                      </a:endParaRPr>
                    </a:p>
                  </a:txBody>
                  <a:tcPr marL="44450" marR="4445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400">
                        <a:effectLst/>
                        <a:latin typeface="+mj-lt"/>
                      </a:endParaRPr>
                    </a:p>
                  </a:txBody>
                  <a:tcPr marL="44450" marR="44450" marT="0" marB="0" anchor="b">
                    <a:lnL>
                      <a:noFill/>
                    </a:lnL>
                    <a:lnR>
                      <a:noFill/>
                    </a:lnR>
                    <a:lnT>
                      <a:noFill/>
                    </a:lnT>
                    <a:lnB>
                      <a:noFill/>
                    </a:lnB>
                  </a:tcPr>
                </a:tc>
                <a:tc>
                  <a:txBody>
                    <a:bodyPr/>
                    <a:lstStyle/>
                    <a:p>
                      <a:pPr algn="ctr">
                        <a:spcAft>
                          <a:spcPts val="0"/>
                        </a:spcAft>
                      </a:pPr>
                      <a:r>
                        <a:rPr lang="fr-FR" sz="1400" b="1">
                          <a:solidFill>
                            <a:srgbClr val="000000"/>
                          </a:solidFill>
                          <a:effectLst/>
                          <a:latin typeface="+mj-lt"/>
                          <a:ea typeface="Calibri"/>
                        </a:rPr>
                        <a:t> </a:t>
                      </a:r>
                      <a:endParaRPr lang="fr-FR" sz="1400">
                        <a:effectLst/>
                        <a:latin typeface="+mj-lt"/>
                        <a:ea typeface="Calibri"/>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000">
                        <a:effectLst/>
                        <a:latin typeface="Times New Roman"/>
                      </a:endParaRPr>
                    </a:p>
                  </a:txBody>
                  <a:tcPr marL="44450" marR="44450" marT="0" marB="0" anchor="b">
                    <a:lnL>
                      <a:noFill/>
                    </a:lnL>
                    <a:lnR>
                      <a:noFill/>
                    </a:lnR>
                    <a:lnT>
                      <a:noFill/>
                    </a:lnT>
                    <a:lnB>
                      <a:noFill/>
                    </a:lnB>
                  </a:tcPr>
                </a:tc>
                <a:tc>
                  <a:txBody>
                    <a:bodyPr/>
                    <a:lstStyle/>
                    <a:p>
                      <a:endParaRPr lang="fr-FR" sz="1000">
                        <a:effectLst/>
                        <a:latin typeface="Times New Roman"/>
                      </a:endParaRPr>
                    </a:p>
                  </a:txBody>
                  <a:tcPr marL="44450" marR="44450" marT="0" marB="0" anchor="b">
                    <a:lnL>
                      <a:noFill/>
                    </a:lnL>
                    <a:lnR>
                      <a:noFill/>
                    </a:lnR>
                    <a:lnT>
                      <a:noFill/>
                    </a:lnT>
                    <a:lnB>
                      <a:noFill/>
                    </a:lnB>
                  </a:tcPr>
                </a:tc>
              </a:tr>
              <a:tr h="265006">
                <a:tc>
                  <a:txBody>
                    <a:bodyPr/>
                    <a:lstStyle/>
                    <a:p>
                      <a:pPr>
                        <a:spcAft>
                          <a:spcPts val="0"/>
                        </a:spcAft>
                      </a:pPr>
                      <a:r>
                        <a:rPr lang="fr-FR" sz="1400" b="1" smtClean="0">
                          <a:effectLst/>
                          <a:latin typeface="+mj-lt"/>
                          <a:ea typeface="Calibri"/>
                        </a:rPr>
                        <a:t>Option : Tests de performance</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endParaRPr lang="fr-FR" sz="1400">
                        <a:effectLst/>
                        <a:latin typeface="+mj-l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fr-FR" sz="1400" b="1" smtClean="0">
                          <a:effectLst/>
                          <a:latin typeface="+mj-lt"/>
                          <a:ea typeface="Calibri"/>
                        </a:rPr>
                        <a:t>1</a:t>
                      </a:r>
                      <a:r>
                        <a:rPr lang="fr-FR" sz="1400" b="1" baseline="0" smtClean="0">
                          <a:effectLst/>
                          <a:latin typeface="+mj-lt"/>
                          <a:ea typeface="Calibri"/>
                        </a:rPr>
                        <a:t> 080 </a:t>
                      </a:r>
                      <a:r>
                        <a:rPr lang="fr-FR" sz="1400" b="1" smtClean="0">
                          <a:effectLst/>
                          <a:latin typeface="+mj-lt"/>
                          <a:ea typeface="Calibri"/>
                        </a:rPr>
                        <a:t>€</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endParaRPr lang="fr-FR" sz="1000">
                        <a:effectLst/>
                        <a:latin typeface="Times New Roman"/>
                      </a:endParaRPr>
                    </a:p>
                  </a:txBody>
                  <a:tcPr marL="44450" marR="4445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endParaRPr lang="fr-FR" sz="1000">
                        <a:effectLst/>
                        <a:latin typeface="Times New Roman"/>
                      </a:endParaRPr>
                    </a:p>
                  </a:txBody>
                  <a:tcPr marL="44450" marR="44450" marT="0" marB="0" anchor="b">
                    <a:lnL>
                      <a:noFill/>
                    </a:lnL>
                    <a:lnR>
                      <a:noFill/>
                    </a:lnR>
                    <a:lnT>
                      <a:noFill/>
                    </a:lnT>
                    <a:lnB>
                      <a:noFill/>
                    </a:lnB>
                  </a:tcPr>
                </a:tc>
              </a:tr>
              <a:tr h="235561">
                <a:tc>
                  <a:txBody>
                    <a:bodyPr/>
                    <a:lstStyle/>
                    <a:p>
                      <a:pPr>
                        <a:spcAft>
                          <a:spcPts val="0"/>
                        </a:spcAft>
                      </a:pPr>
                      <a:r>
                        <a:rPr lang="fr-FR" sz="1400" b="1">
                          <a:effectLst/>
                          <a:latin typeface="+mj-lt"/>
                          <a:ea typeface="Calibri"/>
                        </a:rPr>
                        <a:t> </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400">
                        <a:effectLst/>
                        <a:latin typeface="+mj-l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fr-FR" sz="1400" b="1">
                          <a:effectLst/>
                          <a:latin typeface="+mj-lt"/>
                          <a:ea typeface="Calibri"/>
                        </a:rPr>
                        <a:t> </a:t>
                      </a:r>
                      <a:endParaRPr lang="fr-FR" sz="14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fr-FR" sz="1000">
                        <a:effectLst/>
                        <a:latin typeface="Times New Roman"/>
                      </a:endParaRPr>
                    </a:p>
                  </a:txBody>
                  <a:tcPr marL="44450" marR="4445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endParaRPr lang="fr-FR" sz="1000">
                        <a:effectLst/>
                        <a:latin typeface="Times New Roman"/>
                      </a:endParaRPr>
                    </a:p>
                  </a:txBody>
                  <a:tcPr marL="44450" marR="44450" marT="0" marB="0" anchor="b">
                    <a:lnL>
                      <a:noFill/>
                    </a:lnL>
                    <a:lnR>
                      <a:noFill/>
                    </a:lnR>
                    <a:lnT>
                      <a:noFill/>
                    </a:lnT>
                    <a:lnB>
                      <a:noFill/>
                    </a:lnB>
                  </a:tcPr>
                </a:tc>
              </a:tr>
              <a:tr h="309173">
                <a:tc>
                  <a:txBody>
                    <a:bodyPr/>
                    <a:lstStyle/>
                    <a:p>
                      <a:pPr algn="l">
                        <a:spcAft>
                          <a:spcPts val="0"/>
                        </a:spcAft>
                      </a:pPr>
                      <a:r>
                        <a:rPr lang="fr-FR" sz="1800" b="1">
                          <a:effectLst/>
                          <a:latin typeface="+mj-lt"/>
                          <a:ea typeface="Calibri"/>
                        </a:rPr>
                        <a:t>Total Global Projet</a:t>
                      </a:r>
                      <a:endParaRPr lang="fr-FR" sz="1800">
                        <a:effectLst/>
                        <a:latin typeface="+mj-lt"/>
                        <a:ea typeface="Calibri"/>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fr-FR" sz="1400">
                        <a:effectLst/>
                        <a:latin typeface="+mj-l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fr-FR" sz="1800" b="1" smtClean="0">
                          <a:effectLst/>
                          <a:latin typeface="+mj-lt"/>
                          <a:ea typeface="Calibri"/>
                        </a:rPr>
                        <a:t>36 572 €</a:t>
                      </a:r>
                      <a:endParaRPr lang="fr-FR" sz="1800">
                        <a:effectLst/>
                        <a:latin typeface="+mj-lt"/>
                        <a:ea typeface="Calibri"/>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endParaRPr lang="fr-FR" sz="1000">
                        <a:effectLst/>
                        <a:latin typeface="Times New Roman"/>
                      </a:endParaRPr>
                    </a:p>
                  </a:txBody>
                  <a:tcPr marL="44450" marR="4445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endParaRPr lang="fr-FR" sz="1000">
                        <a:effectLst/>
                        <a:latin typeface="Times New Roman"/>
                      </a:endParaRPr>
                    </a:p>
                  </a:txBody>
                  <a:tcPr marL="44450" marR="44450" marT="0" marB="0" anchor="b">
                    <a:lnL>
                      <a:noFill/>
                    </a:lnL>
                    <a:lnR>
                      <a:noFill/>
                    </a:lnR>
                    <a:lnT>
                      <a:noFill/>
                    </a:lnT>
                    <a:lnB>
                      <a:noFill/>
                    </a:lnB>
                  </a:tcPr>
                </a:tc>
              </a:tr>
            </a:tbl>
          </a:graphicData>
        </a:graphic>
      </p:graphicFrame>
    </p:spTree>
    <p:extLst>
      <p:ext uri="{BB962C8B-B14F-4D97-AF65-F5344CB8AC3E}">
        <p14:creationId xmlns:p14="http://schemas.microsoft.com/office/powerpoint/2010/main" val="920842304"/>
      </p:ext>
    </p:extLst>
  </p:cSld>
  <p:clrMapOvr>
    <a:masterClrMapping/>
  </p:clrMapOvr>
  <p:transition spd="med">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738" y="323850"/>
            <a:ext cx="8040687" cy="331788"/>
          </a:xfrm>
        </p:spPr>
        <p:txBody>
          <a:bodyPr/>
          <a:lstStyle/>
          <a:p>
            <a:pPr>
              <a:defRPr/>
            </a:pPr>
            <a:r>
              <a:rPr lang="fr-FR" smtClean="0">
                <a:solidFill>
                  <a:schemeClr val="tx1"/>
                </a:solidFill>
              </a:rPr>
              <a:t>CONDITIONS GENERALES DE L’Offre</a:t>
            </a:r>
            <a:endParaRPr lang="fr-FR"/>
          </a:p>
        </p:txBody>
      </p:sp>
      <p:sp>
        <p:nvSpPr>
          <p:cNvPr id="3" name="Espace réservé du texte 2"/>
          <p:cNvSpPr>
            <a:spLocks noGrp="1"/>
          </p:cNvSpPr>
          <p:nvPr>
            <p:ph type="body" sz="quarter" idx="10"/>
          </p:nvPr>
        </p:nvSpPr>
        <p:spPr>
          <a:xfrm>
            <a:off x="684213" y="1196975"/>
            <a:ext cx="7999412" cy="4848225"/>
          </a:xfrm>
        </p:spPr>
        <p:txBody>
          <a:bodyPr/>
          <a:lstStyle/>
          <a:p>
            <a:pPr>
              <a:spcBef>
                <a:spcPct val="20000"/>
              </a:spcBef>
              <a:buClr>
                <a:srgbClr val="000000"/>
              </a:buClr>
              <a:buFont typeface="Wingdings 2" pitchFamily="18" charset="2"/>
              <a:buChar char="¾"/>
              <a:defRPr/>
            </a:pPr>
            <a:endParaRPr lang="fr-FR">
              <a:solidFill>
                <a:srgbClr val="000000"/>
              </a:solidFill>
            </a:endParaRPr>
          </a:p>
          <a:p>
            <a:pPr>
              <a:spcBef>
                <a:spcPct val="20000"/>
              </a:spcBef>
              <a:buClr>
                <a:srgbClr val="000000"/>
              </a:buClr>
              <a:buFont typeface="Wingdings 2" pitchFamily="18" charset="2"/>
              <a:buChar char="¾"/>
              <a:defRPr/>
            </a:pPr>
            <a:r>
              <a:rPr lang="fr-FR" smtClean="0">
                <a:solidFill>
                  <a:schemeClr val="tx1"/>
                </a:solidFill>
              </a:rPr>
              <a:t>Notre </a:t>
            </a:r>
            <a:r>
              <a:rPr lang="fr-FR">
                <a:solidFill>
                  <a:schemeClr val="tx1"/>
                </a:solidFill>
              </a:rPr>
              <a:t>proposition d’accompagnement est valable 30 jours à compter du </a:t>
            </a:r>
            <a:r>
              <a:rPr lang="fr-FR" smtClean="0">
                <a:solidFill>
                  <a:schemeClr val="tx1"/>
                </a:solidFill>
              </a:rPr>
              <a:t>11 Février 2013.</a:t>
            </a:r>
          </a:p>
          <a:p>
            <a:pPr>
              <a:spcBef>
                <a:spcPct val="20000"/>
              </a:spcBef>
              <a:buClr>
                <a:srgbClr val="000000"/>
              </a:buClr>
              <a:buFont typeface="Wingdings 2" pitchFamily="18" charset="2"/>
              <a:buChar char="¾"/>
              <a:defRPr/>
            </a:pPr>
            <a:r>
              <a:rPr lang="fr-FR" smtClean="0">
                <a:solidFill>
                  <a:schemeClr val="tx1"/>
                </a:solidFill>
              </a:rPr>
              <a:t>Lieux </a:t>
            </a:r>
            <a:r>
              <a:rPr lang="fr-FR">
                <a:solidFill>
                  <a:schemeClr val="tx1"/>
                </a:solidFill>
              </a:rPr>
              <a:t>d’exécution du projet: Groupe </a:t>
            </a:r>
            <a:r>
              <a:rPr lang="fr-FR" smtClean="0">
                <a:solidFill>
                  <a:schemeClr val="tx1"/>
                </a:solidFill>
              </a:rPr>
              <a:t>Bayard (Montrouge) : ateliers, réunions, comités etc. et </a:t>
            </a:r>
            <a:r>
              <a:rPr lang="fr-FR">
                <a:solidFill>
                  <a:schemeClr val="tx1"/>
                </a:solidFill>
              </a:rPr>
              <a:t>Micropole (Levallois): </a:t>
            </a:r>
            <a:r>
              <a:rPr lang="fr-FR" smtClean="0">
                <a:solidFill>
                  <a:schemeClr val="tx1"/>
                </a:solidFill>
              </a:rPr>
              <a:t>préparation des ateliers, réunions, de rédaction, tests d’intégration et de réalisation etc.</a:t>
            </a:r>
          </a:p>
          <a:p>
            <a:pPr>
              <a:spcBef>
                <a:spcPct val="20000"/>
              </a:spcBef>
              <a:buClr>
                <a:srgbClr val="000000"/>
              </a:buClr>
              <a:buFont typeface="Wingdings 2" pitchFamily="18" charset="2"/>
              <a:buChar char="¾"/>
              <a:defRPr/>
            </a:pPr>
            <a:r>
              <a:rPr lang="fr-FR" smtClean="0">
                <a:solidFill>
                  <a:schemeClr val="tx1"/>
                </a:solidFill>
              </a:rPr>
              <a:t>Les </a:t>
            </a:r>
            <a:r>
              <a:rPr lang="fr-FR">
                <a:solidFill>
                  <a:schemeClr val="tx1"/>
                </a:solidFill>
              </a:rPr>
              <a:t>éventuels frais de déplacement (hors région parisienne) seront pris en charge par le </a:t>
            </a:r>
            <a:r>
              <a:rPr lang="fr-FR" smtClean="0">
                <a:solidFill>
                  <a:schemeClr val="tx1"/>
                </a:solidFill>
              </a:rPr>
              <a:t>groupe Bayard.</a:t>
            </a:r>
          </a:p>
          <a:p>
            <a:pPr>
              <a:spcBef>
                <a:spcPct val="20000"/>
              </a:spcBef>
              <a:buClr>
                <a:srgbClr val="000000"/>
              </a:buClr>
              <a:buFont typeface="Wingdings 2" pitchFamily="18" charset="2"/>
              <a:buChar char="¾"/>
              <a:defRPr/>
            </a:pPr>
            <a:r>
              <a:rPr lang="fr-FR" smtClean="0">
                <a:solidFill>
                  <a:schemeClr val="tx1"/>
                </a:solidFill>
              </a:rPr>
              <a:t>Le </a:t>
            </a:r>
            <a:r>
              <a:rPr lang="fr-FR">
                <a:solidFill>
                  <a:schemeClr val="tx1"/>
                </a:solidFill>
              </a:rPr>
              <a:t>paiement des factures s’effectuera selon l’échéancier suivant: </a:t>
            </a:r>
            <a:r>
              <a:rPr lang="fr-FR" smtClean="0">
                <a:solidFill>
                  <a:schemeClr val="tx1"/>
                </a:solidFill>
              </a:rPr>
              <a:t>30</a:t>
            </a:r>
            <a:r>
              <a:rPr lang="fr-FR">
                <a:solidFill>
                  <a:schemeClr val="tx1"/>
                </a:solidFill>
              </a:rPr>
              <a:t>% à la commande</a:t>
            </a:r>
            <a:r>
              <a:rPr lang="fr-FR" smtClean="0">
                <a:solidFill>
                  <a:schemeClr val="tx1"/>
                </a:solidFill>
              </a:rPr>
              <a:t>, 20% à l’issue de la phase de conception, 20% à la livraison, 25% à la prononciation de la recette, 5% à la fin de la garantie. </a:t>
            </a:r>
          </a:p>
          <a:p>
            <a:pPr>
              <a:spcBef>
                <a:spcPct val="20000"/>
              </a:spcBef>
              <a:buClr>
                <a:srgbClr val="000000"/>
              </a:buClr>
              <a:buFont typeface="Wingdings 2" pitchFamily="18" charset="2"/>
              <a:buChar char="¾"/>
              <a:defRPr/>
            </a:pPr>
            <a:r>
              <a:rPr lang="fr-FR" smtClean="0">
                <a:solidFill>
                  <a:schemeClr val="tx1"/>
                </a:solidFill>
              </a:rPr>
              <a:t>Le paiement des factures du Groupe Micropole s’effectue à 45 jours fin de mois.</a:t>
            </a:r>
            <a:endParaRPr smtClean="0">
              <a:solidFill>
                <a:schemeClr val="tx1"/>
              </a:solidFill>
            </a:endParaRPr>
          </a:p>
          <a:p>
            <a:pPr lvl="1">
              <a:defRPr/>
            </a:pPr>
            <a:endParaRPr lang="fr-FR" smtClean="0"/>
          </a:p>
          <a:p>
            <a:pPr lvl="1">
              <a:defRPr/>
            </a:pPr>
            <a:endParaRPr lang="fr-FR"/>
          </a:p>
          <a:p>
            <a:pPr>
              <a:defRPr/>
            </a:pPr>
            <a:endParaRPr lang="fr-FR" smtClean="0"/>
          </a:p>
          <a:p>
            <a:pPr>
              <a:defRPr/>
            </a:pPr>
            <a:endParaRPr lang="fr-FR"/>
          </a:p>
          <a:p>
            <a:pPr>
              <a:defRPr/>
            </a:pPr>
            <a:endParaRPr lang="fr-FR" smtClean="0"/>
          </a:p>
          <a:p>
            <a:pPr>
              <a:defRPr/>
            </a:pPr>
            <a:endParaRPr lang="fr-FR"/>
          </a:p>
          <a:p>
            <a:pPr marL="0" indent="0">
              <a:buNone/>
              <a:defRPr/>
            </a:pPr>
            <a:endParaRPr lang="fr-FR" smtClean="0"/>
          </a:p>
          <a:p>
            <a:pPr marL="0" indent="0">
              <a:buNone/>
              <a:defRPr/>
            </a:pPr>
            <a:endParaRPr lang="fr-FR"/>
          </a:p>
          <a:p>
            <a:pPr>
              <a:defRPr/>
            </a:pPr>
            <a:endParaRPr lang="fr-FR" smtClean="0"/>
          </a:p>
          <a:p>
            <a:pPr>
              <a:defRPr/>
            </a:pPr>
            <a:endParaRPr lang="fr-FR"/>
          </a:p>
          <a:p>
            <a:pPr lvl="1">
              <a:defRPr/>
            </a:pPr>
            <a:endParaRPr/>
          </a:p>
          <a:p>
            <a:pPr lvl="1">
              <a:defRPr/>
            </a:pPr>
            <a:endParaRPr/>
          </a:p>
        </p:txBody>
      </p:sp>
    </p:spTree>
    <p:extLst>
      <p:ext uri="{BB962C8B-B14F-4D97-AF65-F5344CB8AC3E}">
        <p14:creationId xmlns:p14="http://schemas.microsoft.com/office/powerpoint/2010/main" val="1584645528"/>
      </p:ext>
    </p:extLst>
  </p:cSld>
  <p:clrMapOvr>
    <a:masterClrMapping/>
  </p:clrMapOvr>
  <p:transition spd="med">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58253" y="4013781"/>
            <a:ext cx="6643688" cy="566309"/>
          </a:xfrm>
        </p:spPr>
        <p:txBody>
          <a:bodyPr/>
          <a:lstStyle/>
          <a:p>
            <a:r>
              <a:rPr lang="fr-FR" smtClean="0"/>
              <a:t>SYNTHESE : </a:t>
            </a:r>
            <a:br>
              <a:rPr lang="fr-FR" smtClean="0"/>
            </a:br>
            <a:r>
              <a:rPr lang="fr-FR" b="0" smtClean="0"/>
              <a:t>les points forts de notre proposition</a:t>
            </a:r>
            <a:endParaRPr lang="fr-FR" b="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127</a:t>
            </a:fld>
            <a:endParaRPr lang="fr-FR"/>
          </a:p>
        </p:txBody>
      </p:sp>
      <p:sp>
        <p:nvSpPr>
          <p:cNvPr id="5" name="Espace réservé du texte 4"/>
          <p:cNvSpPr>
            <a:spLocks noGrp="1"/>
          </p:cNvSpPr>
          <p:nvPr>
            <p:ph type="body" sz="quarter" idx="10"/>
          </p:nvPr>
        </p:nvSpPr>
        <p:spPr/>
        <p:txBody>
          <a:bodyPr/>
          <a:lstStyle/>
          <a:p>
            <a:r>
              <a:rPr lang="fr-FR" smtClean="0"/>
              <a:t>Votre projet e-Boutique</a:t>
            </a:r>
            <a:endParaRPr lang="fr-FR"/>
          </a:p>
        </p:txBody>
      </p:sp>
      <p:sp>
        <p:nvSpPr>
          <p:cNvPr id="6"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Tree>
    <p:extLst>
      <p:ext uri="{BB962C8B-B14F-4D97-AF65-F5344CB8AC3E}">
        <p14:creationId xmlns:p14="http://schemas.microsoft.com/office/powerpoint/2010/main" val="2375687101"/>
      </p:ext>
    </p:extLst>
  </p:cSld>
  <p:clrMapOvr>
    <a:masterClrMapping/>
  </p:clrMapOvr>
  <p:transition spd="med">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H" smtClean="0"/>
              <a:t>Les points forts de notre proposition</a:t>
            </a:r>
            <a:endParaRPr lang="fr-CH"/>
          </a:p>
        </p:txBody>
      </p:sp>
      <p:sp>
        <p:nvSpPr>
          <p:cNvPr id="6" name="Rectangle 5"/>
          <p:cNvSpPr/>
          <p:nvPr/>
        </p:nvSpPr>
        <p:spPr>
          <a:xfrm>
            <a:off x="447102" y="1593662"/>
            <a:ext cx="8184279" cy="4733604"/>
          </a:xfrm>
          <a:prstGeom prst="rect">
            <a:avLst/>
          </a:prstGeom>
        </p:spPr>
        <p:txBody>
          <a:bodyPr wrap="square">
            <a:spAutoFit/>
          </a:bodyPr>
          <a:lstStyle/>
          <a:p>
            <a:pPr marL="284400" indent="-284400">
              <a:lnSpc>
                <a:spcPct val="80000"/>
              </a:lnSpc>
              <a:spcBef>
                <a:spcPts val="1000"/>
              </a:spcBef>
              <a:spcAft>
                <a:spcPts val="1000"/>
              </a:spcAft>
              <a:buClr>
                <a:srgbClr val="82EB14"/>
              </a:buClr>
              <a:buFont typeface="Wingdings 3" pitchFamily="18" charset="2"/>
              <a:buChar char=""/>
            </a:pPr>
            <a:r>
              <a:rPr lang="fr-FR" sz="1800" b="1" smtClean="0">
                <a:solidFill>
                  <a:srgbClr val="82EB14"/>
                </a:solidFill>
              </a:rPr>
              <a:t>Un </a:t>
            </a:r>
            <a:r>
              <a:rPr lang="fr-FR" sz="1800" b="1">
                <a:solidFill>
                  <a:srgbClr val="82EB14"/>
                </a:solidFill>
              </a:rPr>
              <a:t>partenaire en mesure de vous accompagner </a:t>
            </a:r>
            <a:r>
              <a:rPr lang="fr-FR" sz="1800" b="1" smtClean="0">
                <a:solidFill>
                  <a:srgbClr val="82EB14"/>
                </a:solidFill>
              </a:rPr>
              <a:t>sur toutes </a:t>
            </a:r>
            <a:r>
              <a:rPr lang="fr-FR" sz="1800" b="1">
                <a:solidFill>
                  <a:srgbClr val="82EB14"/>
                </a:solidFill>
              </a:rPr>
              <a:t>les phases du projet </a:t>
            </a:r>
            <a:r>
              <a:rPr lang="fr-FR" sz="1800" b="1" smtClean="0">
                <a:solidFill>
                  <a:srgbClr val="000000"/>
                </a:solidFill>
              </a:rPr>
              <a:t>: business &amp; marketing, design</a:t>
            </a:r>
            <a:r>
              <a:rPr lang="fr-FR" sz="1800" b="1">
                <a:solidFill>
                  <a:srgbClr val="000000"/>
                </a:solidFill>
              </a:rPr>
              <a:t> </a:t>
            </a:r>
            <a:r>
              <a:rPr lang="fr-FR" sz="1800" b="1" smtClean="0">
                <a:solidFill>
                  <a:srgbClr val="000000"/>
                </a:solidFill>
              </a:rPr>
              <a:t>et technologique</a:t>
            </a:r>
          </a:p>
          <a:p>
            <a:pPr marL="284400" indent="-284400">
              <a:lnSpc>
                <a:spcPct val="80000"/>
              </a:lnSpc>
              <a:spcBef>
                <a:spcPts val="1000"/>
              </a:spcBef>
              <a:spcAft>
                <a:spcPts val="1000"/>
              </a:spcAft>
              <a:buClr>
                <a:srgbClr val="82EB14"/>
              </a:buClr>
              <a:buFont typeface="Wingdings 3" pitchFamily="18" charset="2"/>
              <a:buChar char=""/>
            </a:pPr>
            <a:r>
              <a:rPr lang="fr-FR" sz="1800" b="1" smtClean="0">
                <a:solidFill>
                  <a:srgbClr val="000000"/>
                </a:solidFill>
              </a:rPr>
              <a:t>Un partenaire qui connait </a:t>
            </a:r>
            <a:r>
              <a:rPr lang="fr-FR" sz="1800" b="1" smtClean="0">
                <a:solidFill>
                  <a:schemeClr val="bg2"/>
                </a:solidFill>
              </a:rPr>
              <a:t>votre contexte et vos enjeux métiers</a:t>
            </a:r>
            <a:r>
              <a:rPr lang="fr-FR" sz="1800" b="1" smtClean="0">
                <a:solidFill>
                  <a:srgbClr val="000000"/>
                </a:solidFill>
              </a:rPr>
              <a:t> grâce à la réalisation du cadrage de votre projet Mikado</a:t>
            </a:r>
          </a:p>
          <a:p>
            <a:pPr marL="284400" indent="-284400">
              <a:lnSpc>
                <a:spcPct val="80000"/>
              </a:lnSpc>
              <a:spcBef>
                <a:spcPts val="1000"/>
              </a:spcBef>
              <a:spcAft>
                <a:spcPts val="1000"/>
              </a:spcAft>
              <a:buClr>
                <a:srgbClr val="82EB14"/>
              </a:buClr>
              <a:buFont typeface="Wingdings 3" pitchFamily="18" charset="2"/>
              <a:buChar char=""/>
            </a:pPr>
            <a:r>
              <a:rPr lang="fr-FR" sz="1800" b="1" smtClean="0">
                <a:solidFill>
                  <a:srgbClr val="000000"/>
                </a:solidFill>
              </a:rPr>
              <a:t> Un partenaire </a:t>
            </a:r>
            <a:r>
              <a:rPr lang="fr-FR" sz="1800" b="1">
                <a:solidFill>
                  <a:srgbClr val="82EB14"/>
                </a:solidFill>
              </a:rPr>
              <a:t>disposant des compétences, ressources </a:t>
            </a:r>
            <a:r>
              <a:rPr lang="fr-FR" sz="1800" b="1" smtClean="0">
                <a:solidFill>
                  <a:srgbClr val="82EB14"/>
                </a:solidFill>
              </a:rPr>
              <a:t>et expériences </a:t>
            </a:r>
            <a:r>
              <a:rPr lang="fr-FR" sz="1800" b="1">
                <a:solidFill>
                  <a:srgbClr val="82EB14"/>
                </a:solidFill>
              </a:rPr>
              <a:t>nécessaires</a:t>
            </a:r>
            <a:r>
              <a:rPr lang="fr-FR" sz="1800" b="1" smtClean="0">
                <a:solidFill>
                  <a:srgbClr val="000000"/>
                </a:solidFill>
              </a:rPr>
              <a:t> à la compréhension et à la mise en œuvre de votre projet e-commerce</a:t>
            </a:r>
          </a:p>
          <a:p>
            <a:pPr marL="284400" indent="-284400">
              <a:lnSpc>
                <a:spcPct val="80000"/>
              </a:lnSpc>
              <a:spcBef>
                <a:spcPts val="1000"/>
              </a:spcBef>
              <a:spcAft>
                <a:spcPts val="1000"/>
              </a:spcAft>
              <a:buClr>
                <a:srgbClr val="82EB14"/>
              </a:buClr>
              <a:buFont typeface="Wingdings 3" pitchFamily="18" charset="2"/>
              <a:buChar char=""/>
            </a:pPr>
            <a:r>
              <a:rPr lang="fr-FR" sz="1800" b="1" smtClean="0">
                <a:solidFill>
                  <a:srgbClr val="000000"/>
                </a:solidFill>
              </a:rPr>
              <a:t>Un </a:t>
            </a:r>
            <a:r>
              <a:rPr lang="fr-FR" sz="1800" b="1">
                <a:solidFill>
                  <a:srgbClr val="82EB14"/>
                </a:solidFill>
              </a:rPr>
              <a:t>accompagnement personnalisé </a:t>
            </a:r>
            <a:r>
              <a:rPr lang="fr-FR" sz="1800" b="1" smtClean="0">
                <a:solidFill>
                  <a:srgbClr val="000000"/>
                </a:solidFill>
              </a:rPr>
              <a:t>et </a:t>
            </a:r>
            <a:r>
              <a:rPr lang="fr-FR" sz="1800" b="1">
                <a:solidFill>
                  <a:srgbClr val="82EB14"/>
                </a:solidFill>
              </a:rPr>
              <a:t>adapté aux moments forts du projet</a:t>
            </a:r>
          </a:p>
          <a:p>
            <a:pPr marL="284400" indent="-284400">
              <a:lnSpc>
                <a:spcPct val="80000"/>
              </a:lnSpc>
              <a:spcBef>
                <a:spcPts val="1000"/>
              </a:spcBef>
              <a:spcAft>
                <a:spcPts val="1000"/>
              </a:spcAft>
              <a:buClr>
                <a:srgbClr val="82EB14"/>
              </a:buClr>
              <a:buFont typeface="Wingdings 3" pitchFamily="18" charset="2"/>
              <a:buChar char=""/>
            </a:pPr>
            <a:r>
              <a:rPr lang="fr-FR" sz="1800" b="1" smtClean="0">
                <a:solidFill>
                  <a:srgbClr val="000000"/>
                </a:solidFill>
              </a:rPr>
              <a:t>La mise en œuvre de votre projet e-commerce Mikado </a:t>
            </a:r>
            <a:r>
              <a:rPr lang="fr-FR" sz="1800" b="1" smtClean="0">
                <a:solidFill>
                  <a:srgbClr val="82EB14"/>
                </a:solidFill>
              </a:rPr>
              <a:t>garanti dans les délais souhaités </a:t>
            </a:r>
            <a:r>
              <a:rPr lang="fr-FR" sz="1800" b="1" smtClean="0">
                <a:solidFill>
                  <a:srgbClr val="000000"/>
                </a:solidFill>
              </a:rPr>
              <a:t>par le Groupe Bayard</a:t>
            </a:r>
          </a:p>
          <a:p>
            <a:pPr marL="284400" indent="-284400">
              <a:lnSpc>
                <a:spcPct val="80000"/>
              </a:lnSpc>
              <a:spcBef>
                <a:spcPts val="1000"/>
              </a:spcBef>
              <a:spcAft>
                <a:spcPts val="1000"/>
              </a:spcAft>
              <a:buClr>
                <a:srgbClr val="82EB14"/>
              </a:buClr>
              <a:buFont typeface="Wingdings 3" pitchFamily="18" charset="2"/>
              <a:buChar char=""/>
            </a:pPr>
            <a:r>
              <a:rPr lang="fr-FR" sz="1800" b="1" smtClean="0">
                <a:solidFill>
                  <a:srgbClr val="000000"/>
                </a:solidFill>
              </a:rPr>
              <a:t>L’assurance d’une </a:t>
            </a:r>
            <a:r>
              <a:rPr lang="fr-FR" sz="1800" b="1">
                <a:solidFill>
                  <a:schemeClr val="bg2"/>
                </a:solidFill>
              </a:rPr>
              <a:t>force d’innovation et de créativité </a:t>
            </a:r>
            <a:r>
              <a:rPr lang="fr-FR" sz="1800" b="1">
                <a:solidFill>
                  <a:srgbClr val="000000"/>
                </a:solidFill>
              </a:rPr>
              <a:t>qui s’inscrit dans la durée </a:t>
            </a:r>
          </a:p>
          <a:p>
            <a:pPr marL="284400" indent="-284400">
              <a:lnSpc>
                <a:spcPct val="80000"/>
              </a:lnSpc>
              <a:spcBef>
                <a:spcPts val="1000"/>
              </a:spcBef>
              <a:spcAft>
                <a:spcPts val="1000"/>
              </a:spcAft>
              <a:buClr>
                <a:srgbClr val="82EB14"/>
              </a:buClr>
              <a:buFont typeface="Wingdings 3" pitchFamily="18" charset="2"/>
              <a:buChar char=""/>
            </a:pPr>
            <a:endParaRPr lang="fr-FR" sz="1800">
              <a:solidFill>
                <a:srgbClr val="000000"/>
              </a:solidFill>
            </a:endParaRPr>
          </a:p>
        </p:txBody>
      </p:sp>
      <p:sp>
        <p:nvSpPr>
          <p:cNvPr id="3" name="Espace réservé du pied de page 2"/>
          <p:cNvSpPr>
            <a:spLocks noGrp="1"/>
          </p:cNvSpPr>
          <p:nvPr>
            <p:ph type="ftr" sz="quarter" idx="11"/>
          </p:nvPr>
        </p:nvSpPr>
        <p:spPr/>
        <p:txBody>
          <a:bodyPr/>
          <a:lstStyle/>
          <a:p>
            <a:pPr algn="ctr">
              <a:defRPr/>
            </a:pPr>
            <a:r>
              <a:rPr lang="fr-FR"/>
              <a:t>Groupe Bayard – Projet MIKADO</a:t>
            </a:r>
          </a:p>
        </p:txBody>
      </p:sp>
      <p:sp>
        <p:nvSpPr>
          <p:cNvPr id="4" name="Espace réservé du numéro de diapositive 3"/>
          <p:cNvSpPr>
            <a:spLocks noGrp="1"/>
          </p:cNvSpPr>
          <p:nvPr>
            <p:ph type="sldNum" sz="quarter" idx="4"/>
          </p:nvPr>
        </p:nvSpPr>
        <p:spPr/>
        <p:txBody>
          <a:body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128</a:t>
            </a:fld>
            <a:endParaRPr lang="fr-FR">
              <a:solidFill>
                <a:srgbClr val="000000">
                  <a:tint val="75000"/>
                </a:srgbClr>
              </a:solidFill>
            </a:endParaRPr>
          </a:p>
        </p:txBody>
      </p:sp>
    </p:spTree>
    <p:extLst>
      <p:ext uri="{BB962C8B-B14F-4D97-AF65-F5344CB8AC3E}">
        <p14:creationId xmlns:p14="http://schemas.microsoft.com/office/powerpoint/2010/main" val="198588462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58253" y="4013781"/>
            <a:ext cx="6643688" cy="566309"/>
          </a:xfrm>
        </p:spPr>
        <p:txBody>
          <a:bodyPr/>
          <a:lstStyle/>
          <a:p>
            <a:r>
              <a:rPr lang="fr-FR" smtClean="0"/>
              <a:t>Ajouts complémentaires </a:t>
            </a:r>
            <a:br>
              <a:rPr lang="fr-FR" smtClean="0"/>
            </a:br>
            <a:endParaRPr lang="fr-FR" b="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129</a:t>
            </a:fld>
            <a:endParaRPr lang="fr-FR"/>
          </a:p>
        </p:txBody>
      </p:sp>
      <p:sp>
        <p:nvSpPr>
          <p:cNvPr id="5" name="Espace réservé du texte 4"/>
          <p:cNvSpPr>
            <a:spLocks noGrp="1"/>
          </p:cNvSpPr>
          <p:nvPr>
            <p:ph type="body" sz="quarter" idx="10"/>
          </p:nvPr>
        </p:nvSpPr>
        <p:spPr>
          <a:xfrm>
            <a:off x="3367088" y="4689997"/>
            <a:ext cx="5514975" cy="172355"/>
          </a:xfrm>
        </p:spPr>
        <p:txBody>
          <a:bodyPr/>
          <a:lstStyle/>
          <a:p>
            <a:r>
              <a:rPr lang="fr-FR" smtClean="0"/>
              <a:t>Mis </a:t>
            </a:r>
            <a:r>
              <a:rPr lang="fr-FR"/>
              <a:t>à jour suite à la </a:t>
            </a:r>
            <a:r>
              <a:rPr lang="fr-FR" smtClean="0"/>
              <a:t>soutenance</a:t>
            </a:r>
            <a:endParaRPr lang="fr-FR"/>
          </a:p>
        </p:txBody>
      </p:sp>
      <p:sp>
        <p:nvSpPr>
          <p:cNvPr id="6"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Tree>
    <p:extLst>
      <p:ext uri="{BB962C8B-B14F-4D97-AF65-F5344CB8AC3E}">
        <p14:creationId xmlns:p14="http://schemas.microsoft.com/office/powerpoint/2010/main" val="2184626732"/>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13</a:t>
            </a:fld>
            <a:endParaRPr lang="fr-FR">
              <a:solidFill>
                <a:srgbClr val="000000">
                  <a:tint val="75000"/>
                </a:srgbClr>
              </a:solidFill>
            </a:endParaRPr>
          </a:p>
        </p:txBody>
      </p:sp>
      <p:sp>
        <p:nvSpPr>
          <p:cNvPr id="5" name="Espace réservé du texte 4"/>
          <p:cNvSpPr>
            <a:spLocks noGrp="1"/>
          </p:cNvSpPr>
          <p:nvPr>
            <p:ph type="body" sz="quarter" idx="10"/>
          </p:nvPr>
        </p:nvSpPr>
        <p:spPr>
          <a:xfrm>
            <a:off x="769248" y="1216025"/>
            <a:ext cx="7466824" cy="4848225"/>
          </a:xfrm>
        </p:spPr>
        <p:txBody>
          <a:bodyPr/>
          <a:lstStyle/>
          <a:p>
            <a:pPr lvl="0"/>
            <a:endParaRPr lang="fr-FR" sz="1600" smtClean="0"/>
          </a:p>
          <a:p>
            <a:r>
              <a:rPr lang="fr-FR" sz="1600" smtClean="0"/>
              <a:t>Un </a:t>
            </a:r>
            <a:r>
              <a:rPr lang="fr-FR" sz="1600" b="1" smtClean="0"/>
              <a:t>Pôle Recherche et Innovation à votre disposition </a:t>
            </a:r>
            <a:r>
              <a:rPr lang="fr-FR" sz="1600" smtClean="0">
                <a:solidFill>
                  <a:schemeClr val="tx1"/>
                </a:solidFill>
              </a:rPr>
              <a:t>pour identifier de nouveaux leviers business, anticiper les tendances, défier la concurrence etc.</a:t>
            </a:r>
          </a:p>
          <a:p>
            <a:pPr marL="0" indent="0">
              <a:buNone/>
            </a:pPr>
            <a:endParaRPr lang="fr-FR" sz="1600" smtClean="0"/>
          </a:p>
          <a:p>
            <a:r>
              <a:rPr lang="fr-FR" sz="1600" smtClean="0"/>
              <a:t>Une </a:t>
            </a:r>
            <a:r>
              <a:rPr lang="fr-FR" sz="1600" b="1"/>
              <a:t>A</a:t>
            </a:r>
            <a:r>
              <a:rPr lang="fr-FR" sz="1600" b="1" smtClean="0"/>
              <a:t>gence digitale, Wide, </a:t>
            </a:r>
            <a:r>
              <a:rPr lang="fr-FR" sz="1600" smtClean="0">
                <a:solidFill>
                  <a:schemeClr val="tx1"/>
                </a:solidFill>
              </a:rPr>
              <a:t>pour vous accompagner</a:t>
            </a:r>
            <a:r>
              <a:rPr lang="fr-FR" sz="1600">
                <a:solidFill>
                  <a:schemeClr val="tx1"/>
                </a:solidFill>
              </a:rPr>
              <a:t> </a:t>
            </a:r>
            <a:r>
              <a:rPr lang="fr-FR" sz="1600" smtClean="0">
                <a:solidFill>
                  <a:schemeClr val="tx1"/>
                </a:solidFill>
              </a:rPr>
              <a:t>dans la médiatisation et l’animation du site</a:t>
            </a:r>
          </a:p>
          <a:p>
            <a:endParaRPr lang="fr-FR" sz="1600" smtClean="0"/>
          </a:p>
          <a:p>
            <a:r>
              <a:rPr lang="fr-FR" sz="1600" smtClean="0"/>
              <a:t>Une </a:t>
            </a:r>
            <a:r>
              <a:rPr lang="fr-FR" sz="1600" b="1" smtClean="0"/>
              <a:t>practice </a:t>
            </a:r>
            <a:r>
              <a:rPr lang="fr-FR" sz="1600" b="1"/>
              <a:t>BBC (Business Boosting Change) </a:t>
            </a:r>
            <a:r>
              <a:rPr lang="fr-FR" sz="1600">
                <a:solidFill>
                  <a:schemeClr val="tx1"/>
                </a:solidFill>
              </a:rPr>
              <a:t>qui accompagne nos clients sur les aspects de conduite du </a:t>
            </a:r>
            <a:r>
              <a:rPr lang="fr-FR" sz="1600" smtClean="0">
                <a:solidFill>
                  <a:schemeClr val="tx1"/>
                </a:solidFill>
              </a:rPr>
              <a:t>changement (analyses d’impacts, identification des risques, des acteurs clés, relais et sponsors, sensibilisation aux nouvelles orientations métiers des équipes projets </a:t>
            </a:r>
            <a:r>
              <a:rPr lang="fr-FR" sz="1600" err="1" smtClean="0">
                <a:solidFill>
                  <a:schemeClr val="tx1"/>
                </a:solidFill>
              </a:rPr>
              <a:t>etc</a:t>
            </a:r>
            <a:r>
              <a:rPr lang="fr-FR" sz="1600" smtClean="0">
                <a:solidFill>
                  <a:schemeClr val="tx1"/>
                </a:solidFill>
              </a:rPr>
              <a:t>)</a:t>
            </a:r>
          </a:p>
          <a:p>
            <a:endParaRPr lang="fr-FR" sz="1600" smtClean="0"/>
          </a:p>
          <a:p>
            <a:r>
              <a:rPr lang="fr-FR" sz="1600" smtClean="0"/>
              <a:t>Un </a:t>
            </a:r>
            <a:r>
              <a:rPr lang="fr-FR" sz="1600" b="1" smtClean="0"/>
              <a:t>organisme de formation, Micropole Institut </a:t>
            </a:r>
            <a:r>
              <a:rPr lang="fr-FR" sz="1600" smtClean="0">
                <a:solidFill>
                  <a:schemeClr val="tx1"/>
                </a:solidFill>
              </a:rPr>
              <a:t>qui assure à nos clients la mise en place de dispositifs de formation, l’ingénierie pédagogique et la formation en ligne (E-learning)</a:t>
            </a:r>
            <a:endParaRPr lang="fr-FR" sz="1600" smtClean="0"/>
          </a:p>
        </p:txBody>
      </p:sp>
      <p:sp>
        <p:nvSpPr>
          <p:cNvPr id="7" name="Titre 1"/>
          <p:cNvSpPr>
            <a:spLocks noGrp="1"/>
          </p:cNvSpPr>
          <p:nvPr>
            <p:ph type="title"/>
          </p:nvPr>
        </p:nvSpPr>
        <p:spPr/>
        <p:txBody>
          <a:bodyPr/>
          <a:lstStyle/>
          <a:p>
            <a:r>
              <a:rPr lang="fr-FR" smtClean="0"/>
              <a:t>Une vraie légitimité pour votre projet</a:t>
            </a:r>
            <a:endParaRPr lang="fr-FR"/>
          </a:p>
        </p:txBody>
      </p:sp>
      <p:sp>
        <p:nvSpPr>
          <p:cNvPr id="8" name="Espace réservé du texte 5"/>
          <p:cNvSpPr>
            <a:spLocks noGrp="1"/>
          </p:cNvSpPr>
          <p:nvPr>
            <p:ph type="body" sz="quarter" idx="11"/>
          </p:nvPr>
        </p:nvSpPr>
        <p:spPr/>
        <p:txBody>
          <a:bodyPr/>
          <a:lstStyle/>
          <a:p>
            <a:r>
              <a:rPr lang="fr-FR" smtClean="0"/>
              <a:t>MICROPOLE </a:t>
            </a:r>
            <a:r>
              <a:rPr lang="fr-FR" err="1" smtClean="0"/>
              <a:t>C’esT</a:t>
            </a:r>
            <a:r>
              <a:rPr lang="fr-FR" smtClean="0"/>
              <a:t> </a:t>
            </a:r>
            <a:r>
              <a:rPr lang="fr-FR" err="1" smtClean="0"/>
              <a:t>AUSSi</a:t>
            </a:r>
            <a:r>
              <a:rPr lang="fr-FR" smtClean="0"/>
              <a:t>…</a:t>
            </a:r>
            <a:endParaRPr lang="fr-FR"/>
          </a:p>
        </p:txBody>
      </p:sp>
      <p:sp>
        <p:nvSpPr>
          <p:cNvPr id="9" name="Espace réservé du pied de page 2"/>
          <p:cNvSpPr>
            <a:spLocks noGrp="1"/>
          </p:cNvSpPr>
          <p:nvPr>
            <p:ph type="ftr" sz="quarter" idx="3"/>
          </p:nvPr>
        </p:nvSpPr>
        <p:spPr>
          <a:xfrm>
            <a:off x="3140075" y="6562800"/>
            <a:ext cx="2895600" cy="196850"/>
          </a:xfrm>
        </p:spPr>
        <p:txBody>
          <a:bodyPr/>
          <a:lstStyle/>
          <a:p>
            <a:pPr algn="ctr">
              <a:defRPr/>
            </a:pPr>
            <a:r>
              <a:rPr smtClean="0">
                <a:solidFill>
                  <a:srgbClr val="FFFFFF">
                    <a:lumMod val="50000"/>
                  </a:srgbClr>
                </a:solidFill>
              </a:rPr>
              <a:t>Groupe Bayard – Projet MIKADO</a:t>
            </a:r>
            <a:endParaRPr>
              <a:solidFill>
                <a:srgbClr val="FFFFFF">
                  <a:lumMod val="50000"/>
                </a:srgbClr>
              </a:solidFill>
            </a:endParaRPr>
          </a:p>
        </p:txBody>
      </p:sp>
    </p:spTree>
    <p:extLst>
      <p:ext uri="{BB962C8B-B14F-4D97-AF65-F5344CB8AC3E}">
        <p14:creationId xmlns:p14="http://schemas.microsoft.com/office/powerpoint/2010/main" val="490955138"/>
      </p:ext>
    </p:extLst>
  </p:cSld>
  <p:clrMapOvr>
    <a:masterClrMapping/>
  </p:clrMapOvr>
  <p:transition spd="med">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a:xfrm>
            <a:off x="252412" y="1247775"/>
            <a:ext cx="8535988" cy="5102225"/>
          </a:xfrm>
        </p:spPr>
        <p:txBody>
          <a:bodyPr/>
          <a:lstStyle/>
          <a:p>
            <a:pPr>
              <a:spcBef>
                <a:spcPct val="20000"/>
              </a:spcBef>
              <a:buClr>
                <a:srgbClr val="000000"/>
              </a:buClr>
              <a:buFont typeface="Wingdings 2" pitchFamily="18" charset="2"/>
              <a:buChar char="¾"/>
              <a:defRPr/>
            </a:pPr>
            <a:r>
              <a:rPr lang="fr-FR" sz="1400" dirty="0" smtClean="0">
                <a:solidFill>
                  <a:srgbClr val="000000"/>
                </a:solidFill>
              </a:rPr>
              <a:t>Nous vous proposons la </a:t>
            </a:r>
            <a:r>
              <a:rPr lang="fr-FR" sz="1600" dirty="0"/>
              <a:t>stratégie de lotissement du lot 1 </a:t>
            </a:r>
            <a:r>
              <a:rPr lang="fr-FR" sz="1400" dirty="0" smtClean="0">
                <a:solidFill>
                  <a:srgbClr val="000000"/>
                </a:solidFill>
              </a:rPr>
              <a:t>suivante :</a:t>
            </a:r>
          </a:p>
          <a:p>
            <a:pPr lvl="1">
              <a:spcBef>
                <a:spcPct val="20000"/>
              </a:spcBef>
              <a:buClr>
                <a:srgbClr val="000000"/>
              </a:buClr>
              <a:buFont typeface="Wingdings 2" pitchFamily="18" charset="2"/>
              <a:buChar char="¾"/>
              <a:defRPr/>
            </a:pPr>
            <a:r>
              <a:rPr lang="fr-FR" sz="1200" dirty="0" smtClean="0">
                <a:solidFill>
                  <a:schemeClr val="bg2"/>
                </a:solidFill>
              </a:rPr>
              <a:t>Un </a:t>
            </a:r>
            <a:r>
              <a:rPr lang="fr-FR" sz="1200" b="1" dirty="0" smtClean="0">
                <a:solidFill>
                  <a:schemeClr val="bg2"/>
                </a:solidFill>
              </a:rPr>
              <a:t>lot 1.1 </a:t>
            </a:r>
            <a:r>
              <a:rPr lang="fr-FR" sz="1200" dirty="0" smtClean="0">
                <a:solidFill>
                  <a:srgbClr val="000000"/>
                </a:solidFill>
              </a:rPr>
              <a:t>qui permet le lancement, fin août </a:t>
            </a:r>
            <a:r>
              <a:rPr lang="fr-FR" sz="1200" b="1" dirty="0" smtClean="0">
                <a:solidFill>
                  <a:srgbClr val="000000"/>
                </a:solidFill>
              </a:rPr>
              <a:t>(21/08), </a:t>
            </a:r>
            <a:r>
              <a:rPr lang="fr-FR" sz="1200" dirty="0" smtClean="0">
                <a:solidFill>
                  <a:srgbClr val="000000"/>
                </a:solidFill>
              </a:rPr>
              <a:t>des titres :</a:t>
            </a:r>
          </a:p>
          <a:p>
            <a:pPr lvl="2">
              <a:spcBef>
                <a:spcPct val="20000"/>
              </a:spcBef>
              <a:buClr>
                <a:srgbClr val="000000"/>
              </a:buClr>
              <a:buFont typeface="Wingdings 2" pitchFamily="18" charset="2"/>
              <a:buChar char="¾"/>
              <a:defRPr/>
            </a:pPr>
            <a:r>
              <a:rPr lang="fr-FR" sz="1100" dirty="0" smtClean="0">
                <a:solidFill>
                  <a:srgbClr val="000000"/>
                </a:solidFill>
              </a:rPr>
              <a:t>Bayard Jeunesse</a:t>
            </a:r>
          </a:p>
          <a:p>
            <a:pPr lvl="2">
              <a:spcBef>
                <a:spcPct val="20000"/>
              </a:spcBef>
              <a:buClr>
                <a:srgbClr val="000000"/>
              </a:buClr>
              <a:buFont typeface="Wingdings 2" pitchFamily="18" charset="2"/>
              <a:buChar char="¾"/>
              <a:defRPr/>
            </a:pPr>
            <a:r>
              <a:rPr lang="fr-FR" sz="1100" dirty="0" smtClean="0">
                <a:solidFill>
                  <a:srgbClr val="000000"/>
                </a:solidFill>
              </a:rPr>
              <a:t>Milan Jeunesse</a:t>
            </a:r>
          </a:p>
          <a:p>
            <a:pPr lvl="1">
              <a:spcBef>
                <a:spcPct val="20000"/>
              </a:spcBef>
              <a:buClr>
                <a:srgbClr val="000000"/>
              </a:buClr>
              <a:buFont typeface="Wingdings 2" pitchFamily="18" charset="2"/>
              <a:buChar char="¾"/>
              <a:defRPr/>
            </a:pPr>
            <a:r>
              <a:rPr lang="fr-FR" sz="1200" dirty="0" smtClean="0">
                <a:solidFill>
                  <a:schemeClr val="bg2"/>
                </a:solidFill>
              </a:rPr>
              <a:t>Un </a:t>
            </a:r>
            <a:r>
              <a:rPr lang="fr-FR" sz="1200" b="1" dirty="0">
                <a:solidFill>
                  <a:schemeClr val="bg2"/>
                </a:solidFill>
              </a:rPr>
              <a:t>lot </a:t>
            </a:r>
            <a:r>
              <a:rPr lang="fr-FR" sz="1200" b="1" dirty="0" smtClean="0">
                <a:solidFill>
                  <a:schemeClr val="bg2"/>
                </a:solidFill>
              </a:rPr>
              <a:t>1.2 </a:t>
            </a:r>
            <a:r>
              <a:rPr lang="fr-FR" sz="1200" dirty="0" smtClean="0">
                <a:solidFill>
                  <a:srgbClr val="000000"/>
                </a:solidFill>
              </a:rPr>
              <a:t>qui permet le lancement un mois plus tard </a:t>
            </a:r>
            <a:r>
              <a:rPr lang="fr-FR" sz="1200" b="1" dirty="0" smtClean="0">
                <a:solidFill>
                  <a:srgbClr val="000000"/>
                </a:solidFill>
              </a:rPr>
              <a:t>(05/09) </a:t>
            </a:r>
            <a:r>
              <a:rPr lang="fr-FR" sz="1200" dirty="0" smtClean="0">
                <a:solidFill>
                  <a:srgbClr val="000000"/>
                </a:solidFill>
              </a:rPr>
              <a:t>des titres :</a:t>
            </a:r>
          </a:p>
          <a:p>
            <a:pPr lvl="2">
              <a:spcBef>
                <a:spcPct val="20000"/>
              </a:spcBef>
              <a:buClr>
                <a:srgbClr val="000000"/>
              </a:buClr>
              <a:buFont typeface="Wingdings 2" pitchFamily="18" charset="2"/>
              <a:buChar char="¾"/>
              <a:defRPr/>
            </a:pPr>
            <a:r>
              <a:rPr lang="fr-FR" sz="1100" dirty="0" smtClean="0">
                <a:solidFill>
                  <a:srgbClr val="000000"/>
                </a:solidFill>
              </a:rPr>
              <a:t>Bayard </a:t>
            </a:r>
            <a:r>
              <a:rPr lang="fr-FR" sz="1100" dirty="0" err="1" smtClean="0">
                <a:solidFill>
                  <a:srgbClr val="000000"/>
                </a:solidFill>
              </a:rPr>
              <a:t>Education</a:t>
            </a:r>
            <a:r>
              <a:rPr lang="fr-FR" sz="1100" dirty="0" smtClean="0">
                <a:solidFill>
                  <a:srgbClr val="000000"/>
                </a:solidFill>
              </a:rPr>
              <a:t> </a:t>
            </a:r>
          </a:p>
          <a:p>
            <a:pPr lvl="2">
              <a:spcBef>
                <a:spcPct val="20000"/>
              </a:spcBef>
              <a:buClr>
                <a:srgbClr val="000000"/>
              </a:buClr>
              <a:buFont typeface="Wingdings 2" pitchFamily="18" charset="2"/>
              <a:buChar char="¾"/>
              <a:defRPr/>
            </a:pPr>
            <a:r>
              <a:rPr lang="fr-FR" sz="1100" dirty="0">
                <a:solidFill>
                  <a:srgbClr val="000000"/>
                </a:solidFill>
              </a:rPr>
              <a:t>Milan </a:t>
            </a:r>
            <a:r>
              <a:rPr lang="fr-FR" sz="1100" dirty="0" err="1">
                <a:solidFill>
                  <a:srgbClr val="000000"/>
                </a:solidFill>
              </a:rPr>
              <a:t>Ecole</a:t>
            </a:r>
            <a:endParaRPr lang="fr-FR" sz="1100" dirty="0">
              <a:solidFill>
                <a:srgbClr val="000000"/>
              </a:solidFill>
            </a:endParaRPr>
          </a:p>
          <a:p>
            <a:pPr lvl="1">
              <a:spcBef>
                <a:spcPct val="20000"/>
              </a:spcBef>
              <a:buClr>
                <a:srgbClr val="000000"/>
              </a:buClr>
              <a:buFont typeface="Wingdings 2" pitchFamily="18" charset="2"/>
              <a:buChar char="¾"/>
              <a:defRPr/>
            </a:pPr>
            <a:r>
              <a:rPr lang="fr-FR" sz="1200" dirty="0">
                <a:solidFill>
                  <a:schemeClr val="bg2"/>
                </a:solidFill>
              </a:rPr>
              <a:t>Un </a:t>
            </a:r>
            <a:r>
              <a:rPr lang="fr-FR" sz="1200" b="1" dirty="0">
                <a:solidFill>
                  <a:schemeClr val="bg2"/>
                </a:solidFill>
              </a:rPr>
              <a:t>lot </a:t>
            </a:r>
            <a:r>
              <a:rPr lang="fr-FR" sz="1200" b="1" dirty="0" smtClean="0">
                <a:solidFill>
                  <a:schemeClr val="bg2"/>
                </a:solidFill>
              </a:rPr>
              <a:t>1.3 </a:t>
            </a:r>
            <a:r>
              <a:rPr lang="fr-FR" sz="1200" dirty="0">
                <a:solidFill>
                  <a:srgbClr val="000000"/>
                </a:solidFill>
              </a:rPr>
              <a:t>qui permet le lancement  un mois plus tard </a:t>
            </a:r>
            <a:r>
              <a:rPr lang="fr-FR" sz="1200" b="1" dirty="0" smtClean="0">
                <a:solidFill>
                  <a:srgbClr val="000000"/>
                </a:solidFill>
              </a:rPr>
              <a:t>(19/09) </a:t>
            </a:r>
            <a:r>
              <a:rPr lang="fr-FR" sz="1200" dirty="0">
                <a:solidFill>
                  <a:srgbClr val="000000"/>
                </a:solidFill>
              </a:rPr>
              <a:t>des titres :</a:t>
            </a:r>
          </a:p>
          <a:p>
            <a:pPr lvl="2">
              <a:spcBef>
                <a:spcPct val="20000"/>
              </a:spcBef>
              <a:buClr>
                <a:srgbClr val="000000"/>
              </a:buClr>
              <a:buFont typeface="Wingdings 2" pitchFamily="18" charset="2"/>
              <a:buChar char="¾"/>
              <a:defRPr/>
            </a:pPr>
            <a:r>
              <a:rPr lang="fr-FR" sz="1100" dirty="0" smtClean="0">
                <a:solidFill>
                  <a:srgbClr val="000000"/>
                </a:solidFill>
              </a:rPr>
              <a:t>J’aime Lire Store</a:t>
            </a:r>
          </a:p>
          <a:p>
            <a:pPr lvl="1">
              <a:spcBef>
                <a:spcPct val="20000"/>
              </a:spcBef>
              <a:buClr>
                <a:srgbClr val="000000"/>
              </a:buClr>
              <a:buFont typeface="Wingdings 2" pitchFamily="18" charset="2"/>
              <a:buChar char="¾"/>
              <a:defRPr/>
            </a:pPr>
            <a:r>
              <a:rPr lang="fr-FR" sz="1200" dirty="0" smtClean="0">
                <a:solidFill>
                  <a:schemeClr val="bg2"/>
                </a:solidFill>
              </a:rPr>
              <a:t>Un </a:t>
            </a:r>
            <a:r>
              <a:rPr lang="fr-FR" sz="1200" b="1" dirty="0" smtClean="0">
                <a:solidFill>
                  <a:schemeClr val="bg2"/>
                </a:solidFill>
              </a:rPr>
              <a:t>lot 1.4 </a:t>
            </a:r>
            <a:r>
              <a:rPr lang="fr-FR" sz="1200" dirty="0" smtClean="0">
                <a:solidFill>
                  <a:srgbClr val="000000"/>
                </a:solidFill>
              </a:rPr>
              <a:t>qui permet le lancement  un mois plus tard </a:t>
            </a:r>
            <a:r>
              <a:rPr lang="fr-FR" sz="1200" b="1" dirty="0" smtClean="0">
                <a:solidFill>
                  <a:srgbClr val="000000"/>
                </a:solidFill>
              </a:rPr>
              <a:t>(18/10) </a:t>
            </a:r>
            <a:r>
              <a:rPr lang="fr-FR" sz="1200" dirty="0" smtClean="0">
                <a:solidFill>
                  <a:srgbClr val="000000"/>
                </a:solidFill>
              </a:rPr>
              <a:t>des titres :</a:t>
            </a:r>
          </a:p>
          <a:p>
            <a:pPr lvl="2">
              <a:spcBef>
                <a:spcPct val="20000"/>
              </a:spcBef>
              <a:buClr>
                <a:srgbClr val="000000"/>
              </a:buClr>
              <a:buFont typeface="Wingdings 2" pitchFamily="18" charset="2"/>
              <a:buChar char="¾"/>
              <a:defRPr/>
            </a:pPr>
            <a:r>
              <a:rPr lang="fr-FR" sz="1100" dirty="0" smtClean="0">
                <a:solidFill>
                  <a:srgbClr val="000000"/>
                </a:solidFill>
              </a:rPr>
              <a:t>Religieux</a:t>
            </a:r>
          </a:p>
          <a:p>
            <a:pPr lvl="2">
              <a:spcBef>
                <a:spcPct val="20000"/>
              </a:spcBef>
              <a:buClr>
                <a:srgbClr val="000000"/>
              </a:buClr>
              <a:buFont typeface="Wingdings 2" pitchFamily="18" charset="2"/>
              <a:buChar char="¾"/>
              <a:defRPr/>
            </a:pPr>
            <a:r>
              <a:rPr lang="fr-FR" sz="1100" dirty="0">
                <a:solidFill>
                  <a:srgbClr val="000000"/>
                </a:solidFill>
              </a:rPr>
              <a:t>La Croix</a:t>
            </a:r>
            <a:endParaRPr lang="fr-FR" sz="1200" dirty="0">
              <a:solidFill>
                <a:srgbClr val="000000"/>
              </a:solidFill>
            </a:endParaRPr>
          </a:p>
          <a:p>
            <a:pPr lvl="2">
              <a:spcBef>
                <a:spcPct val="20000"/>
              </a:spcBef>
              <a:buClr>
                <a:srgbClr val="000000"/>
              </a:buClr>
              <a:buFont typeface="Wingdings 2" pitchFamily="18" charset="2"/>
              <a:buChar char="¾"/>
              <a:defRPr/>
            </a:pPr>
            <a:r>
              <a:rPr lang="fr-FR" sz="1100" dirty="0">
                <a:solidFill>
                  <a:srgbClr val="000000"/>
                </a:solidFill>
              </a:rPr>
              <a:t>Notre temps</a:t>
            </a:r>
          </a:p>
          <a:p>
            <a:pPr lvl="2">
              <a:spcBef>
                <a:spcPct val="20000"/>
              </a:spcBef>
              <a:buClr>
                <a:srgbClr val="000000"/>
              </a:buClr>
              <a:buFont typeface="Wingdings 2" pitchFamily="18" charset="2"/>
              <a:buChar char="¾"/>
              <a:defRPr/>
            </a:pPr>
            <a:r>
              <a:rPr lang="fr-FR" sz="1100" dirty="0" smtClean="0">
                <a:solidFill>
                  <a:srgbClr val="000000"/>
                </a:solidFill>
              </a:rPr>
              <a:t>Territoires</a:t>
            </a:r>
          </a:p>
          <a:p>
            <a:pPr>
              <a:spcBef>
                <a:spcPct val="20000"/>
              </a:spcBef>
              <a:buClr>
                <a:srgbClr val="000000"/>
              </a:buClr>
              <a:buFont typeface="Wingdings 2" pitchFamily="18" charset="2"/>
              <a:buChar char="¾"/>
              <a:defRPr/>
            </a:pPr>
            <a:r>
              <a:rPr lang="fr-FR" sz="1400" dirty="0" smtClean="0">
                <a:solidFill>
                  <a:srgbClr val="000000"/>
                </a:solidFill>
              </a:rPr>
              <a:t>Les objectifs de ce lotissement sont multiples :</a:t>
            </a:r>
          </a:p>
          <a:p>
            <a:pPr lvl="1">
              <a:spcBef>
                <a:spcPct val="20000"/>
              </a:spcBef>
              <a:buClr>
                <a:srgbClr val="000000"/>
              </a:buClr>
              <a:buFont typeface="Wingdings 2" pitchFamily="18" charset="2"/>
              <a:buChar char="¾"/>
              <a:defRPr/>
            </a:pPr>
            <a:r>
              <a:rPr lang="fr-FR" sz="1200" dirty="0" smtClean="0">
                <a:solidFill>
                  <a:srgbClr val="000000"/>
                </a:solidFill>
              </a:rPr>
              <a:t>Il permet de </a:t>
            </a:r>
            <a:r>
              <a:rPr lang="fr-FR" sz="1200" b="1" dirty="0" smtClean="0">
                <a:solidFill>
                  <a:schemeClr val="bg2"/>
                </a:solidFill>
              </a:rPr>
              <a:t>sécuriser le planning </a:t>
            </a:r>
            <a:r>
              <a:rPr lang="fr-FR" sz="1200" dirty="0" smtClean="0">
                <a:solidFill>
                  <a:srgbClr val="000000"/>
                </a:solidFill>
              </a:rPr>
              <a:t>et tenir une première mise en service pour la </a:t>
            </a:r>
            <a:r>
              <a:rPr lang="fr-FR" sz="1200" b="1" dirty="0" smtClean="0">
                <a:solidFill>
                  <a:srgbClr val="000000"/>
                </a:solidFill>
              </a:rPr>
              <a:t>période stratégique de la rentrée</a:t>
            </a:r>
          </a:p>
          <a:p>
            <a:pPr lvl="1">
              <a:spcBef>
                <a:spcPct val="20000"/>
              </a:spcBef>
              <a:buClr>
                <a:srgbClr val="000000"/>
              </a:buClr>
              <a:buFont typeface="Wingdings 2" pitchFamily="18" charset="2"/>
              <a:buChar char="¾"/>
              <a:defRPr/>
            </a:pPr>
            <a:r>
              <a:rPr lang="fr-FR" sz="1200" dirty="0" smtClean="0">
                <a:solidFill>
                  <a:srgbClr val="000000"/>
                </a:solidFill>
              </a:rPr>
              <a:t>Il permet de garantir le lancement du site </a:t>
            </a:r>
            <a:r>
              <a:rPr lang="fr-FR" sz="1200" b="1" dirty="0" smtClean="0">
                <a:solidFill>
                  <a:srgbClr val="000000"/>
                </a:solidFill>
              </a:rPr>
              <a:t>Notre temps </a:t>
            </a:r>
            <a:r>
              <a:rPr lang="fr-FR" sz="1200" dirty="0" smtClean="0">
                <a:solidFill>
                  <a:srgbClr val="000000"/>
                </a:solidFill>
              </a:rPr>
              <a:t>avant la </a:t>
            </a:r>
            <a:r>
              <a:rPr lang="fr-FR" sz="1200" b="1" dirty="0" smtClean="0">
                <a:solidFill>
                  <a:srgbClr val="000000"/>
                </a:solidFill>
              </a:rPr>
              <a:t>période stratégique de noël</a:t>
            </a:r>
          </a:p>
          <a:p>
            <a:pPr lvl="1">
              <a:spcBef>
                <a:spcPct val="20000"/>
              </a:spcBef>
              <a:buClr>
                <a:srgbClr val="000000"/>
              </a:buClr>
              <a:buFont typeface="Wingdings 2" pitchFamily="18" charset="2"/>
              <a:buChar char="¾"/>
              <a:defRPr/>
            </a:pPr>
            <a:r>
              <a:rPr lang="fr-FR" sz="1200" dirty="0" smtClean="0">
                <a:solidFill>
                  <a:srgbClr val="000000"/>
                </a:solidFill>
              </a:rPr>
              <a:t>Il permet de </a:t>
            </a:r>
            <a:r>
              <a:rPr lang="fr-FR" sz="1200" b="1" dirty="0" smtClean="0">
                <a:solidFill>
                  <a:schemeClr val="bg2"/>
                </a:solidFill>
              </a:rPr>
              <a:t>lisser les charges de paramétrage </a:t>
            </a:r>
            <a:r>
              <a:rPr lang="fr-FR" sz="1200" dirty="0" smtClean="0">
                <a:solidFill>
                  <a:srgbClr val="000000"/>
                </a:solidFill>
              </a:rPr>
              <a:t>côté Bayard</a:t>
            </a:r>
          </a:p>
          <a:p>
            <a:pPr lvl="1">
              <a:spcBef>
                <a:spcPct val="20000"/>
              </a:spcBef>
              <a:buClr>
                <a:srgbClr val="000000"/>
              </a:buClr>
              <a:buFont typeface="Wingdings 2" pitchFamily="18" charset="2"/>
              <a:buChar char="¾"/>
              <a:defRPr/>
            </a:pPr>
            <a:r>
              <a:rPr lang="fr-FR" sz="1200" dirty="0" smtClean="0">
                <a:solidFill>
                  <a:srgbClr val="000000"/>
                </a:solidFill>
              </a:rPr>
              <a:t>Il permet de </a:t>
            </a:r>
            <a:r>
              <a:rPr lang="fr-FR" sz="1200" b="1" dirty="0" smtClean="0">
                <a:solidFill>
                  <a:schemeClr val="bg2"/>
                </a:solidFill>
              </a:rPr>
              <a:t>lotir la déclinaison des maquettes graphiques </a:t>
            </a:r>
            <a:r>
              <a:rPr lang="fr-FR" sz="1200" dirty="0" smtClean="0">
                <a:solidFill>
                  <a:srgbClr val="000000"/>
                </a:solidFill>
              </a:rPr>
              <a:t>et ainsi de les valider par lot.</a:t>
            </a:r>
          </a:p>
          <a:p>
            <a:pPr lvl="1">
              <a:spcBef>
                <a:spcPct val="20000"/>
              </a:spcBef>
              <a:buClr>
                <a:srgbClr val="000000"/>
              </a:buClr>
              <a:buFont typeface="Wingdings 2" pitchFamily="18" charset="2"/>
              <a:buChar char="¾"/>
              <a:defRPr/>
            </a:pPr>
            <a:endParaRPr lang="fr-FR" sz="1200" dirty="0" smtClean="0">
              <a:solidFill>
                <a:srgbClr val="000000"/>
              </a:solidFill>
            </a:endParaRPr>
          </a:p>
          <a:p>
            <a:pPr lvl="2">
              <a:spcBef>
                <a:spcPct val="20000"/>
              </a:spcBef>
              <a:buClr>
                <a:srgbClr val="000000"/>
              </a:buClr>
              <a:buFont typeface="Wingdings 2" pitchFamily="18" charset="2"/>
              <a:buChar char="¾"/>
              <a:defRPr/>
            </a:pPr>
            <a:endParaRPr lang="fr-FR" sz="1050" dirty="0">
              <a:solidFill>
                <a:srgbClr val="000000"/>
              </a:solidFill>
            </a:endParaRPr>
          </a:p>
          <a:p>
            <a:pPr lvl="1">
              <a:spcBef>
                <a:spcPct val="20000"/>
              </a:spcBef>
              <a:buClr>
                <a:srgbClr val="000000"/>
              </a:buClr>
              <a:buFont typeface="Wingdings 2" pitchFamily="18" charset="2"/>
              <a:buChar char="¾"/>
              <a:defRPr/>
            </a:pPr>
            <a:endParaRPr lang="fr-FR" sz="1100" dirty="0" smtClean="0">
              <a:solidFill>
                <a:srgbClr val="000000"/>
              </a:solidFill>
            </a:endParaRPr>
          </a:p>
        </p:txBody>
      </p:sp>
      <p:sp>
        <p:nvSpPr>
          <p:cNvPr id="8" name="Espace réservé du numéro de diapositive 3"/>
          <p:cNvSpPr>
            <a:spLocks noGrp="1"/>
          </p:cNvSpPr>
          <p:nvPr>
            <p:ph type="sldNum" sz="quarter" idx="4"/>
          </p:nvPr>
        </p:nvSpPr>
        <p:spPr>
          <a:xfrm>
            <a:off x="266700" y="6562800"/>
            <a:ext cx="2133600" cy="196850"/>
          </a:xfrm>
        </p:spPr>
        <p:txBody>
          <a:bodyPr/>
          <a:lstStyle/>
          <a:p>
            <a:pPr algn="l"/>
            <a:r>
              <a:rPr lang="fr-FR" smtClean="0"/>
              <a:t>Page </a:t>
            </a:r>
            <a:fld id="{8BE978C9-4FDF-4B0A-86DE-559912220C9D}" type="slidenum">
              <a:rPr lang="fr-FR" smtClean="0"/>
              <a:pPr algn="l"/>
              <a:t>130</a:t>
            </a:fld>
            <a:endParaRPr lang="fr-FR"/>
          </a:p>
        </p:txBody>
      </p:sp>
      <p:sp>
        <p:nvSpPr>
          <p:cNvPr id="9"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
        <p:nvSpPr>
          <p:cNvPr id="10" name="Titre 1"/>
          <p:cNvSpPr txBox="1">
            <a:spLocks/>
          </p:cNvSpPr>
          <p:nvPr/>
        </p:nvSpPr>
        <p:spPr bwMode="auto">
          <a:xfrm>
            <a:off x="693420" y="323400"/>
            <a:ext cx="8040688"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2400" b="1" cap="all" baseline="0">
                <a:solidFill>
                  <a:schemeClr val="tx2"/>
                </a:solidFill>
                <a:latin typeface="+mj-lt"/>
                <a:ea typeface="+mj-ea"/>
                <a:cs typeface="ヒラギノ角ゴ Pro W3"/>
              </a:defRPr>
            </a:lvl1pPr>
            <a:lvl2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2pPr>
            <a:lvl3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3pPr>
            <a:lvl4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4pPr>
            <a:lvl5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5pPr>
            <a:lvl6pPr marL="4572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6pPr>
            <a:lvl7pPr marL="9144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7pPr>
            <a:lvl8pPr marL="13716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8pPr>
            <a:lvl9pPr marL="18288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9pPr>
          </a:lstStyle>
          <a:p>
            <a:pPr>
              <a:defRPr/>
            </a:pPr>
            <a:r>
              <a:rPr lang="fr-FR" kern="0" smtClean="0">
                <a:solidFill>
                  <a:schemeClr val="tx1"/>
                </a:solidFill>
              </a:rPr>
              <a:t>Méthodologie projet et planning</a:t>
            </a:r>
            <a:endParaRPr lang="fr-FR" kern="0" dirty="0"/>
          </a:p>
        </p:txBody>
      </p:sp>
      <p:sp>
        <p:nvSpPr>
          <p:cNvPr id="11" name="Espace réservé du texte 6"/>
          <p:cNvSpPr>
            <a:spLocks noGrp="1"/>
          </p:cNvSpPr>
          <p:nvPr>
            <p:ph type="body" sz="quarter" idx="11"/>
          </p:nvPr>
        </p:nvSpPr>
        <p:spPr>
          <a:xfrm>
            <a:off x="709613" y="712787"/>
            <a:ext cx="7999412" cy="168275"/>
          </a:xfrm>
        </p:spPr>
        <p:txBody>
          <a:bodyPr/>
          <a:lstStyle/>
          <a:p>
            <a:r>
              <a:rPr lang="fr-FR" sz="1800" dirty="0" smtClean="0"/>
              <a:t>Notre retour sur le planning de mise en œuvre</a:t>
            </a:r>
            <a:endParaRPr lang="fr-FR" sz="1800" dirty="0"/>
          </a:p>
        </p:txBody>
      </p:sp>
    </p:spTree>
    <p:extLst>
      <p:ext uri="{BB962C8B-B14F-4D97-AF65-F5344CB8AC3E}">
        <p14:creationId xmlns:p14="http://schemas.microsoft.com/office/powerpoint/2010/main" val="2954598122"/>
      </p:ext>
    </p:extLst>
  </p:cSld>
  <p:clrMapOvr>
    <a:masterClrMapping/>
  </p:clrMapOvr>
  <p:transition spd="med">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a:xfrm>
            <a:off x="252412" y="1196975"/>
            <a:ext cx="7545388" cy="771525"/>
          </a:xfrm>
        </p:spPr>
        <p:txBody>
          <a:bodyPr/>
          <a:lstStyle/>
          <a:p>
            <a:pPr>
              <a:spcBef>
                <a:spcPct val="20000"/>
              </a:spcBef>
              <a:buClr>
                <a:srgbClr val="000000"/>
              </a:buClr>
              <a:buFont typeface="Wingdings 2" pitchFamily="18" charset="2"/>
              <a:buChar char="¾"/>
              <a:defRPr/>
            </a:pPr>
            <a:r>
              <a:rPr lang="fr-FR" sz="1800" dirty="0" smtClean="0">
                <a:solidFill>
                  <a:srgbClr val="000000"/>
                </a:solidFill>
              </a:rPr>
              <a:t>Ci-après la phase de </a:t>
            </a:r>
            <a:r>
              <a:rPr lang="fr-FR" sz="1800" dirty="0">
                <a:solidFill>
                  <a:schemeClr val="tx1"/>
                </a:solidFill>
              </a:rPr>
              <a:t>de </a:t>
            </a:r>
            <a:r>
              <a:rPr lang="fr-FR" sz="1800" dirty="0"/>
              <a:t>Conception ergonomique &amp; </a:t>
            </a:r>
            <a:r>
              <a:rPr lang="fr-FR" sz="1800" dirty="0" smtClean="0"/>
              <a:t>graphique </a:t>
            </a:r>
            <a:r>
              <a:rPr lang="fr-FR" sz="1800" dirty="0" smtClean="0">
                <a:solidFill>
                  <a:srgbClr val="000000"/>
                </a:solidFill>
              </a:rPr>
              <a:t>incluse dans l’étape de cadrage général</a:t>
            </a:r>
          </a:p>
        </p:txBody>
      </p:sp>
      <p:sp>
        <p:nvSpPr>
          <p:cNvPr id="6" name="Espace réservé du texte 2"/>
          <p:cNvSpPr>
            <a:spLocks noGrp="1"/>
          </p:cNvSpPr>
          <p:nvPr>
            <p:ph type="body" sz="quarter" idx="10"/>
          </p:nvPr>
        </p:nvSpPr>
        <p:spPr>
          <a:xfrm>
            <a:off x="252412" y="2073275"/>
            <a:ext cx="8701088" cy="4391025"/>
          </a:xfrm>
        </p:spPr>
        <p:txBody>
          <a:bodyPr/>
          <a:lstStyle/>
          <a:p>
            <a:pPr>
              <a:spcBef>
                <a:spcPct val="20000"/>
              </a:spcBef>
              <a:buClr>
                <a:srgbClr val="000000"/>
              </a:buClr>
              <a:buFont typeface="Wingdings 2" pitchFamily="18" charset="2"/>
              <a:buChar char="¾"/>
              <a:defRPr/>
            </a:pPr>
            <a:r>
              <a:rPr lang="fr-FR" sz="1800" dirty="0" smtClean="0">
                <a:solidFill>
                  <a:schemeClr val="tx1"/>
                </a:solidFill>
              </a:rPr>
              <a:t>Cette phase comprend : </a:t>
            </a:r>
          </a:p>
          <a:p>
            <a:pPr lvl="1">
              <a:spcBef>
                <a:spcPct val="20000"/>
              </a:spcBef>
              <a:buClr>
                <a:srgbClr val="000000"/>
              </a:buClr>
              <a:buFont typeface="Wingdings 2" pitchFamily="18" charset="2"/>
              <a:buChar char="¾"/>
              <a:defRPr/>
            </a:pPr>
            <a:r>
              <a:rPr lang="fr-FR" sz="1600" dirty="0" smtClean="0"/>
              <a:t>Une phase de conception ergonomique et graphique  sur la base du site </a:t>
            </a:r>
            <a:r>
              <a:rPr lang="fr-FR" sz="1600" b="1" dirty="0" smtClean="0">
                <a:solidFill>
                  <a:schemeClr val="bg2"/>
                </a:solidFill>
              </a:rPr>
              <a:t>Bayard Jeunesse </a:t>
            </a:r>
            <a:r>
              <a:rPr lang="fr-FR" sz="1600" dirty="0" smtClean="0">
                <a:solidFill>
                  <a:schemeClr val="bg2"/>
                </a:solidFill>
              </a:rPr>
              <a:t>: </a:t>
            </a:r>
          </a:p>
          <a:p>
            <a:pPr lvl="2">
              <a:spcBef>
                <a:spcPct val="20000"/>
              </a:spcBef>
              <a:buClr>
                <a:srgbClr val="000000"/>
              </a:buClr>
              <a:buFont typeface="Wingdings 2" pitchFamily="18" charset="2"/>
              <a:buChar char="¾"/>
              <a:defRPr/>
            </a:pPr>
            <a:r>
              <a:rPr lang="fr-FR" sz="1400" dirty="0" smtClean="0">
                <a:solidFill>
                  <a:schemeClr val="tx1"/>
                </a:solidFill>
              </a:rPr>
              <a:t>Une phase de </a:t>
            </a:r>
            <a:r>
              <a:rPr lang="fr-FR" sz="1400" b="1" dirty="0" smtClean="0">
                <a:solidFill>
                  <a:schemeClr val="tx1"/>
                </a:solidFill>
              </a:rPr>
              <a:t>validation de 9 écrans clefs </a:t>
            </a:r>
            <a:r>
              <a:rPr lang="fr-FR" sz="1400" dirty="0" smtClean="0">
                <a:solidFill>
                  <a:schemeClr val="tx1"/>
                </a:solidFill>
              </a:rPr>
              <a:t>appelés « </a:t>
            </a:r>
            <a:r>
              <a:rPr lang="fr-FR" sz="1400" b="1" dirty="0" smtClean="0">
                <a:solidFill>
                  <a:schemeClr val="tx1"/>
                </a:solidFill>
              </a:rPr>
              <a:t>masters</a:t>
            </a:r>
            <a:r>
              <a:rPr lang="fr-FR" sz="1400" dirty="0" smtClean="0">
                <a:solidFill>
                  <a:schemeClr val="tx1"/>
                </a:solidFill>
              </a:rPr>
              <a:t> » </a:t>
            </a:r>
            <a:r>
              <a:rPr lang="fr-FR" sz="1100" dirty="0" smtClean="0">
                <a:solidFill>
                  <a:schemeClr val="tx1"/>
                </a:solidFill>
              </a:rPr>
              <a:t>(nous proposons </a:t>
            </a:r>
            <a:r>
              <a:rPr lang="fr-FR" sz="1100" dirty="0"/>
              <a:t>: </a:t>
            </a:r>
            <a:r>
              <a:rPr lang="fr-FR" sz="1100" dirty="0" smtClean="0"/>
              <a:t>home </a:t>
            </a:r>
            <a:r>
              <a:rPr lang="fr-FR" sz="1100" dirty="0"/>
              <a:t>page, page catégorie, page produit, </a:t>
            </a:r>
            <a:r>
              <a:rPr lang="fr-FR" sz="1100" dirty="0" smtClean="0"/>
              <a:t>panier, page </a:t>
            </a:r>
            <a:r>
              <a:rPr lang="fr-FR" sz="1100" dirty="0" err="1" smtClean="0"/>
              <a:t>cms</a:t>
            </a:r>
            <a:r>
              <a:rPr lang="fr-FR" sz="1100" dirty="0" smtClean="0"/>
              <a:t> (contactez nous), page de destinataire , page « mes accès », page de confirmation de commande, page d’historique d’abonnement)</a:t>
            </a:r>
          </a:p>
          <a:p>
            <a:pPr lvl="2">
              <a:spcBef>
                <a:spcPct val="20000"/>
              </a:spcBef>
              <a:buClr>
                <a:srgbClr val="000000"/>
              </a:buClr>
              <a:buNone/>
              <a:defRPr/>
            </a:pPr>
            <a:endParaRPr lang="fr-FR" sz="1400" dirty="0" smtClean="0">
              <a:solidFill>
                <a:schemeClr val="tx1"/>
              </a:solidFill>
            </a:endParaRPr>
          </a:p>
          <a:p>
            <a:pPr lvl="2">
              <a:spcBef>
                <a:spcPct val="20000"/>
              </a:spcBef>
              <a:buClr>
                <a:srgbClr val="000000"/>
              </a:buClr>
              <a:buFont typeface="Wingdings 2" pitchFamily="18" charset="2"/>
              <a:buChar char="¾"/>
              <a:defRPr/>
            </a:pPr>
            <a:r>
              <a:rPr lang="fr-FR" sz="1400" dirty="0" smtClean="0">
                <a:solidFill>
                  <a:schemeClr val="tx1"/>
                </a:solidFill>
              </a:rPr>
              <a:t>Une étape de </a:t>
            </a:r>
            <a:r>
              <a:rPr lang="fr-FR" sz="1400" b="1" dirty="0" err="1" smtClean="0">
                <a:solidFill>
                  <a:schemeClr val="tx1"/>
                </a:solidFill>
              </a:rPr>
              <a:t>storyboarding</a:t>
            </a:r>
            <a:r>
              <a:rPr lang="fr-FR" sz="1400" dirty="0" smtClean="0">
                <a:solidFill>
                  <a:schemeClr val="tx1"/>
                </a:solidFill>
              </a:rPr>
              <a:t> / ergonomie pour formaliser l’agencement des fonctionnalités prévues dans ces masters (</a:t>
            </a:r>
            <a:r>
              <a:rPr lang="fr-FR" sz="1400" dirty="0"/>
              <a:t>1</a:t>
            </a:r>
            <a:r>
              <a:rPr lang="fr-FR" sz="1400" dirty="0" smtClean="0">
                <a:solidFill>
                  <a:schemeClr val="tx1"/>
                </a:solidFill>
              </a:rPr>
              <a:t> atelier prévu le 7 mars sur la base d’écrans proposés au préalable puis 1 aller-retour de finalisation). </a:t>
            </a:r>
            <a:r>
              <a:rPr lang="fr-FR" sz="1100" dirty="0" smtClean="0"/>
              <a:t>Si vous le souhaitez, po</a:t>
            </a:r>
            <a:r>
              <a:rPr lang="fr-FR" sz="1100" dirty="0" smtClean="0">
                <a:solidFill>
                  <a:schemeClr val="tx1"/>
                </a:solidFill>
              </a:rPr>
              <a:t>ur vous permettre des vous projeter, nous pourrons  d’ores et déjà inclure des éléments de votre charte à ce stade (logos, couleurs)</a:t>
            </a:r>
          </a:p>
          <a:p>
            <a:pPr lvl="2">
              <a:spcBef>
                <a:spcPct val="20000"/>
              </a:spcBef>
              <a:buClr>
                <a:srgbClr val="000000"/>
              </a:buClr>
              <a:buNone/>
              <a:defRPr/>
            </a:pPr>
            <a:endParaRPr lang="fr-FR" sz="1400" dirty="0" smtClean="0">
              <a:solidFill>
                <a:schemeClr val="tx1"/>
              </a:solidFill>
            </a:endParaRPr>
          </a:p>
          <a:p>
            <a:pPr lvl="2">
              <a:spcBef>
                <a:spcPct val="20000"/>
              </a:spcBef>
              <a:buClr>
                <a:srgbClr val="000000"/>
              </a:buClr>
              <a:buFont typeface="Wingdings 2" pitchFamily="18" charset="2"/>
              <a:buChar char="¾"/>
              <a:defRPr/>
            </a:pPr>
            <a:r>
              <a:rPr lang="fr-FR" sz="1400" dirty="0" smtClean="0"/>
              <a:t>Une étape de </a:t>
            </a:r>
            <a:r>
              <a:rPr lang="fr-FR" sz="1400" b="1" dirty="0" smtClean="0"/>
              <a:t>création</a:t>
            </a:r>
            <a:r>
              <a:rPr lang="fr-FR" sz="1400" dirty="0" smtClean="0"/>
              <a:t> sur le périmètre de </a:t>
            </a:r>
            <a:r>
              <a:rPr lang="fr-FR" sz="1400" dirty="0" smtClean="0">
                <a:solidFill>
                  <a:schemeClr val="tx1"/>
                </a:solidFill>
              </a:rPr>
              <a:t>ces masters qui comprend 3 allers/retours pour échanger avec Bayard (1 atelier la semaine du 11 mars)</a:t>
            </a:r>
          </a:p>
          <a:p>
            <a:pPr lvl="2">
              <a:spcBef>
                <a:spcPct val="20000"/>
              </a:spcBef>
              <a:buClr>
                <a:srgbClr val="000000"/>
              </a:buClr>
              <a:buNone/>
              <a:defRPr/>
            </a:pPr>
            <a:endParaRPr lang="fr-FR" sz="1400" dirty="0" smtClean="0">
              <a:solidFill>
                <a:schemeClr val="tx1"/>
              </a:solidFill>
            </a:endParaRPr>
          </a:p>
          <a:p>
            <a:pPr lvl="2">
              <a:spcBef>
                <a:spcPct val="20000"/>
              </a:spcBef>
              <a:buClr>
                <a:srgbClr val="000000"/>
              </a:buClr>
              <a:buFont typeface="Wingdings 2" pitchFamily="18" charset="2"/>
              <a:buChar char="¾"/>
              <a:defRPr/>
            </a:pPr>
            <a:r>
              <a:rPr lang="fr-FR" sz="1400" dirty="0" smtClean="0">
                <a:solidFill>
                  <a:schemeClr val="tx1"/>
                </a:solidFill>
              </a:rPr>
              <a:t>Une étape de validation (1 atelier </a:t>
            </a:r>
            <a:r>
              <a:rPr lang="fr-FR" sz="1400" dirty="0" smtClean="0"/>
              <a:t>le 15 mars et </a:t>
            </a:r>
            <a:r>
              <a:rPr lang="fr-FR" sz="1400" dirty="0"/>
              <a:t>1 atelier de validation la semaine suivante</a:t>
            </a:r>
            <a:r>
              <a:rPr lang="fr-FR" sz="1400" dirty="0" smtClean="0"/>
              <a:t>)</a:t>
            </a:r>
          </a:p>
        </p:txBody>
      </p:sp>
      <p:sp>
        <p:nvSpPr>
          <p:cNvPr id="8" name="Espace réservé du numéro de diapositive 3"/>
          <p:cNvSpPr>
            <a:spLocks noGrp="1"/>
          </p:cNvSpPr>
          <p:nvPr>
            <p:ph type="sldNum" sz="quarter" idx="4"/>
          </p:nvPr>
        </p:nvSpPr>
        <p:spPr>
          <a:xfrm>
            <a:off x="266700" y="6562800"/>
            <a:ext cx="2133600" cy="196850"/>
          </a:xfrm>
        </p:spPr>
        <p:txBody>
          <a:bodyPr/>
          <a:lstStyle/>
          <a:p>
            <a:pPr algn="l"/>
            <a:r>
              <a:rPr lang="fr-FR" smtClean="0"/>
              <a:t>Page </a:t>
            </a:r>
            <a:fld id="{8BE978C9-4FDF-4B0A-86DE-559912220C9D}" type="slidenum">
              <a:rPr lang="fr-FR" smtClean="0"/>
              <a:pPr algn="l"/>
              <a:t>131</a:t>
            </a:fld>
            <a:endParaRPr lang="fr-FR"/>
          </a:p>
        </p:txBody>
      </p:sp>
      <p:sp>
        <p:nvSpPr>
          <p:cNvPr id="9"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
        <p:nvSpPr>
          <p:cNvPr id="10" name="Titre 1"/>
          <p:cNvSpPr txBox="1">
            <a:spLocks/>
          </p:cNvSpPr>
          <p:nvPr/>
        </p:nvSpPr>
        <p:spPr bwMode="auto">
          <a:xfrm>
            <a:off x="693420" y="323400"/>
            <a:ext cx="8040688"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2400" b="1" cap="all" baseline="0">
                <a:solidFill>
                  <a:schemeClr val="tx2"/>
                </a:solidFill>
                <a:latin typeface="+mj-lt"/>
                <a:ea typeface="+mj-ea"/>
                <a:cs typeface="ヒラギノ角ゴ Pro W3"/>
              </a:defRPr>
            </a:lvl1pPr>
            <a:lvl2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2pPr>
            <a:lvl3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3pPr>
            <a:lvl4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4pPr>
            <a:lvl5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5pPr>
            <a:lvl6pPr marL="4572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6pPr>
            <a:lvl7pPr marL="9144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7pPr>
            <a:lvl8pPr marL="13716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8pPr>
            <a:lvl9pPr marL="18288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9pPr>
          </a:lstStyle>
          <a:p>
            <a:pPr>
              <a:defRPr/>
            </a:pPr>
            <a:r>
              <a:rPr lang="fr-FR" kern="0" smtClean="0">
                <a:solidFill>
                  <a:schemeClr val="tx1"/>
                </a:solidFill>
              </a:rPr>
              <a:t>Méthodologie projet et planning</a:t>
            </a:r>
            <a:endParaRPr lang="fr-FR" kern="0" dirty="0"/>
          </a:p>
        </p:txBody>
      </p:sp>
      <p:sp>
        <p:nvSpPr>
          <p:cNvPr id="11" name="Espace réservé du texte 6"/>
          <p:cNvSpPr>
            <a:spLocks noGrp="1"/>
          </p:cNvSpPr>
          <p:nvPr>
            <p:ph type="body" sz="quarter" idx="11"/>
          </p:nvPr>
        </p:nvSpPr>
        <p:spPr>
          <a:xfrm>
            <a:off x="709613" y="712787"/>
            <a:ext cx="7999412" cy="168275"/>
          </a:xfrm>
        </p:spPr>
        <p:txBody>
          <a:bodyPr/>
          <a:lstStyle/>
          <a:p>
            <a:r>
              <a:rPr lang="fr-FR" sz="1800" dirty="0"/>
              <a:t>Nos </a:t>
            </a:r>
            <a:r>
              <a:rPr lang="fr-FR" sz="1800" dirty="0" smtClean="0"/>
              <a:t>compléments </a:t>
            </a:r>
            <a:r>
              <a:rPr lang="fr-FR" sz="1800" dirty="0"/>
              <a:t>sur la phase de Conception ergonomique</a:t>
            </a: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6840" y="875282"/>
            <a:ext cx="1339060" cy="1639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4384576"/>
      </p:ext>
    </p:extLst>
  </p:cSld>
  <p:clrMapOvr>
    <a:masterClrMapping/>
  </p:clrMapOvr>
  <p:transition spd="med">
    <p:fad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a:xfrm>
            <a:off x="468312" y="1209675"/>
            <a:ext cx="8472487" cy="5216525"/>
          </a:xfrm>
        </p:spPr>
        <p:txBody>
          <a:bodyPr/>
          <a:lstStyle/>
          <a:p>
            <a:pPr>
              <a:defRPr/>
            </a:pPr>
            <a:r>
              <a:rPr lang="fr-FR" dirty="0" smtClean="0">
                <a:solidFill>
                  <a:schemeClr val="tx1"/>
                </a:solidFill>
              </a:rPr>
              <a:t>Nous </a:t>
            </a:r>
            <a:r>
              <a:rPr lang="fr-FR" dirty="0">
                <a:solidFill>
                  <a:schemeClr val="tx1"/>
                </a:solidFill>
              </a:rPr>
              <a:t>confirmons que </a:t>
            </a:r>
            <a:r>
              <a:rPr lang="fr-FR" dirty="0">
                <a:solidFill>
                  <a:schemeClr val="bg2"/>
                </a:solidFill>
              </a:rPr>
              <a:t>le responsive design est inclus dans notre proposition initiale</a:t>
            </a:r>
            <a:r>
              <a:rPr lang="fr-FR" dirty="0">
                <a:solidFill>
                  <a:schemeClr val="tx1"/>
                </a:solidFill>
              </a:rPr>
              <a:t> du lot 1 sur la partie mobile et tablette pour prendre en compte les 3 tailles d’écrans demandées (Smartphones 4’’, Tablettes 7’’ et 10</a:t>
            </a:r>
            <a:r>
              <a:rPr lang="fr-FR" dirty="0" smtClean="0">
                <a:solidFill>
                  <a:schemeClr val="tx1"/>
                </a:solidFill>
              </a:rPr>
              <a:t>’’)</a:t>
            </a:r>
          </a:p>
          <a:p>
            <a:pPr>
              <a:defRPr/>
            </a:pPr>
            <a:r>
              <a:rPr lang="fr-FR" dirty="0" smtClean="0">
                <a:solidFill>
                  <a:schemeClr val="tx1"/>
                </a:solidFill>
              </a:rPr>
              <a:t>Notre proposition prend en compte un réajustement automatique des blocs déjà existant en passant d’une taille d’écran à l’autre (pas d’ajout ou de suppression de blocs)</a:t>
            </a:r>
            <a:endParaRPr lang="fr-FR" dirty="0">
              <a:solidFill>
                <a:schemeClr val="tx1"/>
              </a:solidFill>
            </a:endParaRPr>
          </a:p>
          <a:p>
            <a:pPr>
              <a:defRPr/>
            </a:pPr>
            <a:r>
              <a:rPr lang="fr-FR" dirty="0" smtClean="0">
                <a:solidFill>
                  <a:schemeClr val="tx1"/>
                </a:solidFill>
              </a:rPr>
              <a:t>Notre proposition initiale prend en compte l’aspect orientation verticale et horizontale. </a:t>
            </a:r>
          </a:p>
          <a:p>
            <a:pPr lvl="1">
              <a:defRPr/>
            </a:pPr>
            <a:r>
              <a:rPr lang="fr-FR" dirty="0" smtClean="0"/>
              <a:t>Nous n’avons pas prévu de traitement complexe lié à l’orientation. Il s’agira d’une réorientation des blocs en paysage ou en portrait occupant toute la largeur de l’écran en fonction de l’orientation sélectionnée. Là encore, nous ne prenons pas en compte l’ajout </a:t>
            </a:r>
            <a:r>
              <a:rPr lang="fr-FR" dirty="0"/>
              <a:t>ou </a:t>
            </a:r>
            <a:r>
              <a:rPr lang="fr-FR" dirty="0" smtClean="0"/>
              <a:t>la </a:t>
            </a:r>
            <a:r>
              <a:rPr lang="fr-FR" dirty="0"/>
              <a:t>suppression de </a:t>
            </a:r>
            <a:r>
              <a:rPr lang="fr-FR" dirty="0" smtClean="0"/>
              <a:t>blocs.</a:t>
            </a:r>
          </a:p>
          <a:p>
            <a:pPr lvl="1">
              <a:defRPr/>
            </a:pPr>
            <a:endParaRPr lang="fr-FR" dirty="0" smtClean="0"/>
          </a:p>
          <a:p>
            <a:pPr>
              <a:defRPr/>
            </a:pPr>
            <a:r>
              <a:rPr lang="fr-FR" dirty="0" smtClean="0">
                <a:solidFill>
                  <a:schemeClr val="tx1"/>
                </a:solidFill>
              </a:rPr>
              <a:t>L’hypothèse </a:t>
            </a:r>
            <a:r>
              <a:rPr lang="fr-FR" dirty="0">
                <a:solidFill>
                  <a:schemeClr val="tx1"/>
                </a:solidFill>
              </a:rPr>
              <a:t>de suppression du </a:t>
            </a:r>
            <a:r>
              <a:rPr lang="fr-FR" dirty="0" smtClean="0">
                <a:solidFill>
                  <a:schemeClr val="tx1"/>
                </a:solidFill>
              </a:rPr>
              <a:t>« responsive design » </a:t>
            </a:r>
            <a:r>
              <a:rPr lang="fr-FR" dirty="0">
                <a:solidFill>
                  <a:schemeClr val="tx1"/>
                </a:solidFill>
              </a:rPr>
              <a:t>est </a:t>
            </a:r>
            <a:r>
              <a:rPr lang="fr-FR" dirty="0" smtClean="0">
                <a:solidFill>
                  <a:schemeClr val="tx1"/>
                </a:solidFill>
              </a:rPr>
              <a:t>évalué </a:t>
            </a:r>
            <a:r>
              <a:rPr lang="fr-FR" dirty="0">
                <a:solidFill>
                  <a:schemeClr val="tx1"/>
                </a:solidFill>
              </a:rPr>
              <a:t>sur le </a:t>
            </a:r>
            <a:r>
              <a:rPr lang="fr-FR" dirty="0" err="1">
                <a:solidFill>
                  <a:schemeClr val="tx1"/>
                </a:solidFill>
              </a:rPr>
              <a:t>slide</a:t>
            </a:r>
            <a:r>
              <a:rPr lang="fr-FR" dirty="0">
                <a:solidFill>
                  <a:schemeClr val="tx1"/>
                </a:solidFill>
              </a:rPr>
              <a:t> </a:t>
            </a:r>
            <a:r>
              <a:rPr lang="fr-FR" dirty="0" smtClean="0">
                <a:solidFill>
                  <a:schemeClr val="tx1"/>
                </a:solidFill>
              </a:rPr>
              <a:t>Budget</a:t>
            </a:r>
            <a:endParaRPr dirty="0"/>
          </a:p>
        </p:txBody>
      </p:sp>
      <p:sp>
        <p:nvSpPr>
          <p:cNvPr id="5" name="Espace réservé du numéro de diapositive 3"/>
          <p:cNvSpPr>
            <a:spLocks noGrp="1"/>
          </p:cNvSpPr>
          <p:nvPr>
            <p:ph type="sldNum" sz="quarter" idx="4"/>
          </p:nvPr>
        </p:nvSpPr>
        <p:spPr>
          <a:xfrm>
            <a:off x="266700" y="6562800"/>
            <a:ext cx="2133600" cy="196850"/>
          </a:xfrm>
        </p:spPr>
        <p:txBody>
          <a:bodyPr/>
          <a:lstStyle/>
          <a:p>
            <a:pPr algn="l"/>
            <a:r>
              <a:rPr lang="fr-FR" smtClean="0"/>
              <a:t>Page </a:t>
            </a:r>
            <a:fld id="{8BE978C9-4FDF-4B0A-86DE-559912220C9D}" type="slidenum">
              <a:rPr lang="fr-FR" smtClean="0"/>
              <a:pPr algn="l"/>
              <a:t>132</a:t>
            </a:fld>
            <a:endParaRPr lang="fr-FR"/>
          </a:p>
        </p:txBody>
      </p:sp>
      <p:sp>
        <p:nvSpPr>
          <p:cNvPr id="6"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
        <p:nvSpPr>
          <p:cNvPr id="8" name="Titre 1"/>
          <p:cNvSpPr>
            <a:spLocks noGrp="1"/>
          </p:cNvSpPr>
          <p:nvPr>
            <p:ph type="title"/>
          </p:nvPr>
        </p:nvSpPr>
        <p:spPr>
          <a:xfrm>
            <a:off x="693420" y="323400"/>
            <a:ext cx="8040688" cy="332399"/>
          </a:xfrm>
        </p:spPr>
        <p:txBody>
          <a:bodyPr/>
          <a:lstStyle/>
          <a:p>
            <a:pPr>
              <a:defRPr/>
            </a:pPr>
            <a:r>
              <a:rPr lang="fr-FR" dirty="0" smtClean="0">
                <a:solidFill>
                  <a:schemeClr val="tx1"/>
                </a:solidFill>
              </a:rPr>
              <a:t>Développement et mise en œuvre</a:t>
            </a:r>
            <a:endParaRPr lang="fr-FR" dirty="0"/>
          </a:p>
        </p:txBody>
      </p:sp>
      <p:sp>
        <p:nvSpPr>
          <p:cNvPr id="9" name="Espace réservé du texte 5"/>
          <p:cNvSpPr>
            <a:spLocks noGrp="1"/>
          </p:cNvSpPr>
          <p:nvPr>
            <p:ph type="body" sz="quarter" idx="11"/>
          </p:nvPr>
        </p:nvSpPr>
        <p:spPr>
          <a:xfrm>
            <a:off x="709613" y="712787"/>
            <a:ext cx="7999412" cy="168275"/>
          </a:xfrm>
        </p:spPr>
        <p:txBody>
          <a:bodyPr/>
          <a:lstStyle/>
          <a:p>
            <a:r>
              <a:rPr lang="fr-FR" dirty="0" smtClean="0"/>
              <a:t>Nos compléments concernant le responsive design</a:t>
            </a:r>
            <a:endParaRPr lang="fr-FR" dirty="0"/>
          </a:p>
        </p:txBody>
      </p:sp>
    </p:spTree>
    <p:extLst>
      <p:ext uri="{BB962C8B-B14F-4D97-AF65-F5344CB8AC3E}">
        <p14:creationId xmlns:p14="http://schemas.microsoft.com/office/powerpoint/2010/main" val="2853561482"/>
      </p:ext>
    </p:extLst>
  </p:cSld>
  <p:clrMapOvr>
    <a:masterClrMapping/>
  </p:clrMapOvr>
  <p:transition spd="med">
    <p:fad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defRPr/>
            </a:pPr>
            <a:r>
              <a:rPr lang="fr-FR" dirty="0" smtClean="0">
                <a:solidFill>
                  <a:schemeClr val="tx1"/>
                </a:solidFill>
              </a:rPr>
              <a:t>Développement et mise en œuvre</a:t>
            </a:r>
            <a:endParaRPr lang="fr-FR" dirty="0"/>
          </a:p>
        </p:txBody>
      </p:sp>
      <p:sp>
        <p:nvSpPr>
          <p:cNvPr id="5" name="Espace réservé du pied de page 2"/>
          <p:cNvSpPr>
            <a:spLocks noGrp="1"/>
          </p:cNvSpPr>
          <p:nvPr>
            <p:ph type="ftr" sz="quarter" idx="3"/>
          </p:nvPr>
        </p:nvSpPr>
        <p:spPr/>
        <p:txBody>
          <a:bodyPr/>
          <a:lstStyle/>
          <a:p>
            <a:pPr algn="ctr">
              <a:defRPr/>
            </a:pPr>
            <a:r>
              <a:rPr lang="fr-FR" dirty="0"/>
              <a:t>Groupe Bayard – Projet MIKADO</a:t>
            </a:r>
          </a:p>
        </p:txBody>
      </p:sp>
      <p:sp>
        <p:nvSpPr>
          <p:cNvPr id="4" name="Espace réservé du numéro de diapositive 3"/>
          <p:cNvSpPr>
            <a:spLocks noGrp="1"/>
          </p:cNvSpPr>
          <p:nvPr>
            <p:ph type="sldNum" sz="quarter" idx="4"/>
          </p:nvPr>
        </p:nvSpPr>
        <p:spPr/>
        <p:txBody>
          <a:bodyPr/>
          <a:lstStyle/>
          <a:p>
            <a:pPr algn="l"/>
            <a:r>
              <a:rPr lang="fr-FR" dirty="0" smtClean="0">
                <a:solidFill>
                  <a:srgbClr val="000000">
                    <a:tint val="75000"/>
                  </a:srgbClr>
                </a:solidFill>
              </a:rPr>
              <a:t>Page </a:t>
            </a:r>
            <a:fld id="{8BE978C9-4FDF-4B0A-86DE-559912220C9D}" type="slidenum">
              <a:rPr lang="fr-FR" smtClean="0">
                <a:solidFill>
                  <a:srgbClr val="000000">
                    <a:tint val="75000"/>
                  </a:srgbClr>
                </a:solidFill>
              </a:rPr>
              <a:pPr algn="l"/>
              <a:t>133</a:t>
            </a:fld>
            <a:endParaRPr lang="fr-FR" dirty="0">
              <a:solidFill>
                <a:srgbClr val="000000">
                  <a:tint val="75000"/>
                </a:srgbClr>
              </a:solidFill>
            </a:endParaRPr>
          </a:p>
        </p:txBody>
      </p:sp>
      <p:sp>
        <p:nvSpPr>
          <p:cNvPr id="3" name="Espace réservé du texte 2"/>
          <p:cNvSpPr>
            <a:spLocks noGrp="1"/>
          </p:cNvSpPr>
          <p:nvPr>
            <p:ph type="body" sz="quarter" idx="10"/>
          </p:nvPr>
        </p:nvSpPr>
        <p:spPr>
          <a:xfrm>
            <a:off x="709612" y="1038225"/>
            <a:ext cx="8243001" cy="5565775"/>
          </a:xfrm>
        </p:spPr>
        <p:txBody>
          <a:bodyPr/>
          <a:lstStyle/>
          <a:p>
            <a:pPr>
              <a:defRPr/>
            </a:pPr>
            <a:r>
              <a:rPr lang="fr-FR" sz="1600" dirty="0" smtClean="0">
                <a:solidFill>
                  <a:schemeClr val="tx1"/>
                </a:solidFill>
              </a:rPr>
              <a:t>Multi </a:t>
            </a:r>
            <a:r>
              <a:rPr lang="fr-FR" sz="1600" dirty="0" err="1" smtClean="0">
                <a:solidFill>
                  <a:schemeClr val="tx1"/>
                </a:solidFill>
              </a:rPr>
              <a:t>template</a:t>
            </a:r>
            <a:r>
              <a:rPr lang="fr-FR" sz="1600" dirty="0" smtClean="0">
                <a:solidFill>
                  <a:schemeClr val="tx1"/>
                </a:solidFill>
              </a:rPr>
              <a:t> (ou </a:t>
            </a:r>
            <a:r>
              <a:rPr lang="fr-FR" sz="1600" dirty="0" err="1" smtClean="0">
                <a:solidFill>
                  <a:schemeClr val="tx1"/>
                </a:solidFill>
              </a:rPr>
              <a:t>template</a:t>
            </a:r>
            <a:r>
              <a:rPr lang="fr-FR" sz="1600" dirty="0" smtClean="0">
                <a:solidFill>
                  <a:schemeClr val="tx1"/>
                </a:solidFill>
              </a:rPr>
              <a:t> dynamique)</a:t>
            </a:r>
          </a:p>
          <a:p>
            <a:pPr lvl="2">
              <a:defRPr/>
            </a:pPr>
            <a:r>
              <a:rPr lang="fr-FR" sz="1200" dirty="0" smtClean="0"/>
              <a:t>C’est la capacité à pouvoir sur certaines pages (page produit, page catégorie, cms, </a:t>
            </a:r>
            <a:r>
              <a:rPr lang="fr-FR" sz="1200" dirty="0"/>
              <a:t>..) changer manuellement le </a:t>
            </a:r>
            <a:r>
              <a:rPr lang="fr-FR" sz="1200" dirty="0" smtClean="0"/>
              <a:t>template de la page via le BO  (affichage sur une colonne, sur 2 ou 3 colonnes en affichant/masquant les bandeaux de gauche et droite). Notre proposition comprend les 3 templates par défaut de </a:t>
            </a:r>
            <a:r>
              <a:rPr lang="fr-FR" sz="1200" dirty="0" err="1" smtClean="0"/>
              <a:t>Magento</a:t>
            </a:r>
            <a:r>
              <a:rPr lang="fr-FR" sz="1200" dirty="0" smtClean="0"/>
              <a:t>.</a:t>
            </a:r>
          </a:p>
          <a:p>
            <a:pPr lvl="2">
              <a:defRPr/>
            </a:pPr>
            <a:endParaRPr lang="fr-FR" sz="1200" dirty="0">
              <a:solidFill>
                <a:schemeClr val="tx1"/>
              </a:solidFill>
            </a:endParaRPr>
          </a:p>
          <a:p>
            <a:pPr>
              <a:defRPr/>
            </a:pPr>
            <a:r>
              <a:rPr lang="fr-FR" sz="1600" dirty="0">
                <a:solidFill>
                  <a:schemeClr val="tx1"/>
                </a:solidFill>
              </a:rPr>
              <a:t>Multi </a:t>
            </a:r>
            <a:r>
              <a:rPr lang="fr-FR" sz="1600" dirty="0" smtClean="0">
                <a:solidFill>
                  <a:schemeClr val="tx1"/>
                </a:solidFill>
              </a:rPr>
              <a:t>thème </a:t>
            </a:r>
            <a:r>
              <a:rPr lang="fr-FR" sz="1600" dirty="0">
                <a:solidFill>
                  <a:schemeClr val="tx1"/>
                </a:solidFill>
              </a:rPr>
              <a:t>(ou design dynamique)</a:t>
            </a:r>
          </a:p>
          <a:p>
            <a:pPr lvl="2">
              <a:defRPr/>
            </a:pPr>
            <a:r>
              <a:rPr lang="fr-FR" sz="1200" dirty="0"/>
              <a:t>C’est la capacité à </a:t>
            </a:r>
            <a:r>
              <a:rPr lang="fr-FR" sz="1200" dirty="0" smtClean="0"/>
              <a:t>avoir sur une page produit un design / </a:t>
            </a:r>
            <a:r>
              <a:rPr lang="fr-FR" sz="1200" dirty="0"/>
              <a:t>charte</a:t>
            </a:r>
            <a:r>
              <a:rPr lang="fr-FR" sz="1200" dirty="0" smtClean="0"/>
              <a:t> (couleur, taille, type de police, forme ou couleur de bouton, logo) différent en fonction du marché adressé. Sur ce besoin lié à du paramétrage avancé qui est natif dans Magento Enterprise </a:t>
            </a:r>
            <a:r>
              <a:rPr lang="fr-FR" sz="1100" dirty="0" smtClean="0"/>
              <a:t>(à partir du moment où les CSS et fichiers images existent), </a:t>
            </a:r>
            <a:r>
              <a:rPr lang="fr-FR" sz="1200" dirty="0"/>
              <a:t>nous ajoutons à notre proposition un </a:t>
            </a:r>
            <a:r>
              <a:rPr lang="fr-FR" sz="1200" dirty="0" smtClean="0"/>
              <a:t>développement </a:t>
            </a:r>
            <a:r>
              <a:rPr lang="fr-FR" sz="1200" dirty="0"/>
              <a:t>spécifique pour répondre au besoin </a:t>
            </a:r>
            <a:r>
              <a:rPr lang="fr-FR" sz="1200" dirty="0" smtClean="0"/>
              <a:t>Bayard :</a:t>
            </a:r>
          </a:p>
          <a:p>
            <a:pPr lvl="3">
              <a:defRPr/>
            </a:pPr>
            <a:r>
              <a:rPr lang="fr-FR" sz="1100" dirty="0" smtClean="0"/>
              <a:t>Pouvoir modifier </a:t>
            </a:r>
            <a:r>
              <a:rPr lang="fr-FR" sz="1100" dirty="0"/>
              <a:t>graphiquement </a:t>
            </a:r>
            <a:r>
              <a:rPr lang="fr-FR" sz="1100" dirty="0" smtClean="0"/>
              <a:t> des </a:t>
            </a:r>
            <a:r>
              <a:rPr lang="fr-FR" sz="1100" dirty="0"/>
              <a:t>parcours </a:t>
            </a:r>
            <a:r>
              <a:rPr lang="fr-FR" sz="1100" dirty="0" smtClean="0"/>
              <a:t>pour un </a:t>
            </a:r>
            <a:r>
              <a:rPr lang="fr-FR" sz="1100" dirty="0"/>
              <a:t>titre ou </a:t>
            </a:r>
            <a:r>
              <a:rPr lang="fr-FR" sz="1100" dirty="0" smtClean="0"/>
              <a:t>un événement</a:t>
            </a:r>
            <a:r>
              <a:rPr lang="fr-FR" sz="1100" dirty="0" smtClean="0">
                <a:solidFill>
                  <a:schemeClr val="tx1"/>
                </a:solidFill>
              </a:rPr>
              <a:t>.</a:t>
            </a:r>
          </a:p>
          <a:p>
            <a:pPr lvl="2">
              <a:defRPr/>
            </a:pPr>
            <a:r>
              <a:rPr lang="fr-FR" sz="1200" dirty="0" smtClean="0"/>
              <a:t>Pour répondre à ce besoin, nous mettrons en place un mécanisme de paramètre en url qui permettra d’appliquer une CSS et des fichiers de configurations spécifiques en fonction de ce paramètre.</a:t>
            </a:r>
          </a:p>
          <a:p>
            <a:pPr lvl="2">
              <a:defRPr/>
            </a:pPr>
            <a:r>
              <a:rPr lang="fr-FR" sz="1200" dirty="0" smtClean="0">
                <a:solidFill>
                  <a:schemeClr val="tx1"/>
                </a:solidFill>
              </a:rPr>
              <a:t>Les limites de notre proposition sur le sujet sont les suivants : </a:t>
            </a:r>
          </a:p>
          <a:p>
            <a:pPr lvl="3">
              <a:defRPr/>
            </a:pPr>
            <a:r>
              <a:rPr lang="fr-FR" sz="1100" dirty="0" smtClean="0">
                <a:solidFill>
                  <a:schemeClr val="tx1"/>
                </a:solidFill>
              </a:rPr>
              <a:t>Les différents fichiers doivent exister pour être utilisables (un nouveau thème nécessite du développement css, …)</a:t>
            </a:r>
          </a:p>
          <a:p>
            <a:pPr lvl="3">
              <a:defRPr/>
            </a:pPr>
            <a:r>
              <a:rPr lang="fr-FR" sz="1100" dirty="0" smtClean="0">
                <a:solidFill>
                  <a:schemeClr val="tx1"/>
                </a:solidFill>
              </a:rPr>
              <a:t>Cela ne concerne que des notions graphiques liées à la charte (aucune règle de gestion ou structure de page ne diffère d’un cas à un autre)</a:t>
            </a:r>
          </a:p>
          <a:p>
            <a:pPr lvl="3">
              <a:defRPr/>
            </a:pPr>
            <a:r>
              <a:rPr lang="fr-FR" sz="1100" dirty="0" smtClean="0">
                <a:solidFill>
                  <a:schemeClr val="tx1"/>
                </a:solidFill>
              </a:rPr>
              <a:t>Nous n’avons pris en compte que 7 thèmes toutes boutiques confondues dans le lot 1 </a:t>
            </a:r>
          </a:p>
          <a:p>
            <a:pPr lvl="3">
              <a:defRPr/>
            </a:pPr>
            <a:r>
              <a:rPr lang="fr-FR" sz="1100" dirty="0" smtClean="0">
                <a:solidFill>
                  <a:schemeClr val="tx1"/>
                </a:solidFill>
              </a:rPr>
              <a:t>Nous n’avons pas pris en compte dans notre proposition initiale  l’application du thème dans les mails envoyés par Magento. </a:t>
            </a:r>
            <a:r>
              <a:rPr lang="fr-FR" sz="1100" b="1" dirty="0" smtClean="0">
                <a:solidFill>
                  <a:schemeClr val="tx1"/>
                </a:solidFill>
              </a:rPr>
              <a:t>Toutefois, nous modifions notre proposition pour que cela soit pris en compte y compris sur les mails sortant sans coût supplémentaire pour Bayard</a:t>
            </a:r>
          </a:p>
          <a:p>
            <a:pPr>
              <a:defRPr/>
            </a:pPr>
            <a:r>
              <a:rPr lang="fr-FR" sz="1600" dirty="0" smtClean="0">
                <a:solidFill>
                  <a:schemeClr val="tx1"/>
                </a:solidFill>
              </a:rPr>
              <a:t>De plus, dans votre CDC initial, ces besoins sont en lot 2, nous les avons remis en lot 1.</a:t>
            </a:r>
          </a:p>
          <a:p>
            <a:pPr lvl="3">
              <a:defRPr/>
            </a:pPr>
            <a:endParaRPr lang="fr-FR" sz="1100" dirty="0" smtClean="0">
              <a:solidFill>
                <a:schemeClr val="tx1"/>
              </a:solidFill>
            </a:endParaRPr>
          </a:p>
          <a:p>
            <a:pPr lvl="3">
              <a:defRPr/>
            </a:pPr>
            <a:endParaRPr lang="fr-FR" sz="1100" dirty="0" smtClean="0">
              <a:solidFill>
                <a:schemeClr val="tx1"/>
              </a:solidFill>
            </a:endParaRPr>
          </a:p>
          <a:p>
            <a:pPr lvl="2">
              <a:defRPr/>
            </a:pPr>
            <a:endParaRPr lang="fr-FR" sz="1200" dirty="0" smtClean="0">
              <a:solidFill>
                <a:schemeClr val="tx1"/>
              </a:solidFill>
            </a:endParaRPr>
          </a:p>
        </p:txBody>
      </p:sp>
      <p:sp>
        <p:nvSpPr>
          <p:cNvPr id="6" name="Espace réservé du texte 5"/>
          <p:cNvSpPr>
            <a:spLocks noGrp="1"/>
          </p:cNvSpPr>
          <p:nvPr>
            <p:ph type="body" sz="quarter" idx="11"/>
          </p:nvPr>
        </p:nvSpPr>
        <p:spPr/>
        <p:txBody>
          <a:bodyPr/>
          <a:lstStyle/>
          <a:p>
            <a:r>
              <a:rPr lang="fr-FR" dirty="0" smtClean="0"/>
              <a:t>Nos compléments concernant le multi thèmes</a:t>
            </a:r>
            <a:endParaRPr lang="fr-FR" dirty="0"/>
          </a:p>
        </p:txBody>
      </p:sp>
    </p:spTree>
    <p:extLst>
      <p:ext uri="{BB962C8B-B14F-4D97-AF65-F5344CB8AC3E}">
        <p14:creationId xmlns:p14="http://schemas.microsoft.com/office/powerpoint/2010/main" val="1316917771"/>
      </p:ext>
    </p:extLst>
  </p:cSld>
  <p:clrMapOvr>
    <a:masterClrMapping/>
  </p:clrMapOvr>
  <p:transition spd="med">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defRPr/>
            </a:pPr>
            <a:r>
              <a:rPr lang="fr-FR" dirty="0" smtClean="0">
                <a:solidFill>
                  <a:schemeClr val="tx1"/>
                </a:solidFill>
              </a:rPr>
              <a:t>Conception</a:t>
            </a:r>
            <a:endParaRPr lang="fr-FR" dirty="0"/>
          </a:p>
        </p:txBody>
      </p:sp>
      <p:sp>
        <p:nvSpPr>
          <p:cNvPr id="5" name="Espace réservé du pied de page 2"/>
          <p:cNvSpPr>
            <a:spLocks noGrp="1"/>
          </p:cNvSpPr>
          <p:nvPr>
            <p:ph type="ftr" sz="quarter" idx="3"/>
          </p:nvPr>
        </p:nvSpPr>
        <p:spPr/>
        <p:txBody>
          <a:bodyPr/>
          <a:lstStyle/>
          <a:p>
            <a:pPr algn="ctr">
              <a:defRPr/>
            </a:pPr>
            <a:r>
              <a:rPr lang="fr-FR" dirty="0"/>
              <a:t>Groupe Bayard – Projet MIKADO</a:t>
            </a:r>
          </a:p>
        </p:txBody>
      </p:sp>
      <p:sp>
        <p:nvSpPr>
          <p:cNvPr id="4" name="Espace réservé du numéro de diapositive 3"/>
          <p:cNvSpPr>
            <a:spLocks noGrp="1"/>
          </p:cNvSpPr>
          <p:nvPr>
            <p:ph type="sldNum" sz="quarter" idx="4"/>
          </p:nvPr>
        </p:nvSpPr>
        <p:spPr/>
        <p:txBody>
          <a:bodyPr/>
          <a:lstStyle/>
          <a:p>
            <a:pPr algn="l"/>
            <a:r>
              <a:rPr lang="fr-FR" dirty="0" smtClean="0">
                <a:solidFill>
                  <a:srgbClr val="000000">
                    <a:tint val="75000"/>
                  </a:srgbClr>
                </a:solidFill>
              </a:rPr>
              <a:t>Page </a:t>
            </a:r>
            <a:fld id="{8BE978C9-4FDF-4B0A-86DE-559912220C9D}" type="slidenum">
              <a:rPr lang="fr-FR" smtClean="0">
                <a:solidFill>
                  <a:srgbClr val="000000">
                    <a:tint val="75000"/>
                  </a:srgbClr>
                </a:solidFill>
              </a:rPr>
              <a:pPr algn="l"/>
              <a:t>134</a:t>
            </a:fld>
            <a:endParaRPr lang="fr-FR" dirty="0">
              <a:solidFill>
                <a:srgbClr val="000000">
                  <a:tint val="75000"/>
                </a:srgbClr>
              </a:solidFill>
            </a:endParaRPr>
          </a:p>
        </p:txBody>
      </p:sp>
      <p:sp>
        <p:nvSpPr>
          <p:cNvPr id="3" name="Espace réservé du texte 2"/>
          <p:cNvSpPr>
            <a:spLocks noGrp="1"/>
          </p:cNvSpPr>
          <p:nvPr>
            <p:ph type="body" sz="quarter" idx="10"/>
          </p:nvPr>
        </p:nvSpPr>
        <p:spPr>
          <a:xfrm>
            <a:off x="228600" y="1393825"/>
            <a:ext cx="8724013" cy="3495675"/>
          </a:xfrm>
        </p:spPr>
        <p:txBody>
          <a:bodyPr/>
          <a:lstStyle/>
          <a:p>
            <a:pPr>
              <a:defRPr/>
            </a:pPr>
            <a:r>
              <a:rPr lang="fr-FR" sz="1600" dirty="0" smtClean="0">
                <a:solidFill>
                  <a:schemeClr val="tx1"/>
                </a:solidFill>
              </a:rPr>
              <a:t>Sur la base des écrans « master » validés ensemble à la fin de la phase de conception graphique, nous détaillerons en phase de conception fonctionnelle la déclinaison fonctionnelle sur les autres écrans.</a:t>
            </a:r>
          </a:p>
          <a:p>
            <a:pPr lvl="1">
              <a:defRPr/>
            </a:pPr>
            <a:r>
              <a:rPr lang="fr-FR" sz="1400" dirty="0" smtClean="0"/>
              <a:t>Par exemple, la page produit « don » sera à adapter par rapport à celle d’un titre standard. C’est une partie du travail de conception fonctionnelle que de choisir comment afficher le choix d’un don (choisir par exemple entre une liste déroulante plutôt des boutons radio)</a:t>
            </a:r>
          </a:p>
          <a:p>
            <a:pPr lvl="1">
              <a:defRPr/>
            </a:pPr>
            <a:r>
              <a:rPr lang="fr-FR" sz="1400" dirty="0" smtClean="0">
                <a:solidFill>
                  <a:schemeClr val="tx1"/>
                </a:solidFill>
              </a:rPr>
              <a:t>Par contre, l’affichage graphique ne sera pas retravaillé durant cette phase.</a:t>
            </a:r>
          </a:p>
          <a:p>
            <a:pPr lvl="1">
              <a:defRPr/>
            </a:pPr>
            <a:r>
              <a:rPr lang="fr-FR" sz="1400" dirty="0" smtClean="0"/>
              <a:t>Si on décide en atelier de conception fonctionnelle que ce sera une liste déroulante, nous ne montrerons ou ne maquetterons pas d’écran graphique car la façon dont s’affiche une liste déroulante aura déjà été validée en phase de conception graphique.</a:t>
            </a:r>
          </a:p>
          <a:p>
            <a:pPr lvl="1">
              <a:defRPr/>
            </a:pPr>
            <a:r>
              <a:rPr lang="fr-FR" sz="1400" dirty="0" smtClean="0">
                <a:solidFill>
                  <a:schemeClr val="tx1"/>
                </a:solidFill>
              </a:rPr>
              <a:t>Les ateliers de conception fonctionnelle sont là pour valider les règles de gestion, d’affichage, d’organisation des pages mais pas leur aspect graphique</a:t>
            </a:r>
            <a:r>
              <a:rPr lang="fr-FR" sz="1400" dirty="0" smtClean="0"/>
              <a:t>.</a:t>
            </a:r>
          </a:p>
          <a:p>
            <a:pPr lvl="1">
              <a:defRPr/>
            </a:pPr>
            <a:r>
              <a:rPr lang="fr-FR" sz="1400" dirty="0" smtClean="0"/>
              <a:t>Lors de la phase de développement, le design, la position, l’affichage et les règles de gestion validées durant la phase de conception graphique, fonctionnelle ou technique seront mise en œuvre pour les intégrer dans les écrans Magento et permettre un rendu graphique et fonctionnel en cohérence avec les choix Bayard</a:t>
            </a:r>
          </a:p>
          <a:p>
            <a:pPr lvl="1">
              <a:defRPr/>
            </a:pPr>
            <a:r>
              <a:rPr lang="fr-FR" sz="1400" dirty="0" smtClean="0"/>
              <a:t>Le </a:t>
            </a:r>
            <a:r>
              <a:rPr lang="fr-FR" sz="1400" dirty="0" err="1" smtClean="0"/>
              <a:t>slide</a:t>
            </a:r>
            <a:r>
              <a:rPr lang="fr-FR" sz="1400" dirty="0" smtClean="0"/>
              <a:t> suivant montre une page </a:t>
            </a:r>
            <a:r>
              <a:rPr lang="fr-FR" sz="1400" dirty="0" err="1" smtClean="0"/>
              <a:t>produit,une</a:t>
            </a:r>
            <a:r>
              <a:rPr lang="fr-FR" sz="1400" dirty="0" smtClean="0"/>
              <a:t> page CMS et une page d’inscription Magento par défaut ainsi que les mêmes pages suite à nos développements à l’issue des différentes phases expliquées ci-dessus.</a:t>
            </a:r>
          </a:p>
          <a:p>
            <a:pPr lvl="1">
              <a:defRPr/>
            </a:pPr>
            <a:endParaRPr lang="fr-FR" sz="1600" dirty="0" smtClean="0">
              <a:solidFill>
                <a:schemeClr val="tx1"/>
              </a:solidFill>
            </a:endParaRPr>
          </a:p>
        </p:txBody>
      </p:sp>
      <p:sp>
        <p:nvSpPr>
          <p:cNvPr id="6" name="Espace réservé du texte 5"/>
          <p:cNvSpPr>
            <a:spLocks noGrp="1"/>
          </p:cNvSpPr>
          <p:nvPr>
            <p:ph type="body" sz="quarter" idx="11"/>
          </p:nvPr>
        </p:nvSpPr>
        <p:spPr/>
        <p:txBody>
          <a:bodyPr/>
          <a:lstStyle/>
          <a:p>
            <a:r>
              <a:rPr lang="fr-FR" dirty="0" smtClean="0"/>
              <a:t>Nos compléments concernant la conception des écrans </a:t>
            </a:r>
            <a:r>
              <a:rPr lang="fr-FR" sz="1600" dirty="0" smtClean="0"/>
              <a:t>(1/5)</a:t>
            </a:r>
            <a:endParaRPr lang="fr-FR" dirty="0"/>
          </a:p>
        </p:txBody>
      </p:sp>
    </p:spTree>
    <p:extLst>
      <p:ext uri="{BB962C8B-B14F-4D97-AF65-F5344CB8AC3E}">
        <p14:creationId xmlns:p14="http://schemas.microsoft.com/office/powerpoint/2010/main" val="2911025187"/>
      </p:ext>
    </p:extLst>
  </p:cSld>
  <p:clrMapOvr>
    <a:masterClrMapping/>
  </p:clrMapOvr>
  <p:transition spd="med">
    <p:fad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defRPr/>
            </a:pPr>
            <a:r>
              <a:rPr lang="fr-FR" dirty="0" smtClean="0">
                <a:solidFill>
                  <a:schemeClr val="tx1"/>
                </a:solidFill>
              </a:rPr>
              <a:t>Conception</a:t>
            </a:r>
            <a:endParaRPr lang="fr-FR" dirty="0"/>
          </a:p>
        </p:txBody>
      </p:sp>
      <p:sp>
        <p:nvSpPr>
          <p:cNvPr id="5" name="Espace réservé du pied de page 2"/>
          <p:cNvSpPr>
            <a:spLocks noGrp="1"/>
          </p:cNvSpPr>
          <p:nvPr>
            <p:ph type="ftr" sz="quarter" idx="3"/>
          </p:nvPr>
        </p:nvSpPr>
        <p:spPr/>
        <p:txBody>
          <a:bodyPr/>
          <a:lstStyle/>
          <a:p>
            <a:pPr algn="ctr">
              <a:defRPr/>
            </a:pPr>
            <a:r>
              <a:rPr lang="fr-FR" dirty="0"/>
              <a:t>Groupe Bayard – Projet MIKADO</a:t>
            </a:r>
          </a:p>
        </p:txBody>
      </p:sp>
      <p:sp>
        <p:nvSpPr>
          <p:cNvPr id="4" name="Espace réservé du numéro de diapositive 3"/>
          <p:cNvSpPr>
            <a:spLocks noGrp="1"/>
          </p:cNvSpPr>
          <p:nvPr>
            <p:ph type="sldNum" sz="quarter" idx="4"/>
          </p:nvPr>
        </p:nvSpPr>
        <p:spPr/>
        <p:txBody>
          <a:bodyPr/>
          <a:lstStyle/>
          <a:p>
            <a:pPr algn="l"/>
            <a:r>
              <a:rPr lang="fr-FR" dirty="0" smtClean="0">
                <a:solidFill>
                  <a:srgbClr val="000000">
                    <a:tint val="75000"/>
                  </a:srgbClr>
                </a:solidFill>
              </a:rPr>
              <a:t>Page </a:t>
            </a:r>
            <a:fld id="{8BE978C9-4FDF-4B0A-86DE-559912220C9D}" type="slidenum">
              <a:rPr lang="fr-FR" smtClean="0">
                <a:solidFill>
                  <a:srgbClr val="000000">
                    <a:tint val="75000"/>
                  </a:srgbClr>
                </a:solidFill>
              </a:rPr>
              <a:pPr algn="l"/>
              <a:t>135</a:t>
            </a:fld>
            <a:endParaRPr lang="fr-FR" dirty="0">
              <a:solidFill>
                <a:srgbClr val="000000">
                  <a:tint val="75000"/>
                </a:srgbClr>
              </a:solidFill>
            </a:endParaRPr>
          </a:p>
        </p:txBody>
      </p:sp>
      <p:sp>
        <p:nvSpPr>
          <p:cNvPr id="6" name="Espace réservé du texte 5"/>
          <p:cNvSpPr>
            <a:spLocks noGrp="1"/>
          </p:cNvSpPr>
          <p:nvPr>
            <p:ph type="body" sz="quarter" idx="11"/>
          </p:nvPr>
        </p:nvSpPr>
        <p:spPr/>
        <p:txBody>
          <a:bodyPr/>
          <a:lstStyle/>
          <a:p>
            <a:r>
              <a:rPr lang="fr-FR" dirty="0"/>
              <a:t>Nos compléments concernant la conception des écrans </a:t>
            </a:r>
            <a:r>
              <a:rPr lang="fr-FR" sz="1600" dirty="0" smtClean="0"/>
              <a:t>(2/5)</a:t>
            </a:r>
            <a:endParaRPr lang="fr-FR" dirty="0"/>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394595"/>
            <a:ext cx="3962400" cy="3215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13" y="1407353"/>
            <a:ext cx="4291154" cy="3190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842240" y="4632980"/>
            <a:ext cx="3111500" cy="523220"/>
          </a:xfrm>
          <a:prstGeom prst="rect">
            <a:avLst/>
          </a:prstGeom>
          <a:noFill/>
        </p:spPr>
        <p:txBody>
          <a:bodyPr wrap="square" rtlCol="0">
            <a:spAutoFit/>
          </a:bodyPr>
          <a:lstStyle/>
          <a:p>
            <a:pPr algn="ctr"/>
            <a:r>
              <a:rPr lang="fr-FR" sz="1400" dirty="0" smtClean="0"/>
              <a:t>Exemple de page de catégorie standard dans </a:t>
            </a:r>
            <a:r>
              <a:rPr lang="fr-FR" sz="1400" dirty="0"/>
              <a:t>M</a:t>
            </a:r>
            <a:r>
              <a:rPr lang="fr-FR" sz="1400" dirty="0" smtClean="0"/>
              <a:t>agento</a:t>
            </a:r>
            <a:endParaRPr lang="fr-FR" sz="1400" dirty="0"/>
          </a:p>
        </p:txBody>
      </p:sp>
      <p:sp>
        <p:nvSpPr>
          <p:cNvPr id="17" name="ZoneTexte 16"/>
          <p:cNvSpPr txBox="1"/>
          <p:nvPr/>
        </p:nvSpPr>
        <p:spPr>
          <a:xfrm>
            <a:off x="5149850" y="4632980"/>
            <a:ext cx="3111500" cy="738664"/>
          </a:xfrm>
          <a:prstGeom prst="rect">
            <a:avLst/>
          </a:prstGeom>
          <a:noFill/>
        </p:spPr>
        <p:txBody>
          <a:bodyPr wrap="square" rtlCol="0">
            <a:spAutoFit/>
          </a:bodyPr>
          <a:lstStyle/>
          <a:p>
            <a:pPr algn="ctr"/>
            <a:r>
              <a:rPr lang="fr-FR" sz="1400" dirty="0" smtClean="0"/>
              <a:t>La même page développée à l’issue des différentes phases de conception sur un de nos projets </a:t>
            </a:r>
            <a:endParaRPr lang="fr-FR" sz="1400" dirty="0"/>
          </a:p>
        </p:txBody>
      </p:sp>
    </p:spTree>
    <p:extLst>
      <p:ext uri="{BB962C8B-B14F-4D97-AF65-F5344CB8AC3E}">
        <p14:creationId xmlns:p14="http://schemas.microsoft.com/office/powerpoint/2010/main" val="786171553"/>
      </p:ext>
    </p:extLst>
  </p:cSld>
  <p:clrMapOvr>
    <a:masterClrMapping/>
  </p:clrMapOvr>
  <p:transition spd="med">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defRPr/>
            </a:pPr>
            <a:r>
              <a:rPr lang="fr-FR" dirty="0" smtClean="0">
                <a:solidFill>
                  <a:schemeClr val="tx1"/>
                </a:solidFill>
              </a:rPr>
              <a:t>Conception</a:t>
            </a:r>
            <a:endParaRPr lang="fr-FR" dirty="0"/>
          </a:p>
        </p:txBody>
      </p:sp>
      <p:sp>
        <p:nvSpPr>
          <p:cNvPr id="5" name="Espace réservé du pied de page 2"/>
          <p:cNvSpPr>
            <a:spLocks noGrp="1"/>
          </p:cNvSpPr>
          <p:nvPr>
            <p:ph type="ftr" sz="quarter" idx="3"/>
          </p:nvPr>
        </p:nvSpPr>
        <p:spPr/>
        <p:txBody>
          <a:bodyPr/>
          <a:lstStyle/>
          <a:p>
            <a:pPr algn="ctr">
              <a:defRPr/>
            </a:pPr>
            <a:r>
              <a:rPr lang="fr-FR" dirty="0"/>
              <a:t>Groupe Bayard – Projet MIKADO</a:t>
            </a:r>
          </a:p>
        </p:txBody>
      </p:sp>
      <p:sp>
        <p:nvSpPr>
          <p:cNvPr id="4" name="Espace réservé du numéro de diapositive 3"/>
          <p:cNvSpPr>
            <a:spLocks noGrp="1"/>
          </p:cNvSpPr>
          <p:nvPr>
            <p:ph type="sldNum" sz="quarter" idx="4"/>
          </p:nvPr>
        </p:nvSpPr>
        <p:spPr/>
        <p:txBody>
          <a:bodyPr/>
          <a:lstStyle/>
          <a:p>
            <a:pPr algn="l"/>
            <a:r>
              <a:rPr lang="fr-FR" dirty="0" smtClean="0">
                <a:solidFill>
                  <a:srgbClr val="000000">
                    <a:tint val="75000"/>
                  </a:srgbClr>
                </a:solidFill>
              </a:rPr>
              <a:t>Page </a:t>
            </a:r>
            <a:fld id="{8BE978C9-4FDF-4B0A-86DE-559912220C9D}" type="slidenum">
              <a:rPr lang="fr-FR" smtClean="0">
                <a:solidFill>
                  <a:srgbClr val="000000">
                    <a:tint val="75000"/>
                  </a:srgbClr>
                </a:solidFill>
              </a:rPr>
              <a:pPr algn="l"/>
              <a:t>136</a:t>
            </a:fld>
            <a:endParaRPr lang="fr-FR" dirty="0">
              <a:solidFill>
                <a:srgbClr val="000000">
                  <a:tint val="75000"/>
                </a:srgbClr>
              </a:solidFill>
            </a:endParaRPr>
          </a:p>
        </p:txBody>
      </p:sp>
      <p:sp>
        <p:nvSpPr>
          <p:cNvPr id="6" name="Espace réservé du texte 5"/>
          <p:cNvSpPr>
            <a:spLocks noGrp="1"/>
          </p:cNvSpPr>
          <p:nvPr>
            <p:ph type="body" sz="quarter" idx="11"/>
          </p:nvPr>
        </p:nvSpPr>
        <p:spPr/>
        <p:txBody>
          <a:bodyPr/>
          <a:lstStyle/>
          <a:p>
            <a:r>
              <a:rPr lang="fr-FR" dirty="0"/>
              <a:t>Nos compléments concernant la conception des écrans </a:t>
            </a:r>
            <a:r>
              <a:rPr lang="fr-FR" sz="1600" dirty="0" smtClean="0"/>
              <a:t>(3/5)</a:t>
            </a:r>
            <a:endParaRPr lang="fr-FR"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648654"/>
            <a:ext cx="4361478" cy="2923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56" y="1648654"/>
            <a:ext cx="3805238" cy="371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842240" y="5521980"/>
            <a:ext cx="3111500" cy="523220"/>
          </a:xfrm>
          <a:prstGeom prst="rect">
            <a:avLst/>
          </a:prstGeom>
          <a:noFill/>
        </p:spPr>
        <p:txBody>
          <a:bodyPr wrap="square" rtlCol="0">
            <a:spAutoFit/>
          </a:bodyPr>
          <a:lstStyle/>
          <a:p>
            <a:pPr algn="ctr"/>
            <a:r>
              <a:rPr lang="fr-FR" sz="1400" dirty="0" smtClean="0"/>
              <a:t>Exemple de page produit avec variants standard dans </a:t>
            </a:r>
            <a:r>
              <a:rPr lang="fr-FR" sz="1400" dirty="0"/>
              <a:t>M</a:t>
            </a:r>
            <a:r>
              <a:rPr lang="fr-FR" sz="1400" dirty="0" smtClean="0"/>
              <a:t>agento</a:t>
            </a:r>
            <a:endParaRPr lang="fr-FR" sz="1400" dirty="0"/>
          </a:p>
        </p:txBody>
      </p:sp>
      <p:sp>
        <p:nvSpPr>
          <p:cNvPr id="12" name="ZoneTexte 11"/>
          <p:cNvSpPr txBox="1"/>
          <p:nvPr/>
        </p:nvSpPr>
        <p:spPr>
          <a:xfrm>
            <a:off x="5412889" y="4793496"/>
            <a:ext cx="3111500" cy="738664"/>
          </a:xfrm>
          <a:prstGeom prst="rect">
            <a:avLst/>
          </a:prstGeom>
          <a:noFill/>
        </p:spPr>
        <p:txBody>
          <a:bodyPr wrap="square" rtlCol="0">
            <a:spAutoFit/>
          </a:bodyPr>
          <a:lstStyle/>
          <a:p>
            <a:pPr algn="ctr"/>
            <a:r>
              <a:rPr lang="fr-FR" sz="1400" dirty="0" smtClean="0"/>
              <a:t>La même page développée à l’issue des différentes phases de conception </a:t>
            </a:r>
            <a:r>
              <a:rPr lang="fr-FR" sz="1400" dirty="0"/>
              <a:t>sur un de nos projets </a:t>
            </a:r>
          </a:p>
        </p:txBody>
      </p:sp>
    </p:spTree>
    <p:extLst>
      <p:ext uri="{BB962C8B-B14F-4D97-AF65-F5344CB8AC3E}">
        <p14:creationId xmlns:p14="http://schemas.microsoft.com/office/powerpoint/2010/main" val="442348030"/>
      </p:ext>
    </p:extLst>
  </p:cSld>
  <p:clrMapOvr>
    <a:masterClrMapping/>
  </p:clrMapOvr>
  <p:transition spd="med">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defRPr/>
            </a:pPr>
            <a:r>
              <a:rPr lang="fr-FR" dirty="0" smtClean="0">
                <a:solidFill>
                  <a:schemeClr val="tx1"/>
                </a:solidFill>
              </a:rPr>
              <a:t>Conception</a:t>
            </a:r>
            <a:endParaRPr lang="fr-FR" dirty="0"/>
          </a:p>
        </p:txBody>
      </p:sp>
      <p:sp>
        <p:nvSpPr>
          <p:cNvPr id="5" name="Espace réservé du pied de page 2"/>
          <p:cNvSpPr>
            <a:spLocks noGrp="1"/>
          </p:cNvSpPr>
          <p:nvPr>
            <p:ph type="ftr" sz="quarter" idx="3"/>
          </p:nvPr>
        </p:nvSpPr>
        <p:spPr/>
        <p:txBody>
          <a:bodyPr/>
          <a:lstStyle/>
          <a:p>
            <a:pPr algn="ctr">
              <a:defRPr/>
            </a:pPr>
            <a:r>
              <a:rPr lang="fr-FR" dirty="0"/>
              <a:t>Groupe Bayard – Projet MIKADO</a:t>
            </a:r>
          </a:p>
        </p:txBody>
      </p:sp>
      <p:sp>
        <p:nvSpPr>
          <p:cNvPr id="4" name="Espace réservé du numéro de diapositive 3"/>
          <p:cNvSpPr>
            <a:spLocks noGrp="1"/>
          </p:cNvSpPr>
          <p:nvPr>
            <p:ph type="sldNum" sz="quarter" idx="4"/>
          </p:nvPr>
        </p:nvSpPr>
        <p:spPr/>
        <p:txBody>
          <a:bodyPr/>
          <a:lstStyle/>
          <a:p>
            <a:pPr algn="l"/>
            <a:r>
              <a:rPr lang="fr-FR" dirty="0" smtClean="0">
                <a:solidFill>
                  <a:srgbClr val="000000">
                    <a:tint val="75000"/>
                  </a:srgbClr>
                </a:solidFill>
              </a:rPr>
              <a:t>Page </a:t>
            </a:r>
            <a:fld id="{8BE978C9-4FDF-4B0A-86DE-559912220C9D}" type="slidenum">
              <a:rPr lang="fr-FR" smtClean="0">
                <a:solidFill>
                  <a:srgbClr val="000000">
                    <a:tint val="75000"/>
                  </a:srgbClr>
                </a:solidFill>
              </a:rPr>
              <a:pPr algn="l"/>
              <a:t>137</a:t>
            </a:fld>
            <a:endParaRPr lang="fr-FR" dirty="0">
              <a:solidFill>
                <a:srgbClr val="000000">
                  <a:tint val="75000"/>
                </a:srgbClr>
              </a:solidFill>
            </a:endParaRPr>
          </a:p>
        </p:txBody>
      </p:sp>
      <p:sp>
        <p:nvSpPr>
          <p:cNvPr id="6" name="Espace réservé du texte 5"/>
          <p:cNvSpPr>
            <a:spLocks noGrp="1"/>
          </p:cNvSpPr>
          <p:nvPr>
            <p:ph type="body" sz="quarter" idx="11"/>
          </p:nvPr>
        </p:nvSpPr>
        <p:spPr/>
        <p:txBody>
          <a:bodyPr/>
          <a:lstStyle/>
          <a:p>
            <a:r>
              <a:rPr lang="fr-FR" dirty="0"/>
              <a:t>Nos compléments concernant la conception des écrans </a:t>
            </a:r>
            <a:r>
              <a:rPr lang="fr-FR" sz="1600" dirty="0" smtClean="0"/>
              <a:t>(4/5</a:t>
            </a:r>
            <a:r>
              <a:rPr lang="fr-FR" sz="1600" dirty="0"/>
              <a:t>)</a:t>
            </a:r>
            <a:endParaRPr lang="fr-FR" dirty="0"/>
          </a:p>
        </p:txBody>
      </p:sp>
      <p:sp>
        <p:nvSpPr>
          <p:cNvPr id="11" name="ZoneTexte 10"/>
          <p:cNvSpPr txBox="1"/>
          <p:nvPr/>
        </p:nvSpPr>
        <p:spPr>
          <a:xfrm>
            <a:off x="842240" y="4882790"/>
            <a:ext cx="3111500" cy="523220"/>
          </a:xfrm>
          <a:prstGeom prst="rect">
            <a:avLst/>
          </a:prstGeom>
          <a:noFill/>
        </p:spPr>
        <p:txBody>
          <a:bodyPr wrap="square" rtlCol="0">
            <a:spAutoFit/>
          </a:bodyPr>
          <a:lstStyle/>
          <a:p>
            <a:pPr algn="ctr"/>
            <a:r>
              <a:rPr lang="fr-FR" sz="1400" dirty="0" smtClean="0"/>
              <a:t>Exemple de page d’inscription standard dans </a:t>
            </a:r>
            <a:r>
              <a:rPr lang="fr-FR" sz="1400" dirty="0"/>
              <a:t>M</a:t>
            </a:r>
            <a:r>
              <a:rPr lang="fr-FR" sz="1400" dirty="0" smtClean="0"/>
              <a:t>agento</a:t>
            </a:r>
            <a:endParaRPr lang="fr-FR" sz="1400" dirty="0"/>
          </a:p>
        </p:txBody>
      </p:sp>
      <p:sp>
        <p:nvSpPr>
          <p:cNvPr id="12" name="ZoneTexte 11"/>
          <p:cNvSpPr txBox="1"/>
          <p:nvPr/>
        </p:nvSpPr>
        <p:spPr>
          <a:xfrm>
            <a:off x="5603389" y="5774562"/>
            <a:ext cx="3111500" cy="738664"/>
          </a:xfrm>
          <a:prstGeom prst="rect">
            <a:avLst/>
          </a:prstGeom>
          <a:noFill/>
        </p:spPr>
        <p:txBody>
          <a:bodyPr wrap="square" rtlCol="0">
            <a:spAutoFit/>
          </a:bodyPr>
          <a:lstStyle/>
          <a:p>
            <a:pPr algn="ctr"/>
            <a:r>
              <a:rPr lang="fr-FR" sz="1400" dirty="0" smtClean="0"/>
              <a:t>La même page développée à l’issue des différentes phases de conception </a:t>
            </a:r>
            <a:r>
              <a:rPr lang="fr-FR" sz="1400" dirty="0"/>
              <a:t>sur un de nos projets </a:t>
            </a:r>
          </a:p>
        </p:txBody>
      </p:sp>
      <p:pic>
        <p:nvPicPr>
          <p:cNvPr id="13"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15443"/>
          <a:stretch/>
        </p:blipFill>
        <p:spPr bwMode="auto">
          <a:xfrm>
            <a:off x="4817822" y="989833"/>
            <a:ext cx="4049468" cy="4793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736" y="1536699"/>
            <a:ext cx="4176508" cy="3335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0447221"/>
      </p:ext>
    </p:extLst>
  </p:cSld>
  <p:clrMapOvr>
    <a:masterClrMapping/>
  </p:clrMapOvr>
  <p:transition spd="med">
    <p:fad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defRPr/>
            </a:pPr>
            <a:r>
              <a:rPr lang="fr-FR" dirty="0" smtClean="0">
                <a:solidFill>
                  <a:schemeClr val="tx1"/>
                </a:solidFill>
              </a:rPr>
              <a:t>Conception</a:t>
            </a:r>
            <a:endParaRPr lang="fr-FR" dirty="0"/>
          </a:p>
        </p:txBody>
      </p:sp>
      <p:sp>
        <p:nvSpPr>
          <p:cNvPr id="5" name="Espace réservé du pied de page 2"/>
          <p:cNvSpPr>
            <a:spLocks noGrp="1"/>
          </p:cNvSpPr>
          <p:nvPr>
            <p:ph type="ftr" sz="quarter" idx="3"/>
          </p:nvPr>
        </p:nvSpPr>
        <p:spPr/>
        <p:txBody>
          <a:bodyPr/>
          <a:lstStyle/>
          <a:p>
            <a:pPr algn="ctr">
              <a:defRPr/>
            </a:pPr>
            <a:r>
              <a:rPr lang="fr-FR" dirty="0"/>
              <a:t>Groupe Bayard – Projet MIKADO</a:t>
            </a:r>
          </a:p>
        </p:txBody>
      </p:sp>
      <p:sp>
        <p:nvSpPr>
          <p:cNvPr id="4" name="Espace réservé du numéro de diapositive 3"/>
          <p:cNvSpPr>
            <a:spLocks noGrp="1"/>
          </p:cNvSpPr>
          <p:nvPr>
            <p:ph type="sldNum" sz="quarter" idx="4"/>
          </p:nvPr>
        </p:nvSpPr>
        <p:spPr/>
        <p:txBody>
          <a:bodyPr/>
          <a:lstStyle/>
          <a:p>
            <a:pPr algn="l"/>
            <a:r>
              <a:rPr lang="fr-FR" dirty="0" smtClean="0">
                <a:solidFill>
                  <a:srgbClr val="000000">
                    <a:tint val="75000"/>
                  </a:srgbClr>
                </a:solidFill>
              </a:rPr>
              <a:t>Page </a:t>
            </a:r>
            <a:fld id="{8BE978C9-4FDF-4B0A-86DE-559912220C9D}" type="slidenum">
              <a:rPr lang="fr-FR" smtClean="0">
                <a:solidFill>
                  <a:srgbClr val="000000">
                    <a:tint val="75000"/>
                  </a:srgbClr>
                </a:solidFill>
              </a:rPr>
              <a:pPr algn="l"/>
              <a:t>138</a:t>
            </a:fld>
            <a:endParaRPr lang="fr-FR" dirty="0">
              <a:solidFill>
                <a:srgbClr val="000000">
                  <a:tint val="75000"/>
                </a:srgbClr>
              </a:solidFill>
            </a:endParaRPr>
          </a:p>
        </p:txBody>
      </p:sp>
      <p:sp>
        <p:nvSpPr>
          <p:cNvPr id="6" name="Espace réservé du texte 5"/>
          <p:cNvSpPr>
            <a:spLocks noGrp="1"/>
          </p:cNvSpPr>
          <p:nvPr>
            <p:ph type="body" sz="quarter" idx="11"/>
          </p:nvPr>
        </p:nvSpPr>
        <p:spPr/>
        <p:txBody>
          <a:bodyPr/>
          <a:lstStyle/>
          <a:p>
            <a:r>
              <a:rPr lang="fr-FR" dirty="0"/>
              <a:t>Nos compléments concernant la conception des écrans </a:t>
            </a:r>
            <a:r>
              <a:rPr lang="fr-FR" sz="1600" dirty="0" smtClean="0"/>
              <a:t>(5/5</a:t>
            </a:r>
            <a:r>
              <a:rPr lang="fr-FR" sz="1600" dirty="0"/>
              <a:t>)</a:t>
            </a:r>
            <a:endParaRPr lang="fr-FR" dirty="0"/>
          </a:p>
        </p:txBody>
      </p:sp>
      <p:pic>
        <p:nvPicPr>
          <p:cNvPr id="512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4918" y="3632662"/>
            <a:ext cx="3584944" cy="214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3389" y="1239837"/>
            <a:ext cx="3378876" cy="2330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495" y="1917699"/>
            <a:ext cx="4382954" cy="2604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ZoneTexte 13"/>
          <p:cNvSpPr txBox="1"/>
          <p:nvPr/>
        </p:nvSpPr>
        <p:spPr>
          <a:xfrm>
            <a:off x="842240" y="4882790"/>
            <a:ext cx="3111500" cy="523220"/>
          </a:xfrm>
          <a:prstGeom prst="rect">
            <a:avLst/>
          </a:prstGeom>
          <a:noFill/>
        </p:spPr>
        <p:txBody>
          <a:bodyPr wrap="square" rtlCol="0">
            <a:spAutoFit/>
          </a:bodyPr>
          <a:lstStyle/>
          <a:p>
            <a:pPr algn="ctr"/>
            <a:r>
              <a:rPr lang="fr-FR" sz="1400" dirty="0" smtClean="0"/>
              <a:t>Exemple de page CMS standard dans </a:t>
            </a:r>
            <a:r>
              <a:rPr lang="fr-FR" sz="1400" dirty="0"/>
              <a:t>M</a:t>
            </a:r>
            <a:r>
              <a:rPr lang="fr-FR" sz="1400" dirty="0" smtClean="0"/>
              <a:t>agento</a:t>
            </a:r>
            <a:endParaRPr lang="fr-FR" sz="1400" dirty="0"/>
          </a:p>
        </p:txBody>
      </p:sp>
      <p:sp>
        <p:nvSpPr>
          <p:cNvPr id="15" name="ZoneTexte 14"/>
          <p:cNvSpPr txBox="1"/>
          <p:nvPr/>
        </p:nvSpPr>
        <p:spPr>
          <a:xfrm>
            <a:off x="5603389" y="5774562"/>
            <a:ext cx="3111500" cy="738664"/>
          </a:xfrm>
          <a:prstGeom prst="rect">
            <a:avLst/>
          </a:prstGeom>
          <a:noFill/>
        </p:spPr>
        <p:txBody>
          <a:bodyPr wrap="square" rtlCol="0">
            <a:spAutoFit/>
          </a:bodyPr>
          <a:lstStyle/>
          <a:p>
            <a:pPr algn="ctr"/>
            <a:r>
              <a:rPr lang="fr-FR" sz="1400" dirty="0" smtClean="0"/>
              <a:t>2 pages CMS développées à l’issue des différentes phases de conception </a:t>
            </a:r>
            <a:r>
              <a:rPr lang="fr-FR" sz="1400" dirty="0"/>
              <a:t>sur </a:t>
            </a:r>
            <a:r>
              <a:rPr lang="fr-FR" sz="1400" dirty="0" smtClean="0"/>
              <a:t>2 </a:t>
            </a:r>
            <a:r>
              <a:rPr lang="fr-FR" sz="1400" dirty="0"/>
              <a:t>de nos projets </a:t>
            </a:r>
          </a:p>
        </p:txBody>
      </p:sp>
    </p:spTree>
    <p:extLst>
      <p:ext uri="{BB962C8B-B14F-4D97-AF65-F5344CB8AC3E}">
        <p14:creationId xmlns:p14="http://schemas.microsoft.com/office/powerpoint/2010/main" val="760601566"/>
      </p:ext>
    </p:extLst>
  </p:cSld>
  <p:clrMapOvr>
    <a:masterClrMapping/>
  </p:clrMapOvr>
  <p:transition spd="med">
    <p:fad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420" y="323401"/>
            <a:ext cx="8040688" cy="349700"/>
          </a:xfrm>
        </p:spPr>
        <p:txBody>
          <a:bodyPr/>
          <a:lstStyle/>
          <a:p>
            <a:pPr lvl="0"/>
            <a:r>
              <a:rPr lang="fr-FR" dirty="0">
                <a:solidFill>
                  <a:schemeClr val="tx1"/>
                </a:solidFill>
              </a:rPr>
              <a:t>périmètre </a:t>
            </a:r>
            <a:r>
              <a:rPr lang="fr-FR" dirty="0" smtClean="0">
                <a:solidFill>
                  <a:schemeClr val="tx1"/>
                </a:solidFill>
              </a:rPr>
              <a:t>fonctionnel</a:t>
            </a:r>
            <a:r>
              <a:rPr lang="fr-FR" dirty="0">
                <a:solidFill>
                  <a:schemeClr val="tx1"/>
                </a:solidFill>
              </a:rPr>
              <a:t/>
            </a:r>
            <a:br>
              <a:rPr lang="fr-FR" dirty="0">
                <a:solidFill>
                  <a:schemeClr val="tx1"/>
                </a:solidFill>
              </a:rPr>
            </a:br>
            <a:r>
              <a:rPr lang="fr-FR" dirty="0">
                <a:solidFill>
                  <a:schemeClr val="tx1"/>
                </a:solidFill>
              </a:rPr>
              <a:t> </a:t>
            </a:r>
          </a:p>
        </p:txBody>
      </p:sp>
      <p:sp>
        <p:nvSpPr>
          <p:cNvPr id="5" name="Espace réservé du pied de page 2"/>
          <p:cNvSpPr>
            <a:spLocks noGrp="1"/>
          </p:cNvSpPr>
          <p:nvPr>
            <p:ph type="ftr" sz="quarter" idx="3"/>
          </p:nvPr>
        </p:nvSpPr>
        <p:spPr/>
        <p:txBody>
          <a:bodyPr/>
          <a:lstStyle/>
          <a:p>
            <a:pPr algn="ctr">
              <a:defRPr/>
            </a:pPr>
            <a:r>
              <a:rPr lang="fr-FR" dirty="0"/>
              <a:t>Groupe Bayard – Projet MIKADO</a:t>
            </a:r>
          </a:p>
        </p:txBody>
      </p:sp>
      <p:sp>
        <p:nvSpPr>
          <p:cNvPr id="4" name="Espace réservé du numéro de diapositive 3"/>
          <p:cNvSpPr>
            <a:spLocks noGrp="1"/>
          </p:cNvSpPr>
          <p:nvPr>
            <p:ph type="sldNum" sz="quarter" idx="4"/>
          </p:nvPr>
        </p:nvSpPr>
        <p:spPr/>
        <p:txBody>
          <a:bodyPr/>
          <a:lstStyle/>
          <a:p>
            <a:pPr algn="l"/>
            <a:r>
              <a:rPr lang="fr-FR" dirty="0" smtClean="0">
                <a:solidFill>
                  <a:srgbClr val="000000">
                    <a:tint val="75000"/>
                  </a:srgbClr>
                </a:solidFill>
              </a:rPr>
              <a:t>Page </a:t>
            </a:r>
            <a:fld id="{8BE978C9-4FDF-4B0A-86DE-559912220C9D}" type="slidenum">
              <a:rPr lang="fr-FR" smtClean="0">
                <a:solidFill>
                  <a:srgbClr val="000000">
                    <a:tint val="75000"/>
                  </a:srgbClr>
                </a:solidFill>
              </a:rPr>
              <a:pPr algn="l"/>
              <a:t>139</a:t>
            </a:fld>
            <a:endParaRPr lang="fr-FR" dirty="0">
              <a:solidFill>
                <a:srgbClr val="000000">
                  <a:tint val="75000"/>
                </a:srgbClr>
              </a:solidFill>
            </a:endParaRPr>
          </a:p>
        </p:txBody>
      </p:sp>
      <p:sp>
        <p:nvSpPr>
          <p:cNvPr id="3" name="Espace réservé du texte 2"/>
          <p:cNvSpPr>
            <a:spLocks noGrp="1"/>
          </p:cNvSpPr>
          <p:nvPr>
            <p:ph type="body" sz="quarter" idx="10"/>
          </p:nvPr>
        </p:nvSpPr>
        <p:spPr>
          <a:xfrm>
            <a:off x="557213" y="1597025"/>
            <a:ext cx="7999412" cy="4702175"/>
          </a:xfrm>
        </p:spPr>
        <p:txBody>
          <a:bodyPr/>
          <a:lstStyle/>
          <a:p>
            <a:pPr>
              <a:defRPr/>
            </a:pPr>
            <a:r>
              <a:rPr lang="fr-FR" sz="1800" dirty="0" smtClean="0">
                <a:solidFill>
                  <a:schemeClr val="tx1"/>
                </a:solidFill>
              </a:rPr>
              <a:t>Nous prenons en compte votre demande sur l’ajout d’une </a:t>
            </a:r>
            <a:r>
              <a:rPr lang="fr-FR" sz="1800" dirty="0" err="1" smtClean="0">
                <a:solidFill>
                  <a:schemeClr val="tx1"/>
                </a:solidFill>
              </a:rPr>
              <a:t>webapp</a:t>
            </a:r>
            <a:r>
              <a:rPr lang="fr-FR" sz="1800" dirty="0" smtClean="0">
                <a:solidFill>
                  <a:schemeClr val="tx1"/>
                </a:solidFill>
              </a:rPr>
              <a:t> supplémentaire pour gérer Milan école : </a:t>
            </a:r>
          </a:p>
          <a:p>
            <a:pPr lvl="1">
              <a:defRPr/>
            </a:pPr>
            <a:r>
              <a:rPr lang="fr-FR" sz="1600" dirty="0" smtClean="0">
                <a:solidFill>
                  <a:schemeClr val="tx1"/>
                </a:solidFill>
              </a:rPr>
              <a:t>Le coût supplémentaire est minime et n’impacte pas le planning car nous partons du principe qu’il ne s’agit que d’une déclinaison graphique du site Bayard Éducation.</a:t>
            </a:r>
          </a:p>
          <a:p>
            <a:pPr lvl="1">
              <a:defRPr/>
            </a:pPr>
            <a:r>
              <a:rPr lang="fr-FR" sz="1600" dirty="0" smtClean="0">
                <a:solidFill>
                  <a:schemeClr val="tx1"/>
                </a:solidFill>
              </a:rPr>
              <a:t>Cela nécessite donc uniquement un travail de développement graphique et de paramétrage.</a:t>
            </a:r>
          </a:p>
          <a:p>
            <a:pPr lvl="1">
              <a:defRPr/>
            </a:pPr>
            <a:r>
              <a:rPr lang="fr-FR" sz="1600" dirty="0" smtClean="0">
                <a:solidFill>
                  <a:schemeClr val="tx1"/>
                </a:solidFill>
              </a:rPr>
              <a:t>Les règles de gestion, d’affichage, de paramétrage, de catalogue ou de contenu seront identiques au site </a:t>
            </a:r>
            <a:r>
              <a:rPr lang="fr-FR" sz="1600" dirty="0">
                <a:solidFill>
                  <a:schemeClr val="tx1"/>
                </a:solidFill>
              </a:rPr>
              <a:t>Bayard Éducation</a:t>
            </a:r>
            <a:endParaRPr lang="fr-FR" sz="1600" dirty="0" smtClean="0">
              <a:solidFill>
                <a:schemeClr val="tx1"/>
              </a:solidFill>
            </a:endParaRPr>
          </a:p>
          <a:p>
            <a:pPr>
              <a:defRPr/>
            </a:pPr>
            <a:endParaRPr lang="fr-FR" sz="1800" dirty="0" smtClean="0">
              <a:solidFill>
                <a:srgbClr val="FF0000"/>
              </a:solidFill>
            </a:endParaRPr>
          </a:p>
          <a:p>
            <a:pPr>
              <a:defRPr/>
            </a:pPr>
            <a:r>
              <a:rPr lang="fr-FR" sz="1800" dirty="0">
                <a:solidFill>
                  <a:schemeClr val="tx1"/>
                </a:solidFill>
              </a:rPr>
              <a:t>Concernant le fait de ne pas devoir s’identifier ou créer un compte client pour accéder à certaines rubriques, cela ne concerne que du paramétrage simple. Ce changement par rapport un CDC n’a donc aucune incidence.</a:t>
            </a:r>
          </a:p>
        </p:txBody>
      </p:sp>
      <p:sp>
        <p:nvSpPr>
          <p:cNvPr id="6" name="Espace réservé du texte 5"/>
          <p:cNvSpPr>
            <a:spLocks noGrp="1"/>
          </p:cNvSpPr>
          <p:nvPr>
            <p:ph type="body" sz="quarter" idx="11"/>
          </p:nvPr>
        </p:nvSpPr>
        <p:spPr/>
        <p:txBody>
          <a:bodyPr/>
          <a:lstStyle/>
          <a:p>
            <a:r>
              <a:rPr lang="fr-FR" dirty="0" smtClean="0"/>
              <a:t>Nos compléments concernant le nombre de sites et les écarts fonctionnels</a:t>
            </a:r>
            <a:endParaRPr lang="fr-FR" dirty="0"/>
          </a:p>
        </p:txBody>
      </p:sp>
    </p:spTree>
    <p:extLst>
      <p:ext uri="{BB962C8B-B14F-4D97-AF65-F5344CB8AC3E}">
        <p14:creationId xmlns:p14="http://schemas.microsoft.com/office/powerpoint/2010/main" val="2553702755"/>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Références micropole</a:t>
            </a:r>
            <a:endParaRPr lang="fr-FR"/>
          </a:p>
        </p:txBody>
      </p:sp>
      <p:sp>
        <p:nvSpPr>
          <p:cNvPr id="4" name="Espace réservé du numéro de diapositive 3"/>
          <p:cNvSpPr>
            <a:spLocks noGrp="1"/>
          </p:cNvSpPr>
          <p:nvPr>
            <p:ph type="sldNum" sz="quarter" idx="4"/>
          </p:nvPr>
        </p:nvSpPr>
        <p:spPr/>
        <p:txBody>
          <a:body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14</a:t>
            </a:fld>
            <a:endParaRPr lang="fr-FR">
              <a:solidFill>
                <a:srgbClr val="000000">
                  <a:tint val="75000"/>
                </a:srgbClr>
              </a:solidFill>
            </a:endParaRPr>
          </a:p>
        </p:txBody>
      </p:sp>
      <p:sp>
        <p:nvSpPr>
          <p:cNvPr id="6" name="Espace réservé du pied de page 2"/>
          <p:cNvSpPr>
            <a:spLocks noGrp="1"/>
          </p:cNvSpPr>
          <p:nvPr>
            <p:ph type="ftr" sz="quarter" idx="3"/>
          </p:nvPr>
        </p:nvSpPr>
        <p:spPr>
          <a:xfrm>
            <a:off x="3140075" y="6562800"/>
            <a:ext cx="2895600" cy="196850"/>
          </a:xfrm>
        </p:spPr>
        <p:txBody>
          <a:bodyPr/>
          <a:lstStyle/>
          <a:p>
            <a:pPr algn="ctr">
              <a:defRPr/>
            </a:pPr>
            <a:r>
              <a:rPr lang="fr-FR" smtClean="0"/>
              <a:t>Groupe Bayard – Projet MIKADO</a:t>
            </a:r>
            <a:endParaRPr lang="fr-FR"/>
          </a:p>
        </p:txBody>
      </p:sp>
    </p:spTree>
    <p:extLst>
      <p:ext uri="{BB962C8B-B14F-4D97-AF65-F5344CB8AC3E}">
        <p14:creationId xmlns:p14="http://schemas.microsoft.com/office/powerpoint/2010/main" val="2083594579"/>
      </p:ext>
    </p:extLst>
  </p:cSld>
  <p:clrMapOvr>
    <a:masterClrMapping/>
  </p:clrMapOvr>
  <p:transition spd="med">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a:xfrm>
            <a:off x="468312" y="1146175"/>
            <a:ext cx="8472487" cy="5457825"/>
          </a:xfrm>
        </p:spPr>
        <p:txBody>
          <a:bodyPr/>
          <a:lstStyle/>
          <a:p>
            <a:pPr>
              <a:defRPr/>
            </a:pPr>
            <a:r>
              <a:rPr lang="fr-FR" sz="1600" dirty="0" smtClean="0">
                <a:solidFill>
                  <a:schemeClr val="tx1"/>
                </a:solidFill>
              </a:rPr>
              <a:t>Nous n’avons pas intégré dans notre proposition initiale la génération des QR codes de notre côté.</a:t>
            </a:r>
          </a:p>
          <a:p>
            <a:pPr>
              <a:defRPr/>
            </a:pPr>
            <a:r>
              <a:rPr lang="fr-FR" sz="1600" dirty="0" smtClean="0">
                <a:solidFill>
                  <a:schemeClr val="tx1"/>
                </a:solidFill>
              </a:rPr>
              <a:t>Sur ce sujet il existe 2 solutions : </a:t>
            </a:r>
          </a:p>
          <a:p>
            <a:pPr lvl="1">
              <a:defRPr/>
            </a:pPr>
            <a:r>
              <a:rPr lang="fr-FR" sz="1400" dirty="0" smtClean="0"/>
              <a:t>La génération des QR Codes via un prestataire externe spécialisé: cela permettra d’avoir des statistiques avancées de suivi de scan, d’apport de trafic, …</a:t>
            </a:r>
          </a:p>
          <a:p>
            <a:pPr lvl="1">
              <a:defRPr/>
            </a:pPr>
            <a:r>
              <a:rPr lang="fr-FR" sz="1400" dirty="0" smtClean="0"/>
              <a:t>La génération </a:t>
            </a:r>
            <a:r>
              <a:rPr lang="fr-FR" sz="1400" dirty="0"/>
              <a:t>des </a:t>
            </a:r>
            <a:r>
              <a:rPr lang="fr-FR" sz="1400" dirty="0" smtClean="0"/>
              <a:t>QR Codes soit par Micropole soit par Bayard </a:t>
            </a:r>
            <a:r>
              <a:rPr lang="fr-FR" sz="1200" dirty="0"/>
              <a:t>(création des </a:t>
            </a:r>
            <a:r>
              <a:rPr lang="fr-FR" sz="1200" dirty="0" smtClean="0"/>
              <a:t>QR Codes </a:t>
            </a:r>
            <a:r>
              <a:rPr lang="fr-FR" sz="1200" dirty="0"/>
              <a:t>manuellement, enregistrement des png, </a:t>
            </a:r>
            <a:r>
              <a:rPr lang="fr-FR" sz="1200" dirty="0" smtClean="0"/>
              <a:t>…) </a:t>
            </a:r>
            <a:r>
              <a:rPr lang="fr-FR" sz="1400" dirty="0" smtClean="0"/>
              <a:t>avec un suivi statistique moins simple bien que possible en passant par des outils comme </a:t>
            </a:r>
            <a:r>
              <a:rPr lang="fr-FR" sz="1200" dirty="0" smtClean="0"/>
              <a:t>« </a:t>
            </a:r>
            <a:r>
              <a:rPr lang="fr-FR" sz="1200" b="1" dirty="0" smtClean="0"/>
              <a:t>Google </a:t>
            </a:r>
            <a:r>
              <a:rPr lang="fr-FR" sz="1200" b="1" dirty="0"/>
              <a:t>Analytics URL </a:t>
            </a:r>
            <a:r>
              <a:rPr lang="fr-FR" sz="1200" b="1" dirty="0" smtClean="0"/>
              <a:t>Builder » </a:t>
            </a:r>
            <a:r>
              <a:rPr lang="fr-FR" sz="1400" dirty="0"/>
              <a:t>ou en détournant des tags </a:t>
            </a:r>
            <a:r>
              <a:rPr lang="fr-FR" sz="1400" dirty="0" smtClean="0"/>
              <a:t>xiti.</a:t>
            </a:r>
          </a:p>
          <a:p>
            <a:pPr>
              <a:defRPr/>
            </a:pPr>
            <a:endParaRPr lang="fr-FR" sz="1600" dirty="0"/>
          </a:p>
          <a:p>
            <a:pPr>
              <a:defRPr/>
            </a:pPr>
            <a:r>
              <a:rPr lang="fr-FR" sz="1600" dirty="0">
                <a:solidFill>
                  <a:schemeClr val="tx1"/>
                </a:solidFill>
              </a:rPr>
              <a:t>Nous ne vous facturerons pas </a:t>
            </a:r>
            <a:r>
              <a:rPr lang="fr-FR" sz="1600" dirty="0" smtClean="0">
                <a:solidFill>
                  <a:schemeClr val="tx1"/>
                </a:solidFill>
              </a:rPr>
              <a:t>en cas de </a:t>
            </a:r>
            <a:r>
              <a:rPr lang="fr-FR" sz="1600" dirty="0">
                <a:solidFill>
                  <a:schemeClr val="tx1"/>
                </a:solidFill>
              </a:rPr>
              <a:t>coût supplémentaire si vous souhaitez partir sur la 2ième solution portée par Micropole.</a:t>
            </a:r>
          </a:p>
          <a:p>
            <a:pPr>
              <a:defRPr/>
            </a:pPr>
            <a:r>
              <a:rPr lang="fr-FR" sz="1600" dirty="0" smtClean="0">
                <a:solidFill>
                  <a:schemeClr val="tx1"/>
                </a:solidFill>
              </a:rPr>
              <a:t>Le </a:t>
            </a:r>
            <a:r>
              <a:rPr lang="fr-FR" sz="1600" dirty="0">
                <a:solidFill>
                  <a:schemeClr val="tx1"/>
                </a:solidFill>
              </a:rPr>
              <a:t>plus important quelque soit la </a:t>
            </a:r>
            <a:r>
              <a:rPr lang="fr-FR" sz="1600" dirty="0" smtClean="0">
                <a:solidFill>
                  <a:schemeClr val="tx1"/>
                </a:solidFill>
              </a:rPr>
              <a:t>solution, est </a:t>
            </a:r>
            <a:r>
              <a:rPr lang="fr-FR" sz="1600" dirty="0">
                <a:solidFill>
                  <a:schemeClr val="tx1"/>
                </a:solidFill>
              </a:rPr>
              <a:t>de prévoir un mécanisme de redirection d’url générique. Cela vous permettrait : </a:t>
            </a:r>
          </a:p>
          <a:p>
            <a:pPr lvl="1">
              <a:defRPr/>
            </a:pPr>
            <a:r>
              <a:rPr lang="fr-FR" sz="1400" dirty="0"/>
              <a:t>D</a:t>
            </a:r>
            <a:r>
              <a:rPr lang="fr-FR" sz="1400" dirty="0" smtClean="0"/>
              <a:t>e </a:t>
            </a:r>
            <a:r>
              <a:rPr lang="fr-FR" sz="1400" dirty="0"/>
              <a:t>palier au plus urgent : lancer la création des </a:t>
            </a:r>
            <a:r>
              <a:rPr lang="fr-FR" sz="1400" dirty="0" smtClean="0"/>
              <a:t>QR Codes et de les </a:t>
            </a:r>
            <a:r>
              <a:rPr lang="fr-FR" sz="1400" dirty="0"/>
              <a:t>distribuer pour le print sans forcement </a:t>
            </a:r>
            <a:r>
              <a:rPr lang="fr-FR" sz="1400" dirty="0" smtClean="0"/>
              <a:t>encore connaitre </a:t>
            </a:r>
            <a:r>
              <a:rPr lang="fr-FR" sz="1400" dirty="0"/>
              <a:t>vers quelle url de quelle offre cela doit pointer. </a:t>
            </a:r>
            <a:endParaRPr lang="fr-FR" sz="1400" dirty="0" smtClean="0"/>
          </a:p>
          <a:p>
            <a:pPr lvl="1">
              <a:defRPr/>
            </a:pPr>
            <a:r>
              <a:rPr lang="fr-FR" sz="1400" dirty="0" smtClean="0"/>
              <a:t>De mettre en place les directions dans </a:t>
            </a:r>
            <a:r>
              <a:rPr lang="fr-FR" sz="1400" dirty="0"/>
              <a:t>un 2ième </a:t>
            </a:r>
            <a:r>
              <a:rPr lang="fr-FR" sz="1400" dirty="0" smtClean="0"/>
              <a:t>temps une fois que la conception et le paramétrage de vos sites seront terminés</a:t>
            </a:r>
            <a:endParaRPr lang="fr-FR" sz="1400" dirty="0"/>
          </a:p>
          <a:p>
            <a:pPr lvl="1">
              <a:defRPr/>
            </a:pPr>
            <a:endParaRPr lang="fr-FR" sz="1200" dirty="0" smtClean="0">
              <a:solidFill>
                <a:schemeClr val="tx1"/>
              </a:solidFill>
            </a:endParaRPr>
          </a:p>
        </p:txBody>
      </p:sp>
      <p:sp>
        <p:nvSpPr>
          <p:cNvPr id="5" name="Espace réservé du numéro de diapositive 3"/>
          <p:cNvSpPr>
            <a:spLocks noGrp="1"/>
          </p:cNvSpPr>
          <p:nvPr>
            <p:ph type="sldNum" sz="quarter" idx="4"/>
          </p:nvPr>
        </p:nvSpPr>
        <p:spPr>
          <a:xfrm>
            <a:off x="266700" y="6562800"/>
            <a:ext cx="2133600" cy="196850"/>
          </a:xfrm>
        </p:spPr>
        <p:txBody>
          <a:bodyPr/>
          <a:lstStyle/>
          <a:p>
            <a:pPr algn="l"/>
            <a:r>
              <a:rPr lang="fr-FR" dirty="0" smtClean="0"/>
              <a:t>Page </a:t>
            </a:r>
            <a:fld id="{8BE978C9-4FDF-4B0A-86DE-559912220C9D}" type="slidenum">
              <a:rPr lang="fr-FR" smtClean="0"/>
              <a:pPr algn="l"/>
              <a:t>140</a:t>
            </a:fld>
            <a:endParaRPr lang="fr-FR" dirty="0"/>
          </a:p>
        </p:txBody>
      </p:sp>
      <p:sp>
        <p:nvSpPr>
          <p:cNvPr id="6" name="Espace réservé du pied de page 2"/>
          <p:cNvSpPr>
            <a:spLocks noGrp="1"/>
          </p:cNvSpPr>
          <p:nvPr>
            <p:ph type="ftr" sz="quarter" idx="3"/>
          </p:nvPr>
        </p:nvSpPr>
        <p:spPr>
          <a:xfrm>
            <a:off x="3140075" y="6562800"/>
            <a:ext cx="2895600" cy="196850"/>
          </a:xfrm>
        </p:spPr>
        <p:txBody>
          <a:bodyPr/>
          <a:lstStyle/>
          <a:p>
            <a:pPr algn="ctr">
              <a:defRPr/>
            </a:pPr>
            <a:r>
              <a:rPr lang="fr-FR" dirty="0"/>
              <a:t>Groupe Bayard – Projet MIKADO</a:t>
            </a:r>
          </a:p>
        </p:txBody>
      </p:sp>
      <p:sp>
        <p:nvSpPr>
          <p:cNvPr id="10" name="Titre 1"/>
          <p:cNvSpPr>
            <a:spLocks noGrp="1"/>
          </p:cNvSpPr>
          <p:nvPr>
            <p:ph type="title"/>
          </p:nvPr>
        </p:nvSpPr>
        <p:spPr>
          <a:xfrm>
            <a:off x="693420" y="323401"/>
            <a:ext cx="8040688" cy="349700"/>
          </a:xfrm>
        </p:spPr>
        <p:txBody>
          <a:bodyPr/>
          <a:lstStyle/>
          <a:p>
            <a:pPr lvl="0"/>
            <a:r>
              <a:rPr lang="fr-FR" dirty="0">
                <a:solidFill>
                  <a:schemeClr val="tx1"/>
                </a:solidFill>
              </a:rPr>
              <a:t>périmètre </a:t>
            </a:r>
            <a:r>
              <a:rPr lang="fr-FR" dirty="0" smtClean="0">
                <a:solidFill>
                  <a:schemeClr val="tx1"/>
                </a:solidFill>
              </a:rPr>
              <a:t>fonctionnel</a:t>
            </a:r>
            <a:r>
              <a:rPr lang="fr-FR" dirty="0">
                <a:solidFill>
                  <a:schemeClr val="tx1"/>
                </a:solidFill>
              </a:rPr>
              <a:t/>
            </a:r>
            <a:br>
              <a:rPr lang="fr-FR" dirty="0">
                <a:solidFill>
                  <a:schemeClr val="tx1"/>
                </a:solidFill>
              </a:rPr>
            </a:br>
            <a:r>
              <a:rPr lang="fr-FR" dirty="0">
                <a:solidFill>
                  <a:schemeClr val="tx1"/>
                </a:solidFill>
              </a:rPr>
              <a:t> </a:t>
            </a:r>
          </a:p>
        </p:txBody>
      </p:sp>
      <p:sp>
        <p:nvSpPr>
          <p:cNvPr id="11" name="Espace réservé du texte 5"/>
          <p:cNvSpPr>
            <a:spLocks noGrp="1"/>
          </p:cNvSpPr>
          <p:nvPr>
            <p:ph type="body" sz="quarter" idx="11"/>
          </p:nvPr>
        </p:nvSpPr>
        <p:spPr>
          <a:xfrm>
            <a:off x="709613" y="712787"/>
            <a:ext cx="7999412" cy="168275"/>
          </a:xfrm>
        </p:spPr>
        <p:txBody>
          <a:bodyPr/>
          <a:lstStyle/>
          <a:p>
            <a:r>
              <a:rPr lang="fr-FR" dirty="0"/>
              <a:t>Nos compléments concernant les QR Codes</a:t>
            </a:r>
          </a:p>
        </p:txBody>
      </p:sp>
    </p:spTree>
    <p:extLst>
      <p:ext uri="{BB962C8B-B14F-4D97-AF65-F5344CB8AC3E}">
        <p14:creationId xmlns:p14="http://schemas.microsoft.com/office/powerpoint/2010/main" val="3661689106"/>
      </p:ext>
    </p:extLst>
  </p:cSld>
  <p:clrMapOvr>
    <a:masterClrMapping/>
  </p:clrMapOvr>
  <p:transition spd="med">
    <p:fad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a:xfrm>
            <a:off x="468312" y="1247775"/>
            <a:ext cx="8472487" cy="5457825"/>
          </a:xfrm>
        </p:spPr>
        <p:txBody>
          <a:bodyPr/>
          <a:lstStyle/>
          <a:p>
            <a:r>
              <a:rPr lang="fr-FR" sz="1600" dirty="0" smtClean="0">
                <a:solidFill>
                  <a:schemeClr val="tx1"/>
                </a:solidFill>
              </a:rPr>
              <a:t>Il faut distinguer 2 types de produits dans la version Enterprise de Magento : </a:t>
            </a:r>
          </a:p>
          <a:p>
            <a:pPr lvl="1"/>
            <a:r>
              <a:rPr lang="fr-FR" sz="1400" dirty="0" smtClean="0">
                <a:solidFill>
                  <a:schemeClr val="tx1"/>
                </a:solidFill>
              </a:rPr>
              <a:t>Les produits virtuels </a:t>
            </a:r>
            <a:r>
              <a:rPr lang="fr-FR" sz="1400" dirty="0"/>
              <a:t>: produits sans existance physique donc </a:t>
            </a:r>
            <a:r>
              <a:rPr lang="fr-FR" sz="1400" dirty="0" smtClean="0"/>
              <a:t>sans poids, ni stock. En rajoutant uniquement ce type de produit au panier, le standard Magento ne propose pas les fonctionnalités de livraison par exemple.</a:t>
            </a:r>
          </a:p>
          <a:p>
            <a:pPr lvl="1"/>
            <a:r>
              <a:rPr lang="fr-FR" sz="1400" dirty="0"/>
              <a:t>Les produit </a:t>
            </a:r>
            <a:r>
              <a:rPr lang="fr-FR" sz="1400" dirty="0" smtClean="0"/>
              <a:t>téléchargeables</a:t>
            </a:r>
            <a:r>
              <a:rPr lang="fr-FR" sz="1400" dirty="0"/>
              <a:t> : c’est un cas particulier du produit virtuel avec un équivalent numérique et des règles de </a:t>
            </a:r>
            <a:r>
              <a:rPr lang="fr-FR" sz="1400" dirty="0" smtClean="0"/>
              <a:t>gestion </a:t>
            </a:r>
            <a:r>
              <a:rPr lang="fr-FR" sz="1400" dirty="0"/>
              <a:t>associées en </a:t>
            </a:r>
            <a:r>
              <a:rPr lang="fr-FR" sz="1400" dirty="0" smtClean="0"/>
              <a:t>standard </a:t>
            </a:r>
            <a:r>
              <a:rPr lang="fr-FR" sz="1200" dirty="0" smtClean="0"/>
              <a:t>(choix </a:t>
            </a:r>
            <a:r>
              <a:rPr lang="fr-FR" sz="1200" dirty="0"/>
              <a:t>du nombre de téléchargement par la même personne, écran supplémentaire dans « mon compte », </a:t>
            </a:r>
            <a:r>
              <a:rPr lang="fr-FR" sz="1200" dirty="0" smtClean="0"/>
              <a:t>…)</a:t>
            </a:r>
          </a:p>
          <a:p>
            <a:pPr lvl="1"/>
            <a:endParaRPr lang="fr-FR" sz="1200" dirty="0"/>
          </a:p>
          <a:p>
            <a:r>
              <a:rPr lang="fr-FR" sz="1600" dirty="0">
                <a:solidFill>
                  <a:schemeClr val="tx1"/>
                </a:solidFill>
              </a:rPr>
              <a:t>Le </a:t>
            </a:r>
            <a:r>
              <a:rPr lang="fr-FR" sz="1600" dirty="0" smtClean="0">
                <a:solidFill>
                  <a:schemeClr val="tx1"/>
                </a:solidFill>
              </a:rPr>
              <a:t>choix d’utiliser le produit téléchargeable de Magento ne répond pas en standard à tous vos besoins. De plus, cela signifie que le SSO n’a plus d’intérêt sur la gestion des droits d’accès aux produits numériques ou que si on continue à l’utiliser dans ce contexte, il sera nécessaire de faire évoluer le standard </a:t>
            </a:r>
            <a:r>
              <a:rPr lang="fr-FR" sz="1600" dirty="0">
                <a:solidFill>
                  <a:schemeClr val="tx1"/>
                </a:solidFill>
              </a:rPr>
              <a:t>M</a:t>
            </a:r>
            <a:r>
              <a:rPr lang="fr-FR" sz="1600" dirty="0" smtClean="0">
                <a:solidFill>
                  <a:schemeClr val="tx1"/>
                </a:solidFill>
              </a:rPr>
              <a:t>agento pour prendre en compte les échanges SSO.</a:t>
            </a:r>
          </a:p>
          <a:p>
            <a:r>
              <a:rPr lang="fr-FR" sz="1600" dirty="0" smtClean="0">
                <a:solidFill>
                  <a:schemeClr val="tx1"/>
                </a:solidFill>
              </a:rPr>
              <a:t>De plus, pour gérer l’aspect multi destinataire sur un produit numérique, cela nécessitera tout de même du spécifique sur le produit téléchargeable </a:t>
            </a:r>
            <a:r>
              <a:rPr lang="fr-FR" sz="1200" dirty="0">
                <a:solidFill>
                  <a:schemeClr val="tx1"/>
                </a:solidFill>
                <a:latin typeface="Arial" pitchFamily="34" charset="0"/>
                <a:cs typeface="Arial" pitchFamily="34" charset="0"/>
              </a:rPr>
              <a:t>(développement spécifique que nous avons prévu dans notre proposition) </a:t>
            </a:r>
            <a:r>
              <a:rPr lang="fr-FR" sz="1200" dirty="0" smtClean="0">
                <a:solidFill>
                  <a:schemeClr val="tx1"/>
                </a:solidFill>
                <a:latin typeface="Arial" pitchFamily="34" charset="0"/>
                <a:cs typeface="Arial" pitchFamily="34" charset="0"/>
              </a:rPr>
              <a:t> </a:t>
            </a:r>
            <a:r>
              <a:rPr lang="fr-FR" sz="1600" dirty="0" smtClean="0">
                <a:solidFill>
                  <a:schemeClr val="tx1"/>
                </a:solidFill>
              </a:rPr>
              <a:t>puisqu’ en standard, l’accès au produit numérique est lié à la commande. </a:t>
            </a:r>
            <a:r>
              <a:rPr lang="fr-FR" sz="1600" dirty="0">
                <a:solidFill>
                  <a:schemeClr val="tx1"/>
                </a:solidFill>
              </a:rPr>
              <a:t>E</a:t>
            </a:r>
            <a:r>
              <a:rPr lang="fr-FR" sz="1600" dirty="0" smtClean="0">
                <a:solidFill>
                  <a:schemeClr val="tx1"/>
                </a:solidFill>
              </a:rPr>
              <a:t>n standard, il n’y a qu’une commande et donc seul le compte rattaché à la commande accède au téléchargement: dans le cas d’une commande « multi participants », plusieurs personnes ont le droit d’accéder au téléchargement du fichier alors qu’il n’existe qu’une commande Magento.</a:t>
            </a:r>
          </a:p>
        </p:txBody>
      </p:sp>
      <p:sp>
        <p:nvSpPr>
          <p:cNvPr id="5" name="Espace réservé du numéro de diapositive 3"/>
          <p:cNvSpPr>
            <a:spLocks noGrp="1"/>
          </p:cNvSpPr>
          <p:nvPr>
            <p:ph type="sldNum" sz="quarter" idx="4"/>
          </p:nvPr>
        </p:nvSpPr>
        <p:spPr>
          <a:xfrm>
            <a:off x="266700" y="6562800"/>
            <a:ext cx="2133600" cy="196850"/>
          </a:xfrm>
        </p:spPr>
        <p:txBody>
          <a:bodyPr/>
          <a:lstStyle/>
          <a:p>
            <a:pPr algn="l"/>
            <a:r>
              <a:rPr lang="fr-FR" dirty="0" smtClean="0"/>
              <a:t>Page </a:t>
            </a:r>
            <a:fld id="{8BE978C9-4FDF-4B0A-86DE-559912220C9D}" type="slidenum">
              <a:rPr lang="fr-FR" smtClean="0"/>
              <a:pPr algn="l"/>
              <a:t>141</a:t>
            </a:fld>
            <a:endParaRPr lang="fr-FR" dirty="0"/>
          </a:p>
        </p:txBody>
      </p:sp>
      <p:sp>
        <p:nvSpPr>
          <p:cNvPr id="6" name="Espace réservé du pied de page 2"/>
          <p:cNvSpPr>
            <a:spLocks noGrp="1"/>
          </p:cNvSpPr>
          <p:nvPr>
            <p:ph type="ftr" sz="quarter" idx="3"/>
          </p:nvPr>
        </p:nvSpPr>
        <p:spPr>
          <a:xfrm>
            <a:off x="3140075" y="6562800"/>
            <a:ext cx="2895600" cy="196850"/>
          </a:xfrm>
        </p:spPr>
        <p:txBody>
          <a:bodyPr/>
          <a:lstStyle/>
          <a:p>
            <a:pPr algn="ctr">
              <a:defRPr/>
            </a:pPr>
            <a:r>
              <a:rPr lang="fr-FR" dirty="0"/>
              <a:t>Groupe Bayard – Projet MIKADO</a:t>
            </a:r>
          </a:p>
        </p:txBody>
      </p:sp>
      <p:sp>
        <p:nvSpPr>
          <p:cNvPr id="10" name="Titre 1"/>
          <p:cNvSpPr>
            <a:spLocks noGrp="1"/>
          </p:cNvSpPr>
          <p:nvPr>
            <p:ph type="title"/>
          </p:nvPr>
        </p:nvSpPr>
        <p:spPr>
          <a:xfrm>
            <a:off x="693420" y="323401"/>
            <a:ext cx="8040688" cy="349700"/>
          </a:xfrm>
        </p:spPr>
        <p:txBody>
          <a:bodyPr/>
          <a:lstStyle/>
          <a:p>
            <a:pPr lvl="0"/>
            <a:r>
              <a:rPr lang="fr-FR" dirty="0">
                <a:solidFill>
                  <a:schemeClr val="tx1"/>
                </a:solidFill>
              </a:rPr>
              <a:t>périmètre </a:t>
            </a:r>
            <a:r>
              <a:rPr lang="fr-FR" dirty="0" smtClean="0">
                <a:solidFill>
                  <a:schemeClr val="tx1"/>
                </a:solidFill>
              </a:rPr>
              <a:t>fonctionnel</a:t>
            </a:r>
            <a:r>
              <a:rPr lang="fr-FR" dirty="0">
                <a:solidFill>
                  <a:schemeClr val="tx1"/>
                </a:solidFill>
              </a:rPr>
              <a:t/>
            </a:r>
            <a:br>
              <a:rPr lang="fr-FR" dirty="0">
                <a:solidFill>
                  <a:schemeClr val="tx1"/>
                </a:solidFill>
              </a:rPr>
            </a:br>
            <a:r>
              <a:rPr lang="fr-FR" dirty="0">
                <a:solidFill>
                  <a:schemeClr val="tx1"/>
                </a:solidFill>
              </a:rPr>
              <a:t> </a:t>
            </a:r>
          </a:p>
        </p:txBody>
      </p:sp>
      <p:sp>
        <p:nvSpPr>
          <p:cNvPr id="11" name="Espace réservé du texte 5"/>
          <p:cNvSpPr>
            <a:spLocks noGrp="1"/>
          </p:cNvSpPr>
          <p:nvPr>
            <p:ph type="body" sz="quarter" idx="11"/>
          </p:nvPr>
        </p:nvSpPr>
        <p:spPr>
          <a:xfrm>
            <a:off x="671512" y="725487"/>
            <a:ext cx="8434387" cy="354013"/>
          </a:xfrm>
        </p:spPr>
        <p:txBody>
          <a:bodyPr/>
          <a:lstStyle/>
          <a:p>
            <a:r>
              <a:rPr lang="fr-FR" dirty="0"/>
              <a:t>Nos compléments concernant les contenus </a:t>
            </a:r>
            <a:r>
              <a:rPr lang="fr-FR" dirty="0" smtClean="0"/>
              <a:t>numériques</a:t>
            </a:r>
            <a:endParaRPr lang="fr-FR" dirty="0"/>
          </a:p>
        </p:txBody>
      </p:sp>
    </p:spTree>
    <p:extLst>
      <p:ext uri="{BB962C8B-B14F-4D97-AF65-F5344CB8AC3E}">
        <p14:creationId xmlns:p14="http://schemas.microsoft.com/office/powerpoint/2010/main" val="1779172941"/>
      </p:ext>
    </p:extLst>
  </p:cSld>
  <p:clrMapOvr>
    <a:masterClrMapping/>
  </p:clrMapOvr>
  <p:transition spd="med">
    <p:fad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pPr algn="l"/>
            <a:r>
              <a:rPr lang="fr-FR" dirty="0" smtClean="0">
                <a:solidFill>
                  <a:srgbClr val="000000">
                    <a:tint val="75000"/>
                  </a:srgbClr>
                </a:solidFill>
              </a:rPr>
              <a:t>Page </a:t>
            </a:r>
            <a:fld id="{8BE978C9-4FDF-4B0A-86DE-559912220C9D}" type="slidenum">
              <a:rPr lang="fr-FR" smtClean="0">
                <a:solidFill>
                  <a:srgbClr val="000000">
                    <a:tint val="75000"/>
                  </a:srgbClr>
                </a:solidFill>
              </a:rPr>
              <a:pPr algn="l"/>
              <a:t>142</a:t>
            </a:fld>
            <a:endParaRPr lang="fr-FR" dirty="0">
              <a:solidFill>
                <a:srgbClr val="000000">
                  <a:tint val="75000"/>
                </a:srgbClr>
              </a:solidFill>
            </a:endParaRPr>
          </a:p>
        </p:txBody>
      </p:sp>
      <p:sp>
        <p:nvSpPr>
          <p:cNvPr id="39" name="Espace réservé du pied de page 2"/>
          <p:cNvSpPr>
            <a:spLocks noGrp="1"/>
          </p:cNvSpPr>
          <p:nvPr>
            <p:ph type="ftr" sz="quarter" idx="3"/>
          </p:nvPr>
        </p:nvSpPr>
        <p:spPr>
          <a:xfrm>
            <a:off x="3140075" y="6562800"/>
            <a:ext cx="2895600" cy="196850"/>
          </a:xfrm>
        </p:spPr>
        <p:txBody>
          <a:bodyPr/>
          <a:lstStyle/>
          <a:p>
            <a:pPr algn="ctr">
              <a:defRPr/>
            </a:pPr>
            <a:r>
              <a:rPr lang="fr-FR" dirty="0"/>
              <a:t>Groupe Bayard – Projet MIKADO</a:t>
            </a:r>
          </a:p>
        </p:txBody>
      </p:sp>
      <p:sp>
        <p:nvSpPr>
          <p:cNvPr id="77" name="Titre 1"/>
          <p:cNvSpPr>
            <a:spLocks noGrp="1"/>
          </p:cNvSpPr>
          <p:nvPr>
            <p:ph type="title"/>
          </p:nvPr>
        </p:nvSpPr>
        <p:spPr>
          <a:xfrm>
            <a:off x="693420" y="323400"/>
            <a:ext cx="8040688" cy="332399"/>
          </a:xfrm>
        </p:spPr>
        <p:txBody>
          <a:bodyPr/>
          <a:lstStyle/>
          <a:p>
            <a:pPr>
              <a:defRPr/>
            </a:pPr>
            <a:r>
              <a:rPr lang="fr-FR" dirty="0" smtClean="0">
                <a:solidFill>
                  <a:schemeClr val="tx1"/>
                </a:solidFill>
              </a:rPr>
              <a:t>Méthodologie projet et planning</a:t>
            </a:r>
            <a:endParaRPr lang="fr-FR" dirty="0"/>
          </a:p>
        </p:txBody>
      </p:sp>
      <p:sp>
        <p:nvSpPr>
          <p:cNvPr id="78" name="Espace réservé du texte 6"/>
          <p:cNvSpPr>
            <a:spLocks noGrp="1"/>
          </p:cNvSpPr>
          <p:nvPr>
            <p:ph type="body" sz="quarter" idx="11"/>
          </p:nvPr>
        </p:nvSpPr>
        <p:spPr>
          <a:xfrm>
            <a:off x="709613" y="712787"/>
            <a:ext cx="7999412" cy="168275"/>
          </a:xfrm>
        </p:spPr>
        <p:txBody>
          <a:bodyPr/>
          <a:lstStyle/>
          <a:p>
            <a:r>
              <a:rPr lang="fr-FR" dirty="0"/>
              <a:t>Nos retours sur les tests de </a:t>
            </a:r>
            <a:r>
              <a:rPr lang="fr-FR" dirty="0" smtClean="0"/>
              <a:t>performance (1/2)</a:t>
            </a:r>
            <a:endParaRPr lang="fr-FR" dirty="0"/>
          </a:p>
        </p:txBody>
      </p:sp>
      <p:sp>
        <p:nvSpPr>
          <p:cNvPr id="33" name="Espace réservé du texte 2"/>
          <p:cNvSpPr>
            <a:spLocks noGrp="1"/>
          </p:cNvSpPr>
          <p:nvPr>
            <p:ph type="body" sz="quarter" idx="10"/>
          </p:nvPr>
        </p:nvSpPr>
        <p:spPr>
          <a:xfrm>
            <a:off x="328612" y="1222375"/>
            <a:ext cx="8472487" cy="5191125"/>
          </a:xfrm>
        </p:spPr>
        <p:txBody>
          <a:bodyPr/>
          <a:lstStyle/>
          <a:p>
            <a:pPr>
              <a:defRPr/>
            </a:pPr>
            <a:r>
              <a:rPr lang="fr-FR" sz="1200" dirty="0" smtClean="0">
                <a:solidFill>
                  <a:schemeClr val="tx1"/>
                </a:solidFill>
              </a:rPr>
              <a:t>Les benchs sont généralement menés à la fin de la dernière itération pour les dérouler sur la version applicative la plus stable et représentative de la production.</a:t>
            </a:r>
          </a:p>
          <a:p>
            <a:pPr>
              <a:defRPr/>
            </a:pPr>
            <a:r>
              <a:rPr lang="fr-FR" sz="1200" dirty="0" smtClean="0">
                <a:solidFill>
                  <a:schemeClr val="tx1"/>
                </a:solidFill>
              </a:rPr>
              <a:t>C’est nous qui menons les tests </a:t>
            </a:r>
            <a:r>
              <a:rPr lang="fr-FR" sz="1200" dirty="0" smtClean="0"/>
              <a:t>en collaboration avec l’hébergeur. Dans notre cas, comme nous partons sur une nouvelle architecture, il est intéressant de les mener directement sur la plateforme de production </a:t>
            </a:r>
            <a:r>
              <a:rPr lang="fr-FR" sz="1050" dirty="0" smtClean="0"/>
              <a:t>(à défaut sur la plateforme de pré-production qui serait à iso production d’un point de vue matériel).</a:t>
            </a:r>
            <a:endParaRPr lang="fr-FR" sz="1200" dirty="0" smtClean="0"/>
          </a:p>
          <a:p>
            <a:pPr>
              <a:defRPr/>
            </a:pPr>
            <a:r>
              <a:rPr lang="fr-FR" sz="1200" dirty="0" smtClean="0">
                <a:solidFill>
                  <a:schemeClr val="tx1"/>
                </a:solidFill>
              </a:rPr>
              <a:t>Une phase de cadrage permet de définir ensemble les pages et cinématiques de test, les métriques </a:t>
            </a:r>
            <a:r>
              <a:rPr lang="fr-FR" sz="1200" dirty="0"/>
              <a:t>attendus dans chaque test </a:t>
            </a:r>
            <a:r>
              <a:rPr lang="fr-FR" sz="1050" dirty="0"/>
              <a:t>(nombre de user, </a:t>
            </a:r>
            <a:r>
              <a:rPr lang="fr-FR" sz="1050" dirty="0" err="1"/>
              <a:t>think</a:t>
            </a:r>
            <a:r>
              <a:rPr lang="fr-FR" sz="1050" dirty="0"/>
              <a:t> time, </a:t>
            </a:r>
            <a:r>
              <a:rPr lang="fr-FR" sz="1050" dirty="0" smtClean="0"/>
              <a:t>sondes, </a:t>
            </a:r>
            <a:r>
              <a:rPr lang="fr-FR" sz="1050" dirty="0"/>
              <a:t>indicateurs, </a:t>
            </a:r>
            <a:r>
              <a:rPr lang="fr-FR" sz="1050" dirty="0" smtClean="0"/>
              <a:t>…)</a:t>
            </a:r>
            <a:r>
              <a:rPr lang="fr-FR" sz="1200" dirty="0"/>
              <a:t> et </a:t>
            </a:r>
            <a:r>
              <a:rPr lang="fr-FR" sz="1200" dirty="0" smtClean="0">
                <a:solidFill>
                  <a:schemeClr val="tx1"/>
                </a:solidFill>
              </a:rPr>
              <a:t>les inputs nécessaires au paramétrage.</a:t>
            </a:r>
          </a:p>
          <a:p>
            <a:pPr>
              <a:defRPr/>
            </a:pPr>
            <a:r>
              <a:rPr lang="fr-FR" sz="1200" dirty="0" smtClean="0">
                <a:solidFill>
                  <a:schemeClr val="tx1"/>
                </a:solidFill>
              </a:rPr>
              <a:t>Une phase de paramétrage des injecteurs </a:t>
            </a:r>
            <a:r>
              <a:rPr lang="fr-FR" sz="1050" dirty="0" smtClean="0"/>
              <a:t>(</a:t>
            </a:r>
            <a:r>
              <a:rPr lang="fr-FR" sz="1050" dirty="0" err="1" smtClean="0"/>
              <a:t>Jmeter</a:t>
            </a:r>
            <a:r>
              <a:rPr lang="fr-FR" sz="1050" dirty="0" smtClean="0"/>
              <a:t> dans </a:t>
            </a:r>
            <a:r>
              <a:rPr lang="fr-FR" sz="1050" dirty="0"/>
              <a:t>notre cas)</a:t>
            </a:r>
            <a:r>
              <a:rPr lang="fr-FR" sz="1200" dirty="0" smtClean="0">
                <a:solidFill>
                  <a:schemeClr val="tx1"/>
                </a:solidFill>
              </a:rPr>
              <a:t> réalisée par Micropole avec le support de l’hébergeur </a:t>
            </a:r>
            <a:r>
              <a:rPr lang="fr-FR" sz="1050" dirty="0"/>
              <a:t>(</a:t>
            </a:r>
            <a:r>
              <a:rPr lang="fr-FR" sz="1050" dirty="0" smtClean="0"/>
              <a:t>installation </a:t>
            </a:r>
            <a:r>
              <a:rPr lang="fr-FR" sz="1050" dirty="0"/>
              <a:t>et mise à disposition de machines d’injection)</a:t>
            </a:r>
          </a:p>
          <a:p>
            <a:pPr>
              <a:defRPr/>
            </a:pPr>
            <a:r>
              <a:rPr lang="fr-FR" sz="1200" dirty="0" smtClean="0">
                <a:solidFill>
                  <a:schemeClr val="tx1"/>
                </a:solidFill>
              </a:rPr>
              <a:t>Une phase de lancement des tests. Nous avons prévu 4 tests différents : </a:t>
            </a:r>
          </a:p>
          <a:p>
            <a:pPr lvl="1">
              <a:defRPr/>
            </a:pPr>
            <a:r>
              <a:rPr lang="fr-FR" sz="1200" dirty="0" smtClean="0">
                <a:solidFill>
                  <a:schemeClr val="tx1"/>
                </a:solidFill>
              </a:rPr>
              <a:t>Le test nominal </a:t>
            </a:r>
          </a:p>
          <a:p>
            <a:pPr lvl="1">
              <a:defRPr/>
            </a:pPr>
            <a:r>
              <a:rPr lang="fr-FR" sz="1200" dirty="0" smtClean="0">
                <a:solidFill>
                  <a:schemeClr val="tx1"/>
                </a:solidFill>
              </a:rPr>
              <a:t>Le test de charge </a:t>
            </a:r>
          </a:p>
          <a:p>
            <a:pPr lvl="1">
              <a:defRPr/>
            </a:pPr>
            <a:r>
              <a:rPr lang="fr-FR" sz="1200" dirty="0" smtClean="0">
                <a:solidFill>
                  <a:schemeClr val="tx1"/>
                </a:solidFill>
              </a:rPr>
              <a:t>Le test de robustesse</a:t>
            </a:r>
          </a:p>
          <a:p>
            <a:pPr lvl="1">
              <a:defRPr/>
            </a:pPr>
            <a:r>
              <a:rPr lang="fr-FR" sz="1200" dirty="0" smtClean="0">
                <a:solidFill>
                  <a:schemeClr val="tx1"/>
                </a:solidFill>
              </a:rPr>
              <a:t>Le tests de rupture</a:t>
            </a:r>
          </a:p>
          <a:p>
            <a:pPr>
              <a:defRPr/>
            </a:pPr>
            <a:r>
              <a:rPr lang="fr-FR" sz="1200" dirty="0" smtClean="0"/>
              <a:t>La phase cyclique d’analyse/préconisation / paramétrage / validation au niveau de chaque test</a:t>
            </a:r>
          </a:p>
          <a:p>
            <a:pPr>
              <a:defRPr/>
            </a:pPr>
            <a:r>
              <a:rPr lang="fr-FR" sz="1200" dirty="0" smtClean="0">
                <a:solidFill>
                  <a:schemeClr val="tx1"/>
                </a:solidFill>
              </a:rPr>
              <a:t>Les livrables sont les rapports de benchs et les scripts Jmeter </a:t>
            </a:r>
            <a:r>
              <a:rPr lang="fr-FR" sz="1200" dirty="0" err="1" smtClean="0">
                <a:solidFill>
                  <a:schemeClr val="tx1"/>
                </a:solidFill>
              </a:rPr>
              <a:t>re</a:t>
            </a:r>
            <a:r>
              <a:rPr lang="fr-FR" sz="1200" dirty="0" smtClean="0">
                <a:solidFill>
                  <a:schemeClr val="tx1"/>
                </a:solidFill>
              </a:rPr>
              <a:t>-jouables pour de prochains benchs</a:t>
            </a:r>
          </a:p>
          <a:p>
            <a:pPr>
              <a:defRPr/>
            </a:pPr>
            <a:r>
              <a:rPr lang="fr-FR" sz="1200" dirty="0"/>
              <a:t>Les tests effectués ne pourront pas tenir compte du choix et de la qualité du réseau mobile (EDGE, 3G, 3G+, 4G)</a:t>
            </a:r>
          </a:p>
          <a:p>
            <a:pPr>
              <a:defRPr/>
            </a:pPr>
            <a:endParaRPr lang="fr-FR" sz="1200" dirty="0" smtClean="0">
              <a:solidFill>
                <a:schemeClr val="tx1"/>
              </a:solidFill>
            </a:endParaRPr>
          </a:p>
          <a:p>
            <a:pPr marL="284400" lvl="1" indent="0">
              <a:buNone/>
              <a:defRPr/>
            </a:pPr>
            <a:endParaRPr lang="fr-FR" sz="1100" dirty="0" smtClean="0">
              <a:solidFill>
                <a:schemeClr val="tx1"/>
              </a:solidFill>
            </a:endParaRPr>
          </a:p>
        </p:txBody>
      </p:sp>
    </p:spTree>
    <p:extLst>
      <p:ext uri="{BB962C8B-B14F-4D97-AF65-F5344CB8AC3E}">
        <p14:creationId xmlns:p14="http://schemas.microsoft.com/office/powerpoint/2010/main" val="3852506600"/>
      </p:ext>
    </p:extLst>
  </p:cSld>
  <p:clrMapOvr>
    <a:masterClrMapping/>
  </p:clrMapOvr>
  <p:transition spd="med">
    <p:fad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824" y="1006463"/>
            <a:ext cx="4684095" cy="2655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Espace réservé du numéro de diapositive 3"/>
          <p:cNvSpPr>
            <a:spLocks noGrp="1"/>
          </p:cNvSpPr>
          <p:nvPr>
            <p:ph type="sldNum" sz="quarter" idx="4"/>
          </p:nvPr>
        </p:nvSpPr>
        <p:spPr/>
        <p:txBody>
          <a:bodyPr/>
          <a:lstStyle/>
          <a:p>
            <a:pPr algn="l"/>
            <a:r>
              <a:rPr lang="fr-FR" dirty="0" smtClean="0">
                <a:solidFill>
                  <a:srgbClr val="000000">
                    <a:tint val="75000"/>
                  </a:srgbClr>
                </a:solidFill>
              </a:rPr>
              <a:t>Page </a:t>
            </a:r>
            <a:fld id="{8BE978C9-4FDF-4B0A-86DE-559912220C9D}" type="slidenum">
              <a:rPr lang="fr-FR" smtClean="0">
                <a:solidFill>
                  <a:srgbClr val="000000">
                    <a:tint val="75000"/>
                  </a:srgbClr>
                </a:solidFill>
              </a:rPr>
              <a:pPr algn="l"/>
              <a:t>143</a:t>
            </a:fld>
            <a:endParaRPr lang="fr-FR" dirty="0">
              <a:solidFill>
                <a:srgbClr val="000000">
                  <a:tint val="75000"/>
                </a:srgbClr>
              </a:solidFill>
            </a:endParaRPr>
          </a:p>
        </p:txBody>
      </p:sp>
      <p:sp>
        <p:nvSpPr>
          <p:cNvPr id="8" name="Pentagone 7"/>
          <p:cNvSpPr/>
          <p:nvPr/>
        </p:nvSpPr>
        <p:spPr>
          <a:xfrm>
            <a:off x="139699" y="4428083"/>
            <a:ext cx="1281421" cy="1855735"/>
          </a:xfrm>
          <a:prstGeom prst="homePlate">
            <a:avLst>
              <a:gd name="adj" fmla="val 12681"/>
            </a:avLst>
          </a:prstGeom>
        </p:spPr>
        <p:style>
          <a:lnRef idx="1">
            <a:schemeClr val="accent3"/>
          </a:lnRef>
          <a:fillRef idx="2">
            <a:schemeClr val="accent3"/>
          </a:fillRef>
          <a:effectRef idx="1">
            <a:schemeClr val="accent3"/>
          </a:effectRef>
          <a:fontRef idx="minor">
            <a:schemeClr val="dk1"/>
          </a:fontRef>
        </p:style>
        <p:txBody>
          <a:bodyPr rtlCol="0" anchor="t"/>
          <a:lstStyle/>
          <a:p>
            <a:pPr fontAlgn="base">
              <a:spcBef>
                <a:spcPct val="0"/>
              </a:spcBef>
              <a:spcAft>
                <a:spcPct val="0"/>
              </a:spcAft>
            </a:pPr>
            <a:endParaRPr lang="fr-FR" sz="850" b="1" dirty="0">
              <a:solidFill>
                <a:srgbClr val="000000"/>
              </a:solidFill>
            </a:endParaRPr>
          </a:p>
          <a:p>
            <a:pPr fontAlgn="base">
              <a:spcBef>
                <a:spcPct val="0"/>
              </a:spcBef>
              <a:spcAft>
                <a:spcPct val="0"/>
              </a:spcAft>
            </a:pPr>
            <a:r>
              <a:rPr lang="fr-FR" sz="850" b="1" dirty="0" smtClean="0">
                <a:solidFill>
                  <a:srgbClr val="000000"/>
                </a:solidFill>
              </a:rPr>
              <a:t>Cadrage : </a:t>
            </a:r>
          </a:p>
          <a:p>
            <a:pPr fontAlgn="base">
              <a:spcBef>
                <a:spcPct val="0"/>
              </a:spcBef>
              <a:spcAft>
                <a:spcPct val="0"/>
              </a:spcAft>
            </a:pPr>
            <a:endParaRPr lang="fr-FR" sz="850" b="1" dirty="0">
              <a:solidFill>
                <a:srgbClr val="000000"/>
              </a:solidFill>
            </a:endParaRPr>
          </a:p>
          <a:p>
            <a:pPr fontAlgn="base">
              <a:spcBef>
                <a:spcPct val="0"/>
              </a:spcBef>
              <a:spcAft>
                <a:spcPct val="0"/>
              </a:spcAft>
            </a:pPr>
            <a:r>
              <a:rPr lang="fr-FR" sz="900" dirty="0">
                <a:solidFill>
                  <a:srgbClr val="000000"/>
                </a:solidFill>
                <a:latin typeface="Arial"/>
              </a:rPr>
              <a:t>Ateliers d’identification </a:t>
            </a:r>
          </a:p>
          <a:p>
            <a:pPr fontAlgn="base">
              <a:spcBef>
                <a:spcPct val="0"/>
              </a:spcBef>
              <a:spcAft>
                <a:spcPct val="0"/>
              </a:spcAft>
            </a:pPr>
            <a:endParaRPr lang="fr-FR" sz="900" dirty="0">
              <a:solidFill>
                <a:srgbClr val="000000"/>
              </a:solidFill>
              <a:latin typeface="Arial"/>
            </a:endParaRPr>
          </a:p>
          <a:p>
            <a:pPr marL="171450" indent="-171450" fontAlgn="base">
              <a:spcBef>
                <a:spcPct val="0"/>
              </a:spcBef>
              <a:spcAft>
                <a:spcPct val="0"/>
              </a:spcAft>
              <a:buFontTx/>
              <a:buChar char="-"/>
            </a:pPr>
            <a:r>
              <a:rPr lang="fr-FR" sz="900" dirty="0">
                <a:solidFill>
                  <a:srgbClr val="000000"/>
                </a:solidFill>
                <a:latin typeface="Arial"/>
              </a:rPr>
              <a:t>des métriques </a:t>
            </a:r>
          </a:p>
          <a:p>
            <a:pPr marL="171450" indent="-171450" fontAlgn="base">
              <a:spcBef>
                <a:spcPct val="0"/>
              </a:spcBef>
              <a:spcAft>
                <a:spcPct val="0"/>
              </a:spcAft>
              <a:buFontTx/>
              <a:buChar char="-"/>
            </a:pPr>
            <a:r>
              <a:rPr lang="fr-FR" sz="900" dirty="0">
                <a:solidFill>
                  <a:srgbClr val="000000"/>
                </a:solidFill>
                <a:latin typeface="Arial"/>
              </a:rPr>
              <a:t>des inputs</a:t>
            </a:r>
          </a:p>
          <a:p>
            <a:pPr marL="171450" indent="-171450">
              <a:buFontTx/>
              <a:buChar char="-"/>
            </a:pPr>
            <a:r>
              <a:rPr lang="fr-FR" sz="900" dirty="0">
                <a:solidFill>
                  <a:srgbClr val="000000"/>
                </a:solidFill>
                <a:latin typeface="Arial"/>
              </a:rPr>
              <a:t>des scénarii fonctionnels critiques</a:t>
            </a:r>
          </a:p>
          <a:p>
            <a:pPr marL="171450" indent="-171450" fontAlgn="base">
              <a:spcBef>
                <a:spcPct val="0"/>
              </a:spcBef>
              <a:spcAft>
                <a:spcPct val="0"/>
              </a:spcAft>
              <a:buFontTx/>
              <a:buChar char="-"/>
            </a:pPr>
            <a:endParaRPr lang="fr-FR" sz="850" b="1" dirty="0" smtClean="0">
              <a:solidFill>
                <a:srgbClr val="000000"/>
              </a:solidFill>
            </a:endParaRPr>
          </a:p>
          <a:p>
            <a:pPr marL="171450" indent="-171450" fontAlgn="base">
              <a:spcBef>
                <a:spcPct val="0"/>
              </a:spcBef>
              <a:spcAft>
                <a:spcPct val="0"/>
              </a:spcAft>
              <a:buFontTx/>
              <a:buChar char="-"/>
            </a:pPr>
            <a:endParaRPr lang="fr-FR" sz="850" b="1" dirty="0">
              <a:solidFill>
                <a:srgbClr val="000000"/>
              </a:solidFill>
            </a:endParaRPr>
          </a:p>
          <a:p>
            <a:pPr fontAlgn="base">
              <a:spcBef>
                <a:spcPct val="0"/>
              </a:spcBef>
              <a:spcAft>
                <a:spcPct val="0"/>
              </a:spcAft>
            </a:pPr>
            <a:endParaRPr lang="fr-FR" sz="850" dirty="0">
              <a:solidFill>
                <a:srgbClr val="000000"/>
              </a:solidFill>
              <a:latin typeface="Arial"/>
            </a:endParaRPr>
          </a:p>
          <a:p>
            <a:pPr algn="ctr" fontAlgn="base">
              <a:spcBef>
                <a:spcPct val="0"/>
              </a:spcBef>
              <a:spcAft>
                <a:spcPct val="0"/>
              </a:spcAft>
            </a:pPr>
            <a:endParaRPr lang="fr-FR" sz="850" dirty="0">
              <a:solidFill>
                <a:srgbClr val="000000"/>
              </a:solidFill>
            </a:endParaRPr>
          </a:p>
        </p:txBody>
      </p:sp>
      <p:sp>
        <p:nvSpPr>
          <p:cNvPr id="9" name="Pentagone 8"/>
          <p:cNvSpPr/>
          <p:nvPr/>
        </p:nvSpPr>
        <p:spPr>
          <a:xfrm>
            <a:off x="1519182" y="4428083"/>
            <a:ext cx="1198221" cy="1855735"/>
          </a:xfrm>
          <a:prstGeom prst="homePlate">
            <a:avLst>
              <a:gd name="adj" fmla="val 16023"/>
            </a:avLst>
          </a:prstGeom>
        </p:spPr>
        <p:style>
          <a:lnRef idx="1">
            <a:schemeClr val="accent6"/>
          </a:lnRef>
          <a:fillRef idx="2">
            <a:schemeClr val="accent6"/>
          </a:fillRef>
          <a:effectRef idx="1">
            <a:schemeClr val="accent6"/>
          </a:effectRef>
          <a:fontRef idx="minor">
            <a:schemeClr val="dk1"/>
          </a:fontRef>
        </p:style>
        <p:txBody>
          <a:bodyPr rtlCol="0" anchor="t"/>
          <a:lstStyle/>
          <a:p>
            <a:pPr fontAlgn="base">
              <a:spcBef>
                <a:spcPct val="0"/>
              </a:spcBef>
              <a:spcAft>
                <a:spcPct val="0"/>
              </a:spcAft>
            </a:pPr>
            <a:endParaRPr lang="fr-FR" sz="900" b="1" dirty="0">
              <a:solidFill>
                <a:srgbClr val="000000"/>
              </a:solidFill>
            </a:endParaRPr>
          </a:p>
          <a:p>
            <a:pPr fontAlgn="base">
              <a:spcBef>
                <a:spcPct val="0"/>
              </a:spcBef>
              <a:spcAft>
                <a:spcPct val="0"/>
              </a:spcAft>
            </a:pPr>
            <a:r>
              <a:rPr lang="fr-FR" sz="900" b="1" dirty="0" smtClean="0">
                <a:solidFill>
                  <a:srgbClr val="000000"/>
                </a:solidFill>
              </a:rPr>
              <a:t>Préparation</a:t>
            </a:r>
            <a:endParaRPr lang="fr-FR" sz="900" b="1" dirty="0">
              <a:solidFill>
                <a:srgbClr val="000000"/>
              </a:solidFill>
            </a:endParaRPr>
          </a:p>
          <a:p>
            <a:pPr fontAlgn="base">
              <a:spcBef>
                <a:spcPct val="0"/>
              </a:spcBef>
              <a:spcAft>
                <a:spcPct val="0"/>
              </a:spcAft>
            </a:pPr>
            <a:endParaRPr lang="fr-FR" sz="900" dirty="0">
              <a:solidFill>
                <a:srgbClr val="000000"/>
              </a:solidFill>
              <a:latin typeface="Arial"/>
            </a:endParaRPr>
          </a:p>
          <a:p>
            <a:pPr fontAlgn="base">
              <a:spcBef>
                <a:spcPct val="0"/>
              </a:spcBef>
              <a:spcAft>
                <a:spcPct val="0"/>
              </a:spcAft>
            </a:pPr>
            <a:r>
              <a:rPr lang="fr-FR" sz="900" dirty="0" smtClean="0">
                <a:solidFill>
                  <a:srgbClr val="000000"/>
                </a:solidFill>
                <a:latin typeface="Arial"/>
              </a:rPr>
              <a:t>Préparation des jeux de données</a:t>
            </a:r>
          </a:p>
          <a:p>
            <a:pPr fontAlgn="base">
              <a:spcBef>
                <a:spcPct val="0"/>
              </a:spcBef>
              <a:spcAft>
                <a:spcPct val="0"/>
              </a:spcAft>
            </a:pPr>
            <a:endParaRPr lang="fr-FR" sz="900" dirty="0">
              <a:solidFill>
                <a:srgbClr val="000000"/>
              </a:solidFill>
              <a:latin typeface="Arial"/>
            </a:endParaRPr>
          </a:p>
          <a:p>
            <a:pPr fontAlgn="base">
              <a:spcBef>
                <a:spcPct val="0"/>
              </a:spcBef>
              <a:spcAft>
                <a:spcPct val="0"/>
              </a:spcAft>
            </a:pPr>
            <a:r>
              <a:rPr lang="fr-FR" sz="900" dirty="0" err="1" smtClean="0">
                <a:solidFill>
                  <a:srgbClr val="000000"/>
                </a:solidFill>
                <a:latin typeface="Arial"/>
              </a:rPr>
              <a:t>Elaboration</a:t>
            </a:r>
            <a:r>
              <a:rPr lang="fr-FR" sz="900" dirty="0" smtClean="0">
                <a:solidFill>
                  <a:srgbClr val="000000"/>
                </a:solidFill>
                <a:latin typeface="Arial"/>
              </a:rPr>
              <a:t> et paramétrage des scénarii JMeter</a:t>
            </a:r>
            <a:endParaRPr lang="fr-FR" sz="900" dirty="0">
              <a:solidFill>
                <a:srgbClr val="000000"/>
              </a:solidFill>
              <a:latin typeface="Arial"/>
            </a:endParaRPr>
          </a:p>
          <a:p>
            <a:pPr fontAlgn="base">
              <a:spcBef>
                <a:spcPct val="0"/>
              </a:spcBef>
              <a:spcAft>
                <a:spcPct val="0"/>
              </a:spcAft>
            </a:pPr>
            <a:endParaRPr lang="fr-FR" sz="900" dirty="0">
              <a:solidFill>
                <a:srgbClr val="000000"/>
              </a:solidFill>
              <a:latin typeface="Arial"/>
            </a:endParaRPr>
          </a:p>
          <a:p>
            <a:pPr algn="ctr" fontAlgn="base">
              <a:spcBef>
                <a:spcPct val="0"/>
              </a:spcBef>
              <a:spcAft>
                <a:spcPct val="0"/>
              </a:spcAft>
            </a:pPr>
            <a:endParaRPr lang="fr-FR" sz="700" dirty="0">
              <a:solidFill>
                <a:srgbClr val="000000"/>
              </a:solidFill>
              <a:latin typeface="Arial"/>
            </a:endParaRPr>
          </a:p>
        </p:txBody>
      </p:sp>
      <p:sp>
        <p:nvSpPr>
          <p:cNvPr id="10" name="Flèche en arc 9"/>
          <p:cNvSpPr/>
          <p:nvPr/>
        </p:nvSpPr>
        <p:spPr>
          <a:xfrm rot="13479780" flipV="1">
            <a:off x="3259846" y="3894730"/>
            <a:ext cx="2438947" cy="3031233"/>
          </a:xfrm>
          <a:prstGeom prst="circularArrow">
            <a:avLst>
              <a:gd name="adj1" fmla="val 29314"/>
              <a:gd name="adj2" fmla="val 1249427"/>
              <a:gd name="adj3" fmla="val 17379667"/>
              <a:gd name="adj4" fmla="val 13056024"/>
              <a:gd name="adj5" fmla="val 18166"/>
            </a:avLst>
          </a:prstGeom>
        </p:spPr>
        <p:style>
          <a:lnRef idx="1">
            <a:schemeClr val="accent1"/>
          </a:lnRef>
          <a:fillRef idx="2">
            <a:schemeClr val="accent1"/>
          </a:fillRef>
          <a:effectRef idx="1">
            <a:schemeClr val="accent1"/>
          </a:effectRef>
          <a:fontRef idx="minor">
            <a:schemeClr val="dk1"/>
          </a:fontRef>
        </p:style>
        <p:txBody>
          <a:bodyPr rtlCol="0" anchor="t"/>
          <a:lstStyle/>
          <a:p>
            <a:pPr algn="ctr"/>
            <a:endParaRPr lang="fr-FR" sz="1200">
              <a:solidFill>
                <a:srgbClr val="000000"/>
              </a:solidFill>
            </a:endParaRPr>
          </a:p>
        </p:txBody>
      </p:sp>
      <p:sp>
        <p:nvSpPr>
          <p:cNvPr id="14" name="Flèche en arc 13"/>
          <p:cNvSpPr/>
          <p:nvPr/>
        </p:nvSpPr>
        <p:spPr>
          <a:xfrm rot="6078015" flipV="1">
            <a:off x="3258368" y="3504451"/>
            <a:ext cx="2543508" cy="3387143"/>
          </a:xfrm>
          <a:prstGeom prst="circularArrow">
            <a:avLst>
              <a:gd name="adj1" fmla="val 28776"/>
              <a:gd name="adj2" fmla="val 1221287"/>
              <a:gd name="adj3" fmla="val 17262359"/>
              <a:gd name="adj4" fmla="val 13131544"/>
              <a:gd name="adj5" fmla="val 18234"/>
            </a:avLst>
          </a:prstGeom>
        </p:spPr>
        <p:style>
          <a:lnRef idx="1">
            <a:schemeClr val="accent1"/>
          </a:lnRef>
          <a:fillRef idx="2">
            <a:schemeClr val="accent1"/>
          </a:fillRef>
          <a:effectRef idx="1">
            <a:schemeClr val="accent1"/>
          </a:effectRef>
          <a:fontRef idx="minor">
            <a:schemeClr val="dk1"/>
          </a:fontRef>
        </p:style>
        <p:txBody>
          <a:bodyPr rtlCol="0" anchor="t"/>
          <a:lstStyle/>
          <a:p>
            <a:pPr algn="ctr"/>
            <a:endParaRPr lang="fr-FR" sz="1200">
              <a:solidFill>
                <a:srgbClr val="000000"/>
              </a:solidFill>
            </a:endParaRPr>
          </a:p>
        </p:txBody>
      </p:sp>
      <p:sp>
        <p:nvSpPr>
          <p:cNvPr id="15" name="Flèche en arc 14"/>
          <p:cNvSpPr/>
          <p:nvPr/>
        </p:nvSpPr>
        <p:spPr>
          <a:xfrm rot="19890557" flipV="1">
            <a:off x="3012294" y="3971801"/>
            <a:ext cx="2337428" cy="2673651"/>
          </a:xfrm>
          <a:prstGeom prst="circularArrow">
            <a:avLst>
              <a:gd name="adj1" fmla="val 28355"/>
              <a:gd name="adj2" fmla="val 1235146"/>
              <a:gd name="adj3" fmla="val 17447762"/>
              <a:gd name="adj4" fmla="val 11575662"/>
              <a:gd name="adj5" fmla="val 18793"/>
            </a:avLst>
          </a:prstGeom>
        </p:spPr>
        <p:style>
          <a:lnRef idx="1">
            <a:schemeClr val="accent1"/>
          </a:lnRef>
          <a:fillRef idx="2">
            <a:schemeClr val="accent1"/>
          </a:fillRef>
          <a:effectRef idx="1">
            <a:schemeClr val="accent1"/>
          </a:effectRef>
          <a:fontRef idx="minor">
            <a:schemeClr val="dk1"/>
          </a:fontRef>
        </p:style>
        <p:txBody>
          <a:bodyPr rtlCol="0" anchor="t"/>
          <a:lstStyle/>
          <a:p>
            <a:pPr algn="ctr" fontAlgn="base">
              <a:spcBef>
                <a:spcPct val="0"/>
              </a:spcBef>
              <a:spcAft>
                <a:spcPct val="0"/>
              </a:spcAft>
            </a:pPr>
            <a:endParaRPr lang="fr-FR" sz="1200" dirty="0">
              <a:solidFill>
                <a:srgbClr val="000000"/>
              </a:solidFill>
            </a:endParaRPr>
          </a:p>
        </p:txBody>
      </p:sp>
      <p:sp>
        <p:nvSpPr>
          <p:cNvPr id="16" name="ZoneTexte 15"/>
          <p:cNvSpPr txBox="1"/>
          <p:nvPr/>
        </p:nvSpPr>
        <p:spPr>
          <a:xfrm>
            <a:off x="2935393" y="4265642"/>
            <a:ext cx="1136862" cy="892552"/>
          </a:xfrm>
          <a:prstGeom prst="rect">
            <a:avLst/>
          </a:prstGeom>
          <a:noFill/>
        </p:spPr>
        <p:txBody>
          <a:bodyPr wrap="square" rtlCol="0">
            <a:spAutoFit/>
          </a:bodyPr>
          <a:lstStyle/>
          <a:p>
            <a:pPr fontAlgn="base">
              <a:spcBef>
                <a:spcPct val="0"/>
              </a:spcBef>
              <a:spcAft>
                <a:spcPct val="0"/>
              </a:spcAft>
            </a:pPr>
            <a:r>
              <a:rPr lang="fr-FR" sz="1600" dirty="0">
                <a:solidFill>
                  <a:srgbClr val="000000"/>
                </a:solidFill>
                <a:latin typeface="Arial" charset="0"/>
              </a:rPr>
              <a:t>         </a:t>
            </a:r>
            <a:r>
              <a:rPr lang="fr-FR" sz="1600" dirty="0" smtClean="0">
                <a:solidFill>
                  <a:srgbClr val="000000"/>
                </a:solidFill>
                <a:latin typeface="Arial" charset="0"/>
              </a:rPr>
              <a:t>                  </a:t>
            </a:r>
          </a:p>
          <a:p>
            <a:pPr fontAlgn="base">
              <a:spcBef>
                <a:spcPct val="0"/>
              </a:spcBef>
              <a:spcAft>
                <a:spcPct val="0"/>
              </a:spcAft>
            </a:pPr>
            <a:r>
              <a:rPr lang="fr-FR" sz="1600" b="1" dirty="0" smtClean="0">
                <a:solidFill>
                  <a:srgbClr val="000000"/>
                </a:solidFill>
              </a:rPr>
              <a:t>  </a:t>
            </a:r>
            <a:r>
              <a:rPr lang="fr-FR" sz="1000" b="1" dirty="0" smtClean="0">
                <a:solidFill>
                  <a:srgbClr val="000000"/>
                </a:solidFill>
              </a:rPr>
              <a:t>Déroulement </a:t>
            </a:r>
          </a:p>
          <a:p>
            <a:pPr fontAlgn="base">
              <a:spcBef>
                <a:spcPct val="0"/>
              </a:spcBef>
              <a:spcAft>
                <a:spcPct val="0"/>
              </a:spcAft>
            </a:pPr>
            <a:endParaRPr lang="fr-FR" sz="1000" b="1" dirty="0">
              <a:solidFill>
                <a:srgbClr val="000000"/>
              </a:solidFill>
            </a:endParaRPr>
          </a:p>
          <a:p>
            <a:pPr fontAlgn="base">
              <a:spcBef>
                <a:spcPct val="0"/>
              </a:spcBef>
              <a:spcAft>
                <a:spcPct val="0"/>
              </a:spcAft>
            </a:pPr>
            <a:r>
              <a:rPr lang="fr-FR" sz="1000" b="1" dirty="0" smtClean="0">
                <a:solidFill>
                  <a:srgbClr val="000000"/>
                </a:solidFill>
              </a:rPr>
              <a:t>des tests</a:t>
            </a:r>
            <a:endParaRPr lang="fr-FR" sz="1600" dirty="0">
              <a:solidFill>
                <a:srgbClr val="000000"/>
              </a:solidFill>
              <a:latin typeface="Arial" charset="0"/>
            </a:endParaRPr>
          </a:p>
        </p:txBody>
      </p:sp>
      <p:sp>
        <p:nvSpPr>
          <p:cNvPr id="17" name="ZoneTexte 16"/>
          <p:cNvSpPr txBox="1"/>
          <p:nvPr/>
        </p:nvSpPr>
        <p:spPr>
          <a:xfrm>
            <a:off x="3661297" y="5842000"/>
            <a:ext cx="1361242" cy="338554"/>
          </a:xfrm>
          <a:prstGeom prst="rect">
            <a:avLst/>
          </a:prstGeom>
          <a:noFill/>
        </p:spPr>
        <p:txBody>
          <a:bodyPr wrap="square" rtlCol="0">
            <a:spAutoFit/>
          </a:bodyPr>
          <a:lstStyle/>
          <a:p>
            <a:pPr algn="ctr" defTabSz="698500" fontAlgn="base">
              <a:lnSpc>
                <a:spcPct val="80000"/>
              </a:lnSpc>
              <a:spcBef>
                <a:spcPct val="80000"/>
              </a:spcBef>
              <a:spcAft>
                <a:spcPct val="0"/>
              </a:spcAft>
            </a:pPr>
            <a:r>
              <a:rPr lang="fr-FR" sz="1000" b="1" dirty="0" smtClean="0">
                <a:solidFill>
                  <a:srgbClr val="000000"/>
                </a:solidFill>
              </a:rPr>
              <a:t>Qualification et  analyse</a:t>
            </a:r>
            <a:endParaRPr lang="fr-FR" sz="1200" dirty="0">
              <a:solidFill>
                <a:srgbClr val="000000"/>
              </a:solidFill>
              <a:latin typeface="Arial" charset="0"/>
            </a:endParaRPr>
          </a:p>
        </p:txBody>
      </p:sp>
      <p:sp>
        <p:nvSpPr>
          <p:cNvPr id="18" name="ZoneTexte 17"/>
          <p:cNvSpPr txBox="1"/>
          <p:nvPr/>
        </p:nvSpPr>
        <p:spPr>
          <a:xfrm>
            <a:off x="4755039" y="4532280"/>
            <a:ext cx="961122" cy="424732"/>
          </a:xfrm>
          <a:prstGeom prst="rect">
            <a:avLst/>
          </a:prstGeom>
          <a:noFill/>
        </p:spPr>
        <p:txBody>
          <a:bodyPr wrap="square" rtlCol="0">
            <a:spAutoFit/>
          </a:bodyPr>
          <a:lstStyle/>
          <a:p>
            <a:pPr fontAlgn="base">
              <a:lnSpc>
                <a:spcPct val="80000"/>
              </a:lnSpc>
              <a:spcBef>
                <a:spcPct val="80000"/>
              </a:spcBef>
              <a:spcAft>
                <a:spcPct val="0"/>
              </a:spcAft>
            </a:pPr>
            <a:r>
              <a:rPr lang="fr-FR" sz="900" b="1" dirty="0" smtClean="0">
                <a:solidFill>
                  <a:srgbClr val="000000"/>
                </a:solidFill>
              </a:rPr>
              <a:t>Optimisation</a:t>
            </a:r>
          </a:p>
          <a:p>
            <a:pPr fontAlgn="base">
              <a:lnSpc>
                <a:spcPct val="80000"/>
              </a:lnSpc>
              <a:spcBef>
                <a:spcPct val="80000"/>
              </a:spcBef>
              <a:spcAft>
                <a:spcPct val="0"/>
              </a:spcAft>
            </a:pPr>
            <a:r>
              <a:rPr lang="fr-FR" sz="900" b="1" dirty="0" smtClean="0">
                <a:solidFill>
                  <a:srgbClr val="000000"/>
                </a:solidFill>
              </a:rPr>
              <a:t>       du code</a:t>
            </a:r>
            <a:endParaRPr lang="fr-FR" sz="800" dirty="0">
              <a:solidFill>
                <a:srgbClr val="000000"/>
              </a:solidFill>
              <a:latin typeface="Arial" charset="0"/>
            </a:endParaRPr>
          </a:p>
        </p:txBody>
      </p:sp>
      <p:pic>
        <p:nvPicPr>
          <p:cNvPr id="23" name="Picture 3" descr="C:\Documents and Settings\tmery\Mes documents\Mes images\Mes images\Aero\Iconos de Windows 7\260.png"/>
          <p:cNvPicPr>
            <a:picLocks noChangeAspect="1" noChangeArrowheads="1"/>
          </p:cNvPicPr>
          <p:nvPr/>
        </p:nvPicPr>
        <p:blipFill>
          <a:blip r:embed="rId4" cstate="print"/>
          <a:srcRect/>
          <a:stretch>
            <a:fillRect/>
          </a:stretch>
        </p:blipFill>
        <p:spPr bwMode="auto">
          <a:xfrm>
            <a:off x="973263" y="4408237"/>
            <a:ext cx="248430" cy="246064"/>
          </a:xfrm>
          <a:prstGeom prst="rect">
            <a:avLst/>
          </a:prstGeom>
          <a:noFill/>
        </p:spPr>
      </p:pic>
      <p:sp>
        <p:nvSpPr>
          <p:cNvPr id="31" name="Ellipse 30"/>
          <p:cNvSpPr/>
          <p:nvPr/>
        </p:nvSpPr>
        <p:spPr>
          <a:xfrm>
            <a:off x="246252" y="4270443"/>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fontAlgn="base">
              <a:spcBef>
                <a:spcPct val="0"/>
              </a:spcBef>
              <a:spcAft>
                <a:spcPct val="0"/>
              </a:spcAft>
            </a:pPr>
            <a:r>
              <a:rPr lang="fr-FR" sz="1600" dirty="0">
                <a:solidFill>
                  <a:srgbClr val="FFFFFF"/>
                </a:solidFill>
              </a:rPr>
              <a:t>1</a:t>
            </a:r>
          </a:p>
        </p:txBody>
      </p:sp>
      <p:sp>
        <p:nvSpPr>
          <p:cNvPr id="32" name="Ellipse 31"/>
          <p:cNvSpPr/>
          <p:nvPr/>
        </p:nvSpPr>
        <p:spPr>
          <a:xfrm>
            <a:off x="1440125" y="4270443"/>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fontAlgn="base">
              <a:spcBef>
                <a:spcPct val="0"/>
              </a:spcBef>
              <a:spcAft>
                <a:spcPct val="0"/>
              </a:spcAft>
            </a:pPr>
            <a:r>
              <a:rPr lang="fr-FR" sz="1600" dirty="0">
                <a:solidFill>
                  <a:srgbClr val="FFFFFF"/>
                </a:solidFill>
              </a:rPr>
              <a:t>2</a:t>
            </a:r>
          </a:p>
        </p:txBody>
      </p:sp>
      <p:sp>
        <p:nvSpPr>
          <p:cNvPr id="38" name="ZoneTexte 37"/>
          <p:cNvSpPr txBox="1"/>
          <p:nvPr/>
        </p:nvSpPr>
        <p:spPr>
          <a:xfrm>
            <a:off x="3873498" y="4935981"/>
            <a:ext cx="948237" cy="276999"/>
          </a:xfrm>
          <a:prstGeom prst="rect">
            <a:avLst/>
          </a:prstGeom>
          <a:noFill/>
        </p:spPr>
        <p:txBody>
          <a:bodyPr wrap="square" rtlCol="0">
            <a:spAutoFit/>
          </a:bodyPr>
          <a:lstStyle/>
          <a:p>
            <a:pPr algn="ctr" fontAlgn="base">
              <a:spcBef>
                <a:spcPct val="0"/>
              </a:spcBef>
              <a:spcAft>
                <a:spcPct val="0"/>
              </a:spcAft>
            </a:pPr>
            <a:endParaRPr lang="fr-FR" sz="1200" b="1" dirty="0">
              <a:solidFill>
                <a:srgbClr val="000000"/>
              </a:solidFill>
              <a:latin typeface="Arial" charset="0"/>
            </a:endParaRPr>
          </a:p>
        </p:txBody>
      </p:sp>
      <p:sp>
        <p:nvSpPr>
          <p:cNvPr id="36" name="Ellipse 35"/>
          <p:cNvSpPr/>
          <p:nvPr/>
        </p:nvSpPr>
        <p:spPr>
          <a:xfrm>
            <a:off x="4229444" y="4309816"/>
            <a:ext cx="285115" cy="25418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fontAlgn="base">
              <a:spcBef>
                <a:spcPct val="0"/>
              </a:spcBef>
              <a:spcAft>
                <a:spcPct val="0"/>
              </a:spcAft>
            </a:pPr>
            <a:r>
              <a:rPr lang="fr-FR" sz="1600" dirty="0" smtClean="0">
                <a:solidFill>
                  <a:srgbClr val="FFFFFF"/>
                </a:solidFill>
              </a:rPr>
              <a:t>3</a:t>
            </a:r>
            <a:endParaRPr lang="fr-FR" sz="1600" dirty="0">
              <a:solidFill>
                <a:srgbClr val="FFFFFF"/>
              </a:solidFill>
            </a:endParaRPr>
          </a:p>
        </p:txBody>
      </p:sp>
      <p:sp>
        <p:nvSpPr>
          <p:cNvPr id="37" name="Pentagone 36"/>
          <p:cNvSpPr/>
          <p:nvPr/>
        </p:nvSpPr>
        <p:spPr>
          <a:xfrm>
            <a:off x="6067374" y="4447930"/>
            <a:ext cx="1052255" cy="1855735"/>
          </a:xfrm>
          <a:prstGeom prst="homePlate">
            <a:avLst>
              <a:gd name="adj" fmla="val 12681"/>
            </a:avLst>
          </a:prstGeom>
        </p:spPr>
        <p:style>
          <a:lnRef idx="1">
            <a:schemeClr val="accent3"/>
          </a:lnRef>
          <a:fillRef idx="2">
            <a:schemeClr val="accent3"/>
          </a:fillRef>
          <a:effectRef idx="1">
            <a:schemeClr val="accent3"/>
          </a:effectRef>
          <a:fontRef idx="minor">
            <a:schemeClr val="dk1"/>
          </a:fontRef>
        </p:style>
        <p:txBody>
          <a:bodyPr rtlCol="0" anchor="t"/>
          <a:lstStyle/>
          <a:p>
            <a:pPr fontAlgn="base">
              <a:spcBef>
                <a:spcPct val="0"/>
              </a:spcBef>
              <a:spcAft>
                <a:spcPct val="0"/>
              </a:spcAft>
            </a:pPr>
            <a:endParaRPr lang="fr-FR" sz="900" b="1" dirty="0">
              <a:solidFill>
                <a:srgbClr val="000000"/>
              </a:solidFill>
            </a:endParaRPr>
          </a:p>
          <a:p>
            <a:pPr fontAlgn="base">
              <a:spcBef>
                <a:spcPct val="0"/>
              </a:spcBef>
              <a:spcAft>
                <a:spcPct val="0"/>
              </a:spcAft>
            </a:pPr>
            <a:r>
              <a:rPr lang="fr-FR" sz="1000" b="1" dirty="0" smtClean="0">
                <a:solidFill>
                  <a:srgbClr val="000000"/>
                </a:solidFill>
              </a:rPr>
              <a:t>Rapport des tests</a:t>
            </a:r>
          </a:p>
          <a:p>
            <a:pPr fontAlgn="base">
              <a:spcBef>
                <a:spcPct val="0"/>
              </a:spcBef>
              <a:spcAft>
                <a:spcPct val="0"/>
              </a:spcAft>
            </a:pPr>
            <a:endParaRPr lang="fr-FR" sz="1000" b="1" dirty="0">
              <a:solidFill>
                <a:srgbClr val="000000"/>
              </a:solidFill>
            </a:endParaRPr>
          </a:p>
          <a:p>
            <a:pPr fontAlgn="base">
              <a:spcBef>
                <a:spcPct val="0"/>
              </a:spcBef>
              <a:spcAft>
                <a:spcPct val="0"/>
              </a:spcAft>
            </a:pPr>
            <a:r>
              <a:rPr lang="fr-FR" sz="900" dirty="0">
                <a:solidFill>
                  <a:srgbClr val="000000"/>
                </a:solidFill>
                <a:latin typeface="Arial" charset="0"/>
              </a:rPr>
              <a:t>Rédaction et livraison du rapport de </a:t>
            </a:r>
            <a:r>
              <a:rPr lang="fr-FR" sz="900" dirty="0" err="1">
                <a:solidFill>
                  <a:srgbClr val="000000"/>
                </a:solidFill>
                <a:latin typeface="Arial" charset="0"/>
              </a:rPr>
              <a:t>bench</a:t>
            </a:r>
            <a:endParaRPr lang="fr-FR" sz="900" dirty="0">
              <a:solidFill>
                <a:srgbClr val="000000"/>
              </a:solidFill>
              <a:latin typeface="Arial" charset="0"/>
            </a:endParaRPr>
          </a:p>
          <a:p>
            <a:pPr fontAlgn="base">
              <a:spcBef>
                <a:spcPct val="0"/>
              </a:spcBef>
              <a:spcAft>
                <a:spcPct val="0"/>
              </a:spcAft>
            </a:pPr>
            <a:endParaRPr lang="fr-FR" sz="900" b="1" dirty="0">
              <a:solidFill>
                <a:srgbClr val="000000"/>
              </a:solidFill>
            </a:endParaRPr>
          </a:p>
          <a:p>
            <a:pPr fontAlgn="base">
              <a:spcBef>
                <a:spcPct val="0"/>
              </a:spcBef>
              <a:spcAft>
                <a:spcPct val="0"/>
              </a:spcAft>
            </a:pPr>
            <a:endParaRPr lang="fr-FR" sz="800" dirty="0">
              <a:solidFill>
                <a:srgbClr val="000000"/>
              </a:solidFill>
              <a:latin typeface="Arial"/>
            </a:endParaRPr>
          </a:p>
        </p:txBody>
      </p:sp>
      <p:sp>
        <p:nvSpPr>
          <p:cNvPr id="40" name="Pentagone 39"/>
          <p:cNvSpPr/>
          <p:nvPr/>
        </p:nvSpPr>
        <p:spPr>
          <a:xfrm>
            <a:off x="7119629" y="4447930"/>
            <a:ext cx="1198221" cy="1855735"/>
          </a:xfrm>
          <a:prstGeom prst="homePlate">
            <a:avLst>
              <a:gd name="adj" fmla="val 16023"/>
            </a:avLst>
          </a:prstGeom>
        </p:spPr>
        <p:style>
          <a:lnRef idx="1">
            <a:schemeClr val="accent6"/>
          </a:lnRef>
          <a:fillRef idx="2">
            <a:schemeClr val="accent6"/>
          </a:fillRef>
          <a:effectRef idx="1">
            <a:schemeClr val="accent6"/>
          </a:effectRef>
          <a:fontRef idx="minor">
            <a:schemeClr val="dk1"/>
          </a:fontRef>
        </p:style>
        <p:txBody>
          <a:bodyPr rtlCol="0" anchor="t"/>
          <a:lstStyle/>
          <a:p>
            <a:pPr fontAlgn="base">
              <a:spcBef>
                <a:spcPct val="0"/>
              </a:spcBef>
              <a:spcAft>
                <a:spcPct val="0"/>
              </a:spcAft>
            </a:pPr>
            <a:endParaRPr lang="fr-FR" sz="900" b="1" dirty="0">
              <a:solidFill>
                <a:srgbClr val="000000"/>
              </a:solidFill>
            </a:endParaRPr>
          </a:p>
          <a:p>
            <a:pPr fontAlgn="base">
              <a:spcBef>
                <a:spcPct val="0"/>
              </a:spcBef>
              <a:spcAft>
                <a:spcPct val="0"/>
              </a:spcAft>
            </a:pPr>
            <a:r>
              <a:rPr lang="fr-FR" sz="900" b="1" dirty="0" smtClean="0">
                <a:solidFill>
                  <a:srgbClr val="000000"/>
                </a:solidFill>
              </a:rPr>
              <a:t>Livraison des scénarii </a:t>
            </a:r>
            <a:r>
              <a:rPr lang="fr-FR" sz="900" b="1" dirty="0" err="1" smtClean="0">
                <a:solidFill>
                  <a:srgbClr val="000000"/>
                </a:solidFill>
              </a:rPr>
              <a:t>JMeter</a:t>
            </a:r>
            <a:endParaRPr lang="fr-FR" sz="900" b="1" dirty="0">
              <a:solidFill>
                <a:srgbClr val="000000"/>
              </a:solidFill>
            </a:endParaRPr>
          </a:p>
          <a:p>
            <a:r>
              <a:rPr lang="fr-FR" sz="900" dirty="0" smtClean="0">
                <a:solidFill>
                  <a:srgbClr val="000000"/>
                </a:solidFill>
                <a:latin typeface="Arial" charset="0"/>
              </a:rPr>
              <a:t>Les scenarii </a:t>
            </a:r>
            <a:r>
              <a:rPr lang="fr-FR" sz="900" dirty="0" err="1" smtClean="0">
                <a:solidFill>
                  <a:srgbClr val="000000"/>
                </a:solidFill>
                <a:latin typeface="Arial" charset="0"/>
              </a:rPr>
              <a:t>JMeter</a:t>
            </a:r>
            <a:r>
              <a:rPr lang="fr-FR" sz="900" dirty="0" smtClean="0">
                <a:solidFill>
                  <a:srgbClr val="000000"/>
                </a:solidFill>
                <a:latin typeface="Arial" charset="0"/>
              </a:rPr>
              <a:t> seront livrés aux équipes </a:t>
            </a:r>
            <a:r>
              <a:rPr lang="fr-FR" sz="900" dirty="0" err="1" smtClean="0">
                <a:solidFill>
                  <a:srgbClr val="000000"/>
                </a:solidFill>
                <a:latin typeface="Arial" charset="0"/>
              </a:rPr>
              <a:t>WebCentral</a:t>
            </a:r>
            <a:r>
              <a:rPr lang="fr-FR" sz="900" dirty="0" smtClean="0">
                <a:solidFill>
                  <a:srgbClr val="000000"/>
                </a:solidFill>
                <a:latin typeface="Arial" charset="0"/>
              </a:rPr>
              <a:t> (les tests pourront ainsi être rejoués par les équipes techniques Bayard)</a:t>
            </a:r>
            <a:r>
              <a:rPr lang="fr-FR" sz="1200" dirty="0">
                <a:solidFill>
                  <a:srgbClr val="000000"/>
                </a:solidFill>
                <a:latin typeface="Arial" charset="0"/>
              </a:rPr>
              <a:t>	</a:t>
            </a:r>
            <a:endParaRPr lang="fr-FR" sz="900" dirty="0">
              <a:solidFill>
                <a:srgbClr val="000000"/>
              </a:solidFill>
              <a:latin typeface="Arial"/>
            </a:endParaRPr>
          </a:p>
          <a:p>
            <a:pPr algn="ctr" fontAlgn="base">
              <a:spcBef>
                <a:spcPct val="0"/>
              </a:spcBef>
              <a:spcAft>
                <a:spcPct val="0"/>
              </a:spcAft>
            </a:pPr>
            <a:endParaRPr lang="fr-FR" sz="700" dirty="0">
              <a:solidFill>
                <a:srgbClr val="000000"/>
              </a:solidFill>
              <a:latin typeface="Arial"/>
            </a:endParaRPr>
          </a:p>
        </p:txBody>
      </p:sp>
      <p:pic>
        <p:nvPicPr>
          <p:cNvPr id="41" name="Picture 3" descr="C:\Documents and Settings\tmery\Mes documents\Mes images\Mes images\Aero\Iconos de Windows 7\260.png"/>
          <p:cNvPicPr>
            <a:picLocks noChangeAspect="1" noChangeArrowheads="1"/>
          </p:cNvPicPr>
          <p:nvPr/>
        </p:nvPicPr>
        <p:blipFill>
          <a:blip r:embed="rId4" cstate="print"/>
          <a:srcRect/>
          <a:stretch>
            <a:fillRect/>
          </a:stretch>
        </p:blipFill>
        <p:spPr bwMode="auto">
          <a:xfrm>
            <a:off x="6722572" y="4428084"/>
            <a:ext cx="248430" cy="246064"/>
          </a:xfrm>
          <a:prstGeom prst="rect">
            <a:avLst/>
          </a:prstGeom>
          <a:noFill/>
        </p:spPr>
      </p:pic>
      <p:sp>
        <p:nvSpPr>
          <p:cNvPr id="48" name="Ellipse 47"/>
          <p:cNvSpPr/>
          <p:nvPr/>
        </p:nvSpPr>
        <p:spPr>
          <a:xfrm>
            <a:off x="5995561" y="4290290"/>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fontAlgn="base">
              <a:spcBef>
                <a:spcPct val="0"/>
              </a:spcBef>
              <a:spcAft>
                <a:spcPct val="0"/>
              </a:spcAft>
            </a:pPr>
            <a:r>
              <a:rPr lang="fr-FR" sz="1600" dirty="0" smtClean="0">
                <a:solidFill>
                  <a:srgbClr val="FFFFFF"/>
                </a:solidFill>
              </a:rPr>
              <a:t>4</a:t>
            </a:r>
            <a:endParaRPr lang="fr-FR" sz="1600" dirty="0">
              <a:solidFill>
                <a:srgbClr val="FFFFFF"/>
              </a:solidFill>
            </a:endParaRPr>
          </a:p>
        </p:txBody>
      </p:sp>
      <p:sp>
        <p:nvSpPr>
          <p:cNvPr id="49" name="Ellipse 48"/>
          <p:cNvSpPr/>
          <p:nvPr/>
        </p:nvSpPr>
        <p:spPr>
          <a:xfrm>
            <a:off x="7040572" y="4290290"/>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fontAlgn="base">
              <a:spcBef>
                <a:spcPct val="0"/>
              </a:spcBef>
              <a:spcAft>
                <a:spcPct val="0"/>
              </a:spcAft>
            </a:pPr>
            <a:r>
              <a:rPr lang="fr-FR" sz="1600" dirty="0">
                <a:solidFill>
                  <a:srgbClr val="FFFFFF"/>
                </a:solidFill>
              </a:rPr>
              <a:t>5</a:t>
            </a:r>
          </a:p>
        </p:txBody>
      </p:sp>
      <p:sp>
        <p:nvSpPr>
          <p:cNvPr id="7" name="Ellipse 6"/>
          <p:cNvSpPr/>
          <p:nvPr/>
        </p:nvSpPr>
        <p:spPr bwMode="auto">
          <a:xfrm>
            <a:off x="6593501" y="1833881"/>
            <a:ext cx="45719" cy="45719"/>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
        <p:nvSpPr>
          <p:cNvPr id="39" name="Espace réservé du pied de page 2"/>
          <p:cNvSpPr>
            <a:spLocks noGrp="1"/>
          </p:cNvSpPr>
          <p:nvPr>
            <p:ph type="ftr" sz="quarter" idx="3"/>
          </p:nvPr>
        </p:nvSpPr>
        <p:spPr>
          <a:xfrm>
            <a:off x="3140075" y="6562800"/>
            <a:ext cx="2895600" cy="196850"/>
          </a:xfrm>
        </p:spPr>
        <p:txBody>
          <a:bodyPr/>
          <a:lstStyle/>
          <a:p>
            <a:pPr algn="ctr">
              <a:defRPr/>
            </a:pPr>
            <a:r>
              <a:rPr lang="fr-FR" dirty="0"/>
              <a:t>Groupe Bayard – Projet MIKADO</a:t>
            </a:r>
          </a:p>
        </p:txBody>
      </p:sp>
      <p:sp>
        <p:nvSpPr>
          <p:cNvPr id="11" name="Ellipse 10"/>
          <p:cNvSpPr/>
          <p:nvPr/>
        </p:nvSpPr>
        <p:spPr bwMode="auto">
          <a:xfrm>
            <a:off x="6781725" y="2486540"/>
            <a:ext cx="802808" cy="469900"/>
          </a:xfrm>
          <a:prstGeom prst="ellipse">
            <a:avLst/>
          </a:prstGeom>
          <a:solidFill>
            <a:schemeClr val="accent1">
              <a:alpha val="51000"/>
            </a:scheme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
        <p:nvSpPr>
          <p:cNvPr id="5" name="Accolade ouvrante 4"/>
          <p:cNvSpPr/>
          <p:nvPr/>
        </p:nvSpPr>
        <p:spPr bwMode="auto">
          <a:xfrm rot="5400000">
            <a:off x="3557246" y="-511904"/>
            <a:ext cx="1788207" cy="8724900"/>
          </a:xfrm>
          <a:prstGeom prst="leftBrace">
            <a:avLst>
              <a:gd name="adj1" fmla="val 13254"/>
              <a:gd name="adj2" fmla="val 18482"/>
            </a:avLst>
          </a:prstGeom>
          <a:solidFill>
            <a:schemeClr val="accent1">
              <a:alpha val="0"/>
            </a:scheme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
        <p:nvSpPr>
          <p:cNvPr id="75" name="AutoShape 188"/>
          <p:cNvSpPr>
            <a:spLocks noChangeArrowheads="1"/>
          </p:cNvSpPr>
          <p:nvPr/>
        </p:nvSpPr>
        <p:spPr bwMode="auto">
          <a:xfrm>
            <a:off x="6048868" y="6180554"/>
            <a:ext cx="1660919" cy="268805"/>
          </a:xfrm>
          <a:prstGeom prst="roundRect">
            <a:avLst>
              <a:gd name="adj" fmla="val 16667"/>
            </a:avLst>
          </a:prstGeom>
          <a:solidFill>
            <a:srgbClr val="FFFFFF"/>
          </a:solidFill>
          <a:ln w="9525">
            <a:solidFill>
              <a:schemeClr val="tx1"/>
            </a:solidFill>
            <a:round/>
            <a:headEnd/>
            <a:tailEnd/>
          </a:ln>
        </p:spPr>
        <p:txBody>
          <a:bodyPr wrap="none" anchor="ctr"/>
          <a:lstStyle/>
          <a:p>
            <a:pPr defTabSz="444500" fontAlgn="base">
              <a:lnSpc>
                <a:spcPct val="80000"/>
              </a:lnSpc>
              <a:spcBef>
                <a:spcPct val="80000"/>
              </a:spcBef>
              <a:spcAft>
                <a:spcPct val="0"/>
              </a:spcAft>
            </a:pPr>
            <a:r>
              <a:rPr lang="fr-FR" sz="1000" b="1" dirty="0">
                <a:solidFill>
                  <a:srgbClr val="000000"/>
                </a:solidFill>
                <a:latin typeface="Arial" charset="0"/>
              </a:rPr>
              <a:t>	Validation Client</a:t>
            </a:r>
          </a:p>
        </p:txBody>
      </p:sp>
      <p:pic>
        <p:nvPicPr>
          <p:cNvPr id="76" name="Picture 3" descr="C:\Documents and Settings\tmery\Mes documents\Mes images\Mes images\Aero\Iconos de Windows 7\260.png"/>
          <p:cNvPicPr>
            <a:picLocks noChangeAspect="1" noChangeArrowheads="1"/>
          </p:cNvPicPr>
          <p:nvPr/>
        </p:nvPicPr>
        <p:blipFill>
          <a:blip r:embed="rId4" cstate="print"/>
          <a:srcRect/>
          <a:stretch>
            <a:fillRect/>
          </a:stretch>
        </p:blipFill>
        <p:spPr bwMode="auto">
          <a:xfrm>
            <a:off x="6176923" y="6222668"/>
            <a:ext cx="186351" cy="184576"/>
          </a:xfrm>
          <a:prstGeom prst="rect">
            <a:avLst/>
          </a:prstGeom>
          <a:noFill/>
        </p:spPr>
      </p:pic>
      <p:sp>
        <p:nvSpPr>
          <p:cNvPr id="77" name="Titre 1"/>
          <p:cNvSpPr>
            <a:spLocks noGrp="1"/>
          </p:cNvSpPr>
          <p:nvPr>
            <p:ph type="title"/>
          </p:nvPr>
        </p:nvSpPr>
        <p:spPr>
          <a:xfrm>
            <a:off x="693420" y="323400"/>
            <a:ext cx="8040688" cy="332399"/>
          </a:xfrm>
        </p:spPr>
        <p:txBody>
          <a:bodyPr/>
          <a:lstStyle/>
          <a:p>
            <a:pPr>
              <a:defRPr/>
            </a:pPr>
            <a:r>
              <a:rPr lang="fr-FR" dirty="0" smtClean="0">
                <a:solidFill>
                  <a:schemeClr val="tx1"/>
                </a:solidFill>
              </a:rPr>
              <a:t>Méthodologie projet et planning</a:t>
            </a:r>
            <a:endParaRPr lang="fr-FR" dirty="0"/>
          </a:p>
        </p:txBody>
      </p:sp>
      <p:sp>
        <p:nvSpPr>
          <p:cNvPr id="78" name="Espace réservé du texte 6"/>
          <p:cNvSpPr>
            <a:spLocks noGrp="1"/>
          </p:cNvSpPr>
          <p:nvPr>
            <p:ph type="body" sz="quarter" idx="11"/>
          </p:nvPr>
        </p:nvSpPr>
        <p:spPr>
          <a:xfrm>
            <a:off x="709613" y="712787"/>
            <a:ext cx="7999412" cy="168275"/>
          </a:xfrm>
        </p:spPr>
        <p:txBody>
          <a:bodyPr/>
          <a:lstStyle/>
          <a:p>
            <a:r>
              <a:rPr lang="fr-FR" dirty="0"/>
              <a:t>Nos retours sur les tests de </a:t>
            </a:r>
            <a:r>
              <a:rPr lang="fr-FR" dirty="0" smtClean="0"/>
              <a:t>performance (2/2)</a:t>
            </a:r>
            <a:endParaRPr lang="fr-FR" dirty="0"/>
          </a:p>
        </p:txBody>
      </p:sp>
    </p:spTree>
    <p:extLst>
      <p:ext uri="{BB962C8B-B14F-4D97-AF65-F5344CB8AC3E}">
        <p14:creationId xmlns:p14="http://schemas.microsoft.com/office/powerpoint/2010/main" val="232570244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p:bldP spid="17" grpId="0"/>
      <p:bldP spid="18"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defRPr/>
            </a:pPr>
            <a:r>
              <a:rPr lang="fr-FR" dirty="0">
                <a:solidFill>
                  <a:schemeClr val="tx1"/>
                </a:solidFill>
              </a:rPr>
              <a:t>Méthodologie projet et planning</a:t>
            </a:r>
            <a:endParaRPr lang="fr-FR" dirty="0"/>
          </a:p>
        </p:txBody>
      </p:sp>
      <p:sp>
        <p:nvSpPr>
          <p:cNvPr id="5" name="Espace réservé du pied de page 2"/>
          <p:cNvSpPr>
            <a:spLocks noGrp="1"/>
          </p:cNvSpPr>
          <p:nvPr>
            <p:ph type="ftr" sz="quarter" idx="3"/>
          </p:nvPr>
        </p:nvSpPr>
        <p:spPr/>
        <p:txBody>
          <a:bodyPr/>
          <a:lstStyle/>
          <a:p>
            <a:pPr algn="ctr">
              <a:defRPr/>
            </a:pPr>
            <a:r>
              <a:rPr lang="fr-FR" dirty="0"/>
              <a:t>Groupe Bayard – Projet MIKADO</a:t>
            </a:r>
          </a:p>
        </p:txBody>
      </p:sp>
      <p:sp>
        <p:nvSpPr>
          <p:cNvPr id="4" name="Espace réservé du numéro de diapositive 3"/>
          <p:cNvSpPr>
            <a:spLocks noGrp="1"/>
          </p:cNvSpPr>
          <p:nvPr>
            <p:ph type="sldNum" sz="quarter" idx="4"/>
          </p:nvPr>
        </p:nvSpPr>
        <p:spPr/>
        <p:txBody>
          <a:bodyPr/>
          <a:lstStyle/>
          <a:p>
            <a:pPr algn="l"/>
            <a:r>
              <a:rPr lang="fr-FR" dirty="0" smtClean="0">
                <a:solidFill>
                  <a:srgbClr val="000000">
                    <a:tint val="75000"/>
                  </a:srgbClr>
                </a:solidFill>
              </a:rPr>
              <a:t>Page </a:t>
            </a:r>
            <a:fld id="{8BE978C9-4FDF-4B0A-86DE-559912220C9D}" type="slidenum">
              <a:rPr lang="fr-FR" smtClean="0">
                <a:solidFill>
                  <a:srgbClr val="000000">
                    <a:tint val="75000"/>
                  </a:srgbClr>
                </a:solidFill>
              </a:rPr>
              <a:pPr algn="l"/>
              <a:t>144</a:t>
            </a:fld>
            <a:endParaRPr lang="fr-FR" dirty="0">
              <a:solidFill>
                <a:srgbClr val="000000">
                  <a:tint val="75000"/>
                </a:srgbClr>
              </a:solidFill>
            </a:endParaRPr>
          </a:p>
        </p:txBody>
      </p:sp>
      <p:sp>
        <p:nvSpPr>
          <p:cNvPr id="3" name="Espace réservé du texte 2"/>
          <p:cNvSpPr>
            <a:spLocks noGrp="1"/>
          </p:cNvSpPr>
          <p:nvPr>
            <p:ph type="body" sz="quarter" idx="10"/>
          </p:nvPr>
        </p:nvSpPr>
        <p:spPr/>
        <p:txBody>
          <a:bodyPr/>
          <a:lstStyle/>
          <a:p>
            <a:pPr>
              <a:defRPr/>
            </a:pPr>
            <a:r>
              <a:rPr lang="fr-FR" dirty="0">
                <a:solidFill>
                  <a:schemeClr val="tx1"/>
                </a:solidFill>
              </a:rPr>
              <a:t>Sollicitation des équipes Bayard</a:t>
            </a:r>
          </a:p>
          <a:p>
            <a:pPr lvl="1" algn="just">
              <a:defRPr/>
            </a:pPr>
            <a:r>
              <a:rPr lang="fr-FR" dirty="0"/>
              <a:t>Daily meeting</a:t>
            </a:r>
          </a:p>
          <a:p>
            <a:pPr lvl="2" algn="just">
              <a:defRPr/>
            </a:pPr>
            <a:r>
              <a:rPr lang="fr-FR" dirty="0"/>
              <a:t>Les réunions quotidiennes (« </a:t>
            </a:r>
            <a:r>
              <a:rPr lang="fr-FR" dirty="0" err="1"/>
              <a:t>daily</a:t>
            </a:r>
            <a:r>
              <a:rPr lang="fr-FR" dirty="0"/>
              <a:t> meeting ») impliqueront l’équipe de développement et le chef de projet Micropole et se dérouleront dans les locaux de Micropole. </a:t>
            </a:r>
          </a:p>
          <a:p>
            <a:pPr lvl="2" algn="just">
              <a:defRPr/>
            </a:pPr>
            <a:r>
              <a:rPr lang="fr-FR" dirty="0"/>
              <a:t>Les équipes Bayard ne seront pas sollicitées quotidiennement dans le cadre de ces réunions. </a:t>
            </a:r>
          </a:p>
          <a:p>
            <a:pPr lvl="2" algn="just">
              <a:defRPr/>
            </a:pPr>
            <a:r>
              <a:rPr lang="fr-FR" dirty="0"/>
              <a:t>Néanmoins, elles pourront, si elles le souhaitent, y assister.</a:t>
            </a:r>
          </a:p>
          <a:p>
            <a:pPr lvl="2" algn="just">
              <a:defRPr/>
            </a:pPr>
            <a:r>
              <a:rPr lang="fr-FR" dirty="0"/>
              <a:t>Des points téléphoniques seront organisés entre le chef de projet Bayard et le chef de projet Micropole pour échanger sur l’avancement du projet.</a:t>
            </a:r>
          </a:p>
          <a:p>
            <a:pPr lvl="2">
              <a:defRPr/>
            </a:pPr>
            <a:r>
              <a:rPr lang="fr-FR" dirty="0" smtClean="0"/>
              <a:t>Pour les comités de suivi opérationnel et de pilotage, le rythme est défini slides 111 et 112.</a:t>
            </a:r>
            <a:endParaRPr lang="fr-FR" dirty="0"/>
          </a:p>
        </p:txBody>
      </p:sp>
      <p:sp>
        <p:nvSpPr>
          <p:cNvPr id="6" name="Espace réservé du texte 5"/>
          <p:cNvSpPr>
            <a:spLocks noGrp="1"/>
          </p:cNvSpPr>
          <p:nvPr>
            <p:ph type="body" sz="quarter" idx="11"/>
          </p:nvPr>
        </p:nvSpPr>
        <p:spPr/>
        <p:txBody>
          <a:bodyPr/>
          <a:lstStyle/>
          <a:p>
            <a:r>
              <a:rPr lang="fr-FR" dirty="0" smtClean="0"/>
              <a:t>Nos compléments concernant la Démarche itérative</a:t>
            </a:r>
            <a:endParaRPr lang="fr-FR" dirty="0"/>
          </a:p>
        </p:txBody>
      </p:sp>
    </p:spTree>
    <p:extLst>
      <p:ext uri="{BB962C8B-B14F-4D97-AF65-F5344CB8AC3E}">
        <p14:creationId xmlns:p14="http://schemas.microsoft.com/office/powerpoint/2010/main" val="1267283156"/>
      </p:ext>
    </p:extLst>
  </p:cSld>
  <p:clrMapOvr>
    <a:masterClrMapping/>
  </p:clrMapOvr>
  <p:transition spd="med">
    <p:fad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3"/>
          </p:nvPr>
        </p:nvSpPr>
        <p:spPr/>
        <p:txBody>
          <a:bodyPr/>
          <a:lstStyle/>
          <a:p>
            <a:pPr algn="ctr">
              <a:defRPr/>
            </a:pPr>
            <a:r>
              <a:rPr lang="fr-FR" dirty="0" smtClean="0"/>
              <a:t>Groupe Bayard – Projet MIKADO</a:t>
            </a:r>
            <a:endParaRPr lang="fr-FR" dirty="0"/>
          </a:p>
        </p:txBody>
      </p:sp>
      <p:sp>
        <p:nvSpPr>
          <p:cNvPr id="4" name="Espace réservé du numéro de diapositive 3"/>
          <p:cNvSpPr>
            <a:spLocks noGrp="1"/>
          </p:cNvSpPr>
          <p:nvPr>
            <p:ph type="sldNum" sz="quarter" idx="4"/>
          </p:nvPr>
        </p:nvSpPr>
        <p:spPr/>
        <p:txBody>
          <a:bodyPr/>
          <a:lstStyle/>
          <a:p>
            <a:pPr algn="l"/>
            <a:r>
              <a:rPr lang="fr-FR" dirty="0" smtClean="0"/>
              <a:t>Page </a:t>
            </a:r>
            <a:fld id="{8BE978C9-4FDF-4B0A-86DE-559912220C9D}" type="slidenum">
              <a:rPr lang="fr-FR" smtClean="0"/>
              <a:pPr algn="l"/>
              <a:t>145</a:t>
            </a:fld>
            <a:endParaRPr lang="fr-FR" dirty="0"/>
          </a:p>
        </p:txBody>
      </p:sp>
      <p:sp>
        <p:nvSpPr>
          <p:cNvPr id="5" name="Espace réservé du texte 4"/>
          <p:cNvSpPr>
            <a:spLocks noGrp="1"/>
          </p:cNvSpPr>
          <p:nvPr>
            <p:ph type="body" sz="quarter" idx="10"/>
          </p:nvPr>
        </p:nvSpPr>
        <p:spPr>
          <a:xfrm>
            <a:off x="709613" y="1331635"/>
            <a:ext cx="7999412" cy="5107265"/>
          </a:xfrm>
          <a:noFill/>
          <a:ln w="9525">
            <a:noFill/>
            <a:miter lim="800000"/>
            <a:headEnd/>
            <a:tailEnd/>
          </a:ln>
        </p:spPr>
        <p:txBody>
          <a:bodyPr vert="horz" wrap="square" lIns="0" tIns="0" rIns="0" bIns="0" numCol="1" anchor="t" anchorCtr="0" compatLnSpc="1">
            <a:prstTxWarp prst="textNoShape">
              <a:avLst/>
            </a:prstTxWarp>
          </a:bodyPr>
          <a:lstStyle/>
          <a:p>
            <a:pPr algn="just"/>
            <a:r>
              <a:rPr lang="fr-FR" sz="1600" b="1" dirty="0" smtClean="0"/>
              <a:t>Le 8 avril </a:t>
            </a:r>
            <a:r>
              <a:rPr lang="fr-FR" sz="1600" dirty="0" smtClean="0"/>
              <a:t>pour l’itération 1 :</a:t>
            </a:r>
          </a:p>
          <a:p>
            <a:pPr lvl="1"/>
            <a:r>
              <a:rPr lang="fr-FR" sz="1400" dirty="0"/>
              <a:t>Advantage : </a:t>
            </a:r>
            <a:endParaRPr lang="fr-FR" sz="1400" dirty="0" smtClean="0"/>
          </a:p>
          <a:p>
            <a:pPr lvl="2"/>
            <a:r>
              <a:rPr lang="fr-FR" sz="1200" dirty="0"/>
              <a:t>Gestion des </a:t>
            </a:r>
            <a:r>
              <a:rPr lang="fr-FR" sz="1200" dirty="0" smtClean="0"/>
              <a:t>abonnements numériques </a:t>
            </a:r>
            <a:r>
              <a:rPr lang="fr-FR" sz="1200" dirty="0"/>
              <a:t>(pour passer les codes </a:t>
            </a:r>
            <a:r>
              <a:rPr lang="fr-FR" sz="1200" dirty="0" smtClean="0"/>
              <a:t>tarifs, </a:t>
            </a:r>
            <a:r>
              <a:rPr lang="fr-FR" sz="1200" dirty="0"/>
              <a:t>types de reconduction, </a:t>
            </a:r>
            <a:r>
              <a:rPr lang="fr-FR" sz="1200" dirty="0" smtClean="0"/>
              <a:t>formules</a:t>
            </a:r>
            <a:r>
              <a:rPr lang="fr-FR" sz="1200" dirty="0"/>
              <a:t>, …)</a:t>
            </a:r>
          </a:p>
          <a:p>
            <a:pPr lvl="2"/>
            <a:r>
              <a:rPr lang="fr-FR" sz="1200" dirty="0"/>
              <a:t>Gérer les offres de chainage et les « offres puis »</a:t>
            </a:r>
          </a:p>
          <a:p>
            <a:pPr lvl="2"/>
            <a:r>
              <a:rPr lang="fr-FR" sz="1200" dirty="0"/>
              <a:t>Gérer les cas particuliers liés aux commandes web (traitement différents de certains champs, </a:t>
            </a:r>
            <a:r>
              <a:rPr lang="fr-FR" sz="1200" dirty="0" smtClean="0"/>
              <a:t>..)</a:t>
            </a:r>
            <a:endParaRPr lang="fr-FR" sz="1400" dirty="0"/>
          </a:p>
          <a:p>
            <a:pPr lvl="1"/>
            <a:r>
              <a:rPr lang="fr-FR" sz="1400" dirty="0"/>
              <a:t>Interfaces avec le SSO (historique des achats dans le SSO, interfaces d’échange sur les </a:t>
            </a:r>
            <a:r>
              <a:rPr lang="fr-FR" sz="1400" dirty="0" smtClean="0"/>
              <a:t>informations </a:t>
            </a:r>
            <a:r>
              <a:rPr lang="fr-FR" sz="1400" dirty="0"/>
              <a:t>client)</a:t>
            </a:r>
          </a:p>
          <a:p>
            <a:pPr lvl="1"/>
            <a:r>
              <a:rPr lang="fr-FR" sz="1400" dirty="0"/>
              <a:t>Qualiac : export des références </a:t>
            </a:r>
            <a:r>
              <a:rPr lang="fr-FR" sz="1400" dirty="0" smtClean="0"/>
              <a:t>produits</a:t>
            </a:r>
          </a:p>
          <a:p>
            <a:pPr algn="just"/>
            <a:r>
              <a:rPr lang="fr-FR" sz="1600" b="1" dirty="0" smtClean="0"/>
              <a:t>Le 6 mai </a:t>
            </a:r>
            <a:r>
              <a:rPr lang="fr-FR" sz="1600" dirty="0" smtClean="0"/>
              <a:t>pour l’itération 2 :</a:t>
            </a:r>
          </a:p>
          <a:p>
            <a:pPr lvl="1"/>
            <a:r>
              <a:rPr lang="fr-FR" sz="1400" dirty="0"/>
              <a:t>Advantage : </a:t>
            </a:r>
          </a:p>
          <a:p>
            <a:pPr lvl="2"/>
            <a:r>
              <a:rPr lang="fr-FR" sz="1200" dirty="0"/>
              <a:t>Répartition des flux financiers et valorisation du panier</a:t>
            </a:r>
          </a:p>
          <a:p>
            <a:pPr lvl="2"/>
            <a:r>
              <a:rPr lang="fr-FR" sz="1200" dirty="0"/>
              <a:t>Créer / identifier les champs pour gérer une réduction sur la ligne produit ou sur la commande</a:t>
            </a:r>
          </a:p>
          <a:p>
            <a:pPr lvl="1"/>
            <a:r>
              <a:rPr lang="fr-FR" sz="1400" dirty="0"/>
              <a:t>I</a:t>
            </a:r>
            <a:r>
              <a:rPr lang="fr-FR" sz="1400" dirty="0" smtClean="0"/>
              <a:t>nterfaces </a:t>
            </a:r>
            <a:r>
              <a:rPr lang="fr-FR" sz="1400" dirty="0"/>
              <a:t>avec </a:t>
            </a:r>
            <a:r>
              <a:rPr lang="fr-FR" sz="1400" dirty="0" err="1" smtClean="0"/>
              <a:t>Payline</a:t>
            </a:r>
            <a:r>
              <a:rPr lang="fr-FR" sz="1400" dirty="0" smtClean="0"/>
              <a:t> </a:t>
            </a:r>
            <a:r>
              <a:rPr lang="fr-FR" sz="1400" dirty="0" err="1" smtClean="0"/>
              <a:t>Aquafadas</a:t>
            </a:r>
            <a:r>
              <a:rPr lang="fr-FR" sz="1400" dirty="0" smtClean="0"/>
              <a:t> et j’aime Lire store</a:t>
            </a:r>
            <a:endParaRPr lang="fr-FR" sz="1600" dirty="0" smtClean="0"/>
          </a:p>
          <a:p>
            <a:pPr algn="just"/>
            <a:r>
              <a:rPr lang="fr-FR" sz="1600" b="1" dirty="0" smtClean="0"/>
              <a:t>Le 23 mai </a:t>
            </a:r>
            <a:r>
              <a:rPr lang="fr-FR" sz="1600" dirty="0" smtClean="0"/>
              <a:t>pour l’itération 3 :</a:t>
            </a:r>
          </a:p>
          <a:p>
            <a:pPr lvl="1" algn="just"/>
            <a:r>
              <a:rPr lang="fr-FR" sz="1400" dirty="0" smtClean="0"/>
              <a:t>Lien </a:t>
            </a:r>
            <a:r>
              <a:rPr lang="fr-FR" sz="1400" dirty="0" err="1" smtClean="0"/>
              <a:t>Néolane</a:t>
            </a:r>
            <a:endParaRPr lang="fr-FR" sz="1400" dirty="0" smtClean="0"/>
          </a:p>
        </p:txBody>
      </p:sp>
      <p:sp>
        <p:nvSpPr>
          <p:cNvPr id="9" name="Titre 1"/>
          <p:cNvSpPr>
            <a:spLocks noGrp="1"/>
          </p:cNvSpPr>
          <p:nvPr>
            <p:ph type="title"/>
          </p:nvPr>
        </p:nvSpPr>
        <p:spPr>
          <a:xfrm>
            <a:off x="693420" y="323400"/>
            <a:ext cx="8040688" cy="332399"/>
          </a:xfrm>
        </p:spPr>
        <p:txBody>
          <a:bodyPr/>
          <a:lstStyle/>
          <a:p>
            <a:pPr>
              <a:defRPr/>
            </a:pPr>
            <a:r>
              <a:rPr lang="fr-FR" dirty="0">
                <a:solidFill>
                  <a:schemeClr val="tx1"/>
                </a:solidFill>
              </a:rPr>
              <a:t>Méthodologie projet et planning</a:t>
            </a:r>
            <a:endParaRPr lang="fr-FR" dirty="0"/>
          </a:p>
        </p:txBody>
      </p:sp>
      <p:sp>
        <p:nvSpPr>
          <p:cNvPr id="10" name="Espace réservé du texte 5"/>
          <p:cNvSpPr>
            <a:spLocks noGrp="1"/>
          </p:cNvSpPr>
          <p:nvPr>
            <p:ph type="body" sz="quarter" idx="11"/>
          </p:nvPr>
        </p:nvSpPr>
        <p:spPr>
          <a:xfrm>
            <a:off x="709613" y="712787"/>
            <a:ext cx="7999412" cy="168275"/>
          </a:xfrm>
        </p:spPr>
        <p:txBody>
          <a:bodyPr/>
          <a:lstStyle/>
          <a:p>
            <a:r>
              <a:rPr lang="fr-FR" sz="1800" dirty="0" smtClean="0"/>
              <a:t>Nos compléments concernant les attendus des interfaces</a:t>
            </a:r>
            <a:endParaRPr lang="fr-FR" sz="1800" dirty="0"/>
          </a:p>
        </p:txBody>
      </p:sp>
    </p:spTree>
    <p:extLst>
      <p:ext uri="{BB962C8B-B14F-4D97-AF65-F5344CB8AC3E}">
        <p14:creationId xmlns:p14="http://schemas.microsoft.com/office/powerpoint/2010/main" val="3636372630"/>
      </p:ext>
    </p:extLst>
  </p:cSld>
  <p:clrMapOvr>
    <a:masterClrMapping/>
  </p:clrMapOvr>
  <p:transition spd="med">
    <p:fad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defRPr/>
            </a:pPr>
            <a:r>
              <a:rPr lang="fr-FR" dirty="0">
                <a:solidFill>
                  <a:schemeClr val="tx1"/>
                </a:solidFill>
              </a:rPr>
              <a:t>Méthodologie projet et planning</a:t>
            </a:r>
            <a:endParaRPr lang="fr-FR" dirty="0"/>
          </a:p>
        </p:txBody>
      </p:sp>
      <p:sp>
        <p:nvSpPr>
          <p:cNvPr id="5" name="Espace réservé du pied de page 2"/>
          <p:cNvSpPr>
            <a:spLocks noGrp="1"/>
          </p:cNvSpPr>
          <p:nvPr>
            <p:ph type="ftr" sz="quarter" idx="3"/>
          </p:nvPr>
        </p:nvSpPr>
        <p:spPr/>
        <p:txBody>
          <a:bodyPr/>
          <a:lstStyle/>
          <a:p>
            <a:pPr algn="ctr">
              <a:defRPr/>
            </a:pPr>
            <a:r>
              <a:rPr lang="fr-FR" dirty="0"/>
              <a:t>Groupe Bayard – Projet MIKADO</a:t>
            </a:r>
          </a:p>
        </p:txBody>
      </p:sp>
      <p:sp>
        <p:nvSpPr>
          <p:cNvPr id="4" name="Espace réservé du numéro de diapositive 3"/>
          <p:cNvSpPr>
            <a:spLocks noGrp="1"/>
          </p:cNvSpPr>
          <p:nvPr>
            <p:ph type="sldNum" sz="quarter" idx="4"/>
          </p:nvPr>
        </p:nvSpPr>
        <p:spPr/>
        <p:txBody>
          <a:bodyPr/>
          <a:lstStyle/>
          <a:p>
            <a:pPr algn="l"/>
            <a:r>
              <a:rPr lang="fr-FR" dirty="0" smtClean="0">
                <a:solidFill>
                  <a:srgbClr val="000000">
                    <a:tint val="75000"/>
                  </a:srgbClr>
                </a:solidFill>
              </a:rPr>
              <a:t>Page </a:t>
            </a:r>
            <a:fld id="{8BE978C9-4FDF-4B0A-86DE-559912220C9D}" type="slidenum">
              <a:rPr lang="fr-FR" smtClean="0">
                <a:solidFill>
                  <a:srgbClr val="000000">
                    <a:tint val="75000"/>
                  </a:srgbClr>
                </a:solidFill>
              </a:rPr>
              <a:pPr algn="l"/>
              <a:t>146</a:t>
            </a:fld>
            <a:endParaRPr lang="fr-FR" dirty="0">
              <a:solidFill>
                <a:srgbClr val="000000">
                  <a:tint val="75000"/>
                </a:srgbClr>
              </a:solidFill>
            </a:endParaRPr>
          </a:p>
        </p:txBody>
      </p:sp>
      <p:sp>
        <p:nvSpPr>
          <p:cNvPr id="3" name="Espace réservé du texte 2"/>
          <p:cNvSpPr>
            <a:spLocks noGrp="1"/>
          </p:cNvSpPr>
          <p:nvPr>
            <p:ph type="body" sz="quarter" idx="10"/>
          </p:nvPr>
        </p:nvSpPr>
        <p:spPr>
          <a:xfrm>
            <a:off x="709612" y="994345"/>
            <a:ext cx="8074169" cy="4848225"/>
          </a:xfrm>
        </p:spPr>
        <p:txBody>
          <a:bodyPr/>
          <a:lstStyle/>
          <a:p>
            <a:pPr lvl="1">
              <a:defRPr/>
            </a:pPr>
            <a:r>
              <a:rPr lang="fr-FR" dirty="0" smtClean="0"/>
              <a:t>Ateliers de conception fonctionnelle et technique (</a:t>
            </a:r>
            <a:r>
              <a:rPr lang="fr-FR" dirty="0" err="1" smtClean="0"/>
              <a:t>cf</a:t>
            </a:r>
            <a:r>
              <a:rPr lang="fr-FR" dirty="0" smtClean="0"/>
              <a:t> planning détaillé)</a:t>
            </a:r>
          </a:p>
          <a:p>
            <a:pPr lvl="2">
              <a:defRPr/>
            </a:pPr>
            <a:r>
              <a:rPr lang="fr-FR" dirty="0" smtClean="0"/>
              <a:t>Le plan des ateliers proposé dans le cadre du lot 1 (hors options) est le suivant :</a:t>
            </a:r>
          </a:p>
        </p:txBody>
      </p:sp>
      <p:sp>
        <p:nvSpPr>
          <p:cNvPr id="6" name="Espace réservé du texte 5"/>
          <p:cNvSpPr>
            <a:spLocks noGrp="1"/>
          </p:cNvSpPr>
          <p:nvPr>
            <p:ph type="body" sz="quarter" idx="11"/>
          </p:nvPr>
        </p:nvSpPr>
        <p:spPr/>
        <p:txBody>
          <a:bodyPr/>
          <a:lstStyle/>
          <a:p>
            <a:r>
              <a:rPr lang="fr-FR" sz="1800" dirty="0" smtClean="0"/>
              <a:t>Nos compléments concernant les ateliers de conception</a:t>
            </a:r>
            <a:endParaRPr lang="fr-FR" sz="1800" dirty="0"/>
          </a:p>
        </p:txBody>
      </p:sp>
      <p:graphicFrame>
        <p:nvGraphicFramePr>
          <p:cNvPr id="8" name="Tableau 7"/>
          <p:cNvGraphicFramePr>
            <a:graphicFrameLocks noGrp="1"/>
          </p:cNvGraphicFramePr>
          <p:nvPr>
            <p:extLst>
              <p:ext uri="{D42A27DB-BD31-4B8C-83A1-F6EECF244321}">
                <p14:modId xmlns:p14="http://schemas.microsoft.com/office/powerpoint/2010/main" val="1002734826"/>
              </p:ext>
            </p:extLst>
          </p:nvPr>
        </p:nvGraphicFramePr>
        <p:xfrm>
          <a:off x="221663" y="1784905"/>
          <a:ext cx="8700656" cy="4946708"/>
        </p:xfrm>
        <a:graphic>
          <a:graphicData uri="http://schemas.openxmlformats.org/drawingml/2006/table">
            <a:tbl>
              <a:tblPr firstRow="1" bandRow="1">
                <a:tableStyleId>{5C22544A-7EE6-4342-B048-85BDC9FD1C3A}</a:tableStyleId>
              </a:tblPr>
              <a:tblGrid>
                <a:gridCol w="1319600"/>
                <a:gridCol w="3030728"/>
                <a:gridCol w="2175164"/>
                <a:gridCol w="2175164"/>
              </a:tblGrid>
              <a:tr h="466148">
                <a:tc>
                  <a:txBody>
                    <a:bodyPr/>
                    <a:lstStyle/>
                    <a:p>
                      <a:pPr algn="ctr"/>
                      <a:r>
                        <a:rPr lang="fr-FR" sz="1600" b="1" cap="small" dirty="0" smtClean="0">
                          <a:latin typeface="+mj-lt"/>
                        </a:rPr>
                        <a:t>Type</a:t>
                      </a:r>
                      <a:endParaRPr lang="fr-FR" sz="1600" b="1" cap="small" dirty="0">
                        <a:latin typeface="+mj-lt"/>
                      </a:endParaRPr>
                    </a:p>
                  </a:txBody>
                  <a:tcPr/>
                </a:tc>
                <a:tc>
                  <a:txBody>
                    <a:bodyPr/>
                    <a:lstStyle/>
                    <a:p>
                      <a:pPr algn="ctr"/>
                      <a:r>
                        <a:rPr lang="fr-FR" sz="1600" b="1" cap="small" dirty="0" smtClean="0">
                          <a:latin typeface="+mj-lt"/>
                        </a:rPr>
                        <a:t>Itération</a:t>
                      </a:r>
                      <a:r>
                        <a:rPr lang="fr-FR" sz="1600" b="1" cap="small" baseline="0" dirty="0" smtClean="0">
                          <a:latin typeface="+mj-lt"/>
                        </a:rPr>
                        <a:t> 1</a:t>
                      </a:r>
                      <a:endParaRPr lang="fr-FR" sz="1600" b="1" cap="small" dirty="0">
                        <a:latin typeface="+mj-lt"/>
                      </a:endParaRPr>
                    </a:p>
                  </a:txBody>
                  <a:tcPr/>
                </a:tc>
                <a:tc>
                  <a:txBody>
                    <a:bodyPr/>
                    <a:lstStyle/>
                    <a:p>
                      <a:pPr algn="ctr"/>
                      <a:r>
                        <a:rPr lang="fr-FR" sz="1600" b="1" cap="small" dirty="0" smtClean="0">
                          <a:latin typeface="+mj-lt"/>
                        </a:rPr>
                        <a:t>Itération 2</a:t>
                      </a:r>
                      <a:endParaRPr lang="fr-FR" sz="1600" b="1" cap="small" dirty="0">
                        <a:latin typeface="+mj-lt"/>
                      </a:endParaRPr>
                    </a:p>
                  </a:txBody>
                  <a:tcPr/>
                </a:tc>
                <a:tc>
                  <a:txBody>
                    <a:bodyPr/>
                    <a:lstStyle/>
                    <a:p>
                      <a:pPr algn="ctr"/>
                      <a:r>
                        <a:rPr lang="fr-FR" sz="1600" b="1" cap="small" dirty="0" smtClean="0">
                          <a:latin typeface="+mj-lt"/>
                        </a:rPr>
                        <a:t>Itération 3</a:t>
                      </a:r>
                      <a:endParaRPr lang="fr-FR" sz="1600" b="1" cap="small" dirty="0">
                        <a:latin typeface="+mj-lt"/>
                      </a:endParaRPr>
                    </a:p>
                  </a:txBody>
                  <a:tcPr/>
                </a:tc>
              </a:tr>
              <a:tr h="466148">
                <a:tc rowSpan="3">
                  <a:txBody>
                    <a:bodyPr/>
                    <a:lstStyle/>
                    <a:p>
                      <a:r>
                        <a:rPr lang="fr-FR" sz="1400" b="1" cap="small" baseline="0" dirty="0" smtClean="0">
                          <a:latin typeface="+mj-lt"/>
                        </a:rPr>
                        <a:t>fonctionnel</a:t>
                      </a:r>
                      <a:endParaRPr lang="fr-FR" sz="1400" b="1" cap="small" baseline="0" dirty="0">
                        <a:latin typeface="+mj-lt"/>
                      </a:endParaRPr>
                    </a:p>
                  </a:txBody>
                  <a:tcPr anchor="ctr"/>
                </a:tc>
                <a:tc>
                  <a:txBody>
                    <a:bodyPr/>
                    <a:lstStyle/>
                    <a:p>
                      <a:r>
                        <a:rPr lang="fr-FR" sz="1200" b="0" cap="none" baseline="0" dirty="0" smtClean="0">
                          <a:latin typeface="+mj-lt"/>
                        </a:rPr>
                        <a:t>Atelier 1: ½ journée</a:t>
                      </a:r>
                    </a:p>
                    <a:p>
                      <a:r>
                        <a:rPr lang="fr-FR" sz="1200" b="0" cap="none" baseline="0" dirty="0" smtClean="0">
                          <a:latin typeface="+mj-lt"/>
                        </a:rPr>
                        <a:t>Thème : catalogue</a:t>
                      </a:r>
                    </a:p>
                    <a:p>
                      <a:r>
                        <a:rPr lang="fr-FR" sz="1200" b="0" cap="none" baseline="0" dirty="0" smtClean="0">
                          <a:latin typeface="+mj-lt"/>
                        </a:rPr>
                        <a:t>Catégories, produits et offres</a:t>
                      </a:r>
                      <a:endParaRPr lang="fr-FR" sz="1200" b="0" cap="none" baseline="0" dirty="0">
                        <a:latin typeface="+mj-lt"/>
                      </a:endParaRPr>
                    </a:p>
                  </a:txBody>
                  <a:tcPr/>
                </a:tc>
                <a:tc>
                  <a:txBody>
                    <a:bodyPr/>
                    <a:lstStyle/>
                    <a:p>
                      <a:r>
                        <a:rPr lang="fr-FR" sz="1200" b="0" cap="none" baseline="0" dirty="0" smtClean="0">
                          <a:latin typeface="+mj-lt"/>
                        </a:rPr>
                        <a:t>Atelier 1: ½ journée</a:t>
                      </a:r>
                    </a:p>
                    <a:p>
                      <a:r>
                        <a:rPr lang="fr-FR" sz="1200" b="0" cap="none" baseline="0" dirty="0" smtClean="0">
                          <a:latin typeface="+mj-lt"/>
                        </a:rPr>
                        <a:t>Thème : Produits à 0€ et offres réseau</a:t>
                      </a:r>
                      <a:endParaRPr lang="fr-FR" sz="1200" b="0" cap="none" baseline="0" dirty="0">
                        <a:latin typeface="+mj-lt"/>
                      </a:endParaRPr>
                    </a:p>
                  </a:txBody>
                  <a:tcPr/>
                </a:tc>
                <a:tc>
                  <a:txBody>
                    <a:bodyPr/>
                    <a:lstStyle/>
                    <a:p>
                      <a:r>
                        <a:rPr lang="fr-FR" sz="1200" b="0" cap="none" baseline="0" dirty="0" smtClean="0">
                          <a:latin typeface="+mj-lt"/>
                        </a:rPr>
                        <a:t>Atelier 1 : ½ journée</a:t>
                      </a:r>
                    </a:p>
                    <a:p>
                      <a:r>
                        <a:rPr lang="fr-FR" sz="1200" b="0" cap="none" baseline="0" dirty="0" smtClean="0">
                          <a:latin typeface="+mj-lt"/>
                        </a:rPr>
                        <a:t>Thème : Page produit dynamique, primes dynamiques, feuilletage Confirmation de commande</a:t>
                      </a:r>
                      <a:endParaRPr lang="fr-FR" sz="1200" b="0" cap="none" baseline="0" dirty="0">
                        <a:latin typeface="+mj-lt"/>
                      </a:endParaRPr>
                    </a:p>
                  </a:txBody>
                  <a:tcPr/>
                </a:tc>
              </a:tr>
              <a:tr h="466148">
                <a:tc vMerge="1">
                  <a:txBody>
                    <a:bodyPr/>
                    <a:lstStyle/>
                    <a:p>
                      <a:endParaRPr lang="fr-FR" sz="1400" b="0" dirty="0">
                        <a:latin typeface="+mj-lt"/>
                      </a:endParaRPr>
                    </a:p>
                  </a:txBody>
                  <a:tcPr/>
                </a:tc>
                <a:tc>
                  <a:txBody>
                    <a:bodyPr/>
                    <a:lstStyle/>
                    <a:p>
                      <a:r>
                        <a:rPr lang="fr-FR" sz="1200" b="0" cap="none" baseline="0" dirty="0" smtClean="0">
                          <a:latin typeface="+mj-lt"/>
                        </a:rPr>
                        <a:t>Atelier 2 : ½ journée</a:t>
                      </a:r>
                    </a:p>
                    <a:p>
                      <a:r>
                        <a:rPr lang="fr-FR" sz="1200" b="0" cap="none" baseline="0" dirty="0" smtClean="0">
                          <a:latin typeface="+mj-lt"/>
                        </a:rPr>
                        <a:t>Thème : Fiches produits, X-</a:t>
                      </a:r>
                      <a:r>
                        <a:rPr lang="fr-FR" sz="1200" b="0" cap="none" baseline="0" dirty="0" err="1" smtClean="0">
                          <a:latin typeface="+mj-lt"/>
                        </a:rPr>
                        <a:t>sell</a:t>
                      </a:r>
                      <a:endParaRPr lang="fr-FR" sz="1200" b="0" cap="none" baseline="0" dirty="0" smtClean="0">
                        <a:latin typeface="+mj-lt"/>
                      </a:endParaRPr>
                    </a:p>
                    <a:p>
                      <a:r>
                        <a:rPr lang="fr-FR" sz="1200" b="0" cap="none" baseline="0" dirty="0" smtClean="0">
                          <a:latin typeface="+mj-lt"/>
                        </a:rPr>
                        <a:t>Offres des réabonnement</a:t>
                      </a:r>
                    </a:p>
                    <a:p>
                      <a:r>
                        <a:rPr lang="fr-FR" sz="1200" b="0" cap="none" baseline="0" dirty="0" smtClean="0">
                          <a:latin typeface="+mj-lt"/>
                        </a:rPr>
                        <a:t>Gestion de contenu</a:t>
                      </a:r>
                      <a:endParaRPr lang="fr-FR" sz="1200" b="0" cap="none" baseline="0" dirty="0">
                        <a:latin typeface="+mj-lt"/>
                      </a:endParaRPr>
                    </a:p>
                  </a:txBody>
                  <a:tcPr/>
                </a:tc>
                <a:tc>
                  <a:txBody>
                    <a:bodyPr/>
                    <a:lstStyle/>
                    <a:p>
                      <a:r>
                        <a:rPr lang="fr-FR" sz="1200" b="0" cap="none" baseline="0" dirty="0" smtClean="0">
                          <a:latin typeface="+mj-lt"/>
                        </a:rPr>
                        <a:t>Atelier 2 : ½ journée</a:t>
                      </a:r>
                    </a:p>
                    <a:p>
                      <a:r>
                        <a:rPr lang="fr-FR" sz="1200" b="0" cap="none" baseline="0" dirty="0" smtClean="0">
                          <a:latin typeface="+mj-lt"/>
                        </a:rPr>
                        <a:t>Thème : Page panier et Gestion des promotions</a:t>
                      </a:r>
                      <a:endParaRPr lang="fr-FR" sz="1200" b="0" cap="none" baseline="0" dirty="0">
                        <a:latin typeface="+mj-lt"/>
                      </a:endParaRPr>
                    </a:p>
                  </a:txBody>
                  <a:tcPr/>
                </a:tc>
                <a:tc>
                  <a:txBody>
                    <a:bodyPr/>
                    <a:lstStyle/>
                    <a:p>
                      <a:r>
                        <a:rPr lang="fr-FR" sz="1200" b="0" cap="none" baseline="0" dirty="0" smtClean="0">
                          <a:latin typeface="+mj-lt"/>
                        </a:rPr>
                        <a:t>Atelier 2 : ½ journée</a:t>
                      </a:r>
                    </a:p>
                    <a:p>
                      <a:r>
                        <a:rPr lang="fr-FR" sz="1200" b="0" cap="none" baseline="0" dirty="0" smtClean="0">
                          <a:latin typeface="+mj-lt"/>
                        </a:rPr>
                        <a:t>Thème : Commentaires, login social, Parrainage , Module 2</a:t>
                      </a:r>
                      <a:r>
                        <a:rPr lang="fr-FR" sz="1200" b="0" cap="none" baseline="30000" dirty="0" smtClean="0">
                          <a:latin typeface="+mj-lt"/>
                        </a:rPr>
                        <a:t>nd</a:t>
                      </a:r>
                      <a:r>
                        <a:rPr lang="fr-FR" sz="1200" b="0" cap="none" baseline="0" dirty="0" smtClean="0">
                          <a:latin typeface="+mj-lt"/>
                        </a:rPr>
                        <a:t> mail et mails de service</a:t>
                      </a:r>
                      <a:endParaRPr lang="fr-FR" sz="1200" b="0" cap="none" baseline="0" dirty="0">
                        <a:latin typeface="+mj-lt"/>
                      </a:endParaRPr>
                    </a:p>
                  </a:txBody>
                  <a:tcPr/>
                </a:tc>
              </a:tr>
              <a:tr h="466148">
                <a:tc vMerge="1">
                  <a:txBody>
                    <a:bodyPr/>
                    <a:lstStyle/>
                    <a:p>
                      <a:endParaRPr lang="fr-FR" sz="1400" b="0" dirty="0">
                        <a:latin typeface="+mj-lt"/>
                      </a:endParaRPr>
                    </a:p>
                  </a:txBody>
                  <a:tcPr/>
                </a:tc>
                <a:tc>
                  <a:txBody>
                    <a:bodyPr/>
                    <a:lstStyle/>
                    <a:p>
                      <a:r>
                        <a:rPr lang="fr-FR" sz="1200" b="0" cap="none" baseline="0" dirty="0" smtClean="0">
                          <a:latin typeface="+mj-lt"/>
                        </a:rPr>
                        <a:t>Atelier 3 : ½ journée</a:t>
                      </a:r>
                    </a:p>
                    <a:p>
                      <a:r>
                        <a:rPr lang="fr-FR" sz="1200" b="0" cap="none" baseline="0" dirty="0" smtClean="0">
                          <a:latin typeface="+mj-lt"/>
                        </a:rPr>
                        <a:t>Thème : Authentification, Compte client et zone cadeaux</a:t>
                      </a:r>
                      <a:endParaRPr lang="fr-FR" sz="1200" b="0" cap="none" baseline="0" dirty="0">
                        <a:latin typeface="+mj-lt"/>
                      </a:endParaRPr>
                    </a:p>
                  </a:txBody>
                  <a:tcPr/>
                </a:tc>
                <a:tc>
                  <a:txBody>
                    <a:bodyPr/>
                    <a:lstStyle/>
                    <a:p>
                      <a:r>
                        <a:rPr lang="fr-FR" sz="1200" b="0" cap="none" baseline="0" dirty="0" smtClean="0">
                          <a:latin typeface="+mj-lt"/>
                        </a:rPr>
                        <a:t>Atelier 3 : ½ journée</a:t>
                      </a:r>
                    </a:p>
                    <a:p>
                      <a:r>
                        <a:rPr lang="fr-FR" sz="1200" b="0" cap="none" baseline="0" dirty="0" smtClean="0">
                          <a:latin typeface="+mj-lt"/>
                        </a:rPr>
                        <a:t>Thème  : </a:t>
                      </a:r>
                      <a:r>
                        <a:rPr lang="fr-FR" sz="1200" b="0" kern="1200" cap="none" baseline="0" dirty="0" smtClean="0">
                          <a:solidFill>
                            <a:schemeClr val="dk1"/>
                          </a:solidFill>
                          <a:latin typeface="+mj-lt"/>
                          <a:ea typeface="+mn-ea"/>
                          <a:cs typeface="+mn-cs"/>
                        </a:rPr>
                        <a:t>Livraison, commandes éclatées, carnet d’adresses et paiement</a:t>
                      </a:r>
                      <a:endParaRPr lang="fr-FR" sz="1200" b="0" cap="none" baseline="0" dirty="0">
                        <a:latin typeface="+mj-lt"/>
                      </a:endParaRPr>
                    </a:p>
                  </a:txBody>
                  <a:tcPr/>
                </a:tc>
                <a:tc>
                  <a:txBody>
                    <a:bodyPr/>
                    <a:lstStyle/>
                    <a:p>
                      <a:r>
                        <a:rPr lang="fr-FR" sz="1200" b="0" cap="none" baseline="0" dirty="0" smtClean="0">
                          <a:latin typeface="+mj-lt"/>
                        </a:rPr>
                        <a:t>Atelier 3 : ½ journée </a:t>
                      </a:r>
                    </a:p>
                    <a:p>
                      <a:r>
                        <a:rPr lang="fr-FR" sz="1200" b="0" cap="none" baseline="0" dirty="0" smtClean="0">
                          <a:latin typeface="+mj-lt"/>
                        </a:rPr>
                        <a:t>Mise à jour CB Moteur de recherche</a:t>
                      </a:r>
                      <a:endParaRPr lang="fr-FR" sz="1200" b="0" cap="none" baseline="0" dirty="0">
                        <a:latin typeface="+mj-lt"/>
                      </a:endParaRPr>
                    </a:p>
                  </a:txBody>
                  <a:tcPr/>
                </a:tc>
              </a:tr>
              <a:tr h="466148">
                <a:tc rowSpan="2">
                  <a:txBody>
                    <a:bodyPr/>
                    <a:lstStyle/>
                    <a:p>
                      <a:r>
                        <a:rPr lang="fr-FR" sz="1400" b="1" cap="small" baseline="0" dirty="0" smtClean="0">
                          <a:latin typeface="+mj-lt"/>
                        </a:rPr>
                        <a:t>technique</a:t>
                      </a:r>
                      <a:endParaRPr lang="fr-FR" sz="1400" b="1" cap="small" baseline="0" dirty="0">
                        <a:latin typeface="+mj-lt"/>
                      </a:endParaRPr>
                    </a:p>
                  </a:txBody>
                  <a:tcPr anchor="ctr"/>
                </a:tc>
                <a:tc>
                  <a:txBody>
                    <a:bodyPr/>
                    <a:lstStyle/>
                    <a:p>
                      <a:r>
                        <a:rPr lang="fr-FR" sz="1200" b="0" cap="none" baseline="0" dirty="0" smtClean="0">
                          <a:latin typeface="+mj-lt"/>
                        </a:rPr>
                        <a:t>Atelier 1 : ½ journée</a:t>
                      </a:r>
                    </a:p>
                    <a:p>
                      <a:r>
                        <a:rPr lang="fr-FR" sz="1200" b="0" cap="none" baseline="0" dirty="0" smtClean="0">
                          <a:latin typeface="+mj-lt"/>
                        </a:rPr>
                        <a:t>Thème : Interfaces </a:t>
                      </a:r>
                      <a:r>
                        <a:rPr lang="fr-FR" sz="1200" b="0" cap="none" baseline="0" dirty="0" err="1" smtClean="0">
                          <a:latin typeface="+mj-lt"/>
                        </a:rPr>
                        <a:t>Advantage</a:t>
                      </a:r>
                      <a:r>
                        <a:rPr lang="fr-FR" sz="1200" b="0" cap="none" baseline="0" dirty="0" smtClean="0">
                          <a:latin typeface="+mj-lt"/>
                        </a:rPr>
                        <a:t> (abonnements numériques, offres de chainage, gestion des cas particuliers des commandes web)</a:t>
                      </a:r>
                      <a:endParaRPr lang="fr-FR" sz="1200" b="0" cap="none" baseline="0" dirty="0">
                        <a:latin typeface="+mj-lt"/>
                      </a:endParaRPr>
                    </a:p>
                  </a:txBody>
                  <a:tcPr/>
                </a:tc>
                <a:tc>
                  <a:txBody>
                    <a:bodyPr/>
                    <a:lstStyle/>
                    <a:p>
                      <a:r>
                        <a:rPr lang="fr-FR" sz="1200" b="0" cap="none" baseline="0" dirty="0" smtClean="0">
                          <a:latin typeface="+mj-lt"/>
                        </a:rPr>
                        <a:t>Atelier 1 : ½ journée</a:t>
                      </a:r>
                    </a:p>
                    <a:p>
                      <a:r>
                        <a:rPr lang="fr-FR" sz="1200" b="0" cap="none" baseline="0" dirty="0" smtClean="0">
                          <a:latin typeface="+mj-lt"/>
                        </a:rPr>
                        <a:t>Thème : Interfaces </a:t>
                      </a:r>
                      <a:r>
                        <a:rPr lang="fr-FR" sz="1200" b="0" cap="none" baseline="0" dirty="0" err="1" smtClean="0">
                          <a:latin typeface="+mj-lt"/>
                        </a:rPr>
                        <a:t>Advantage</a:t>
                      </a:r>
                      <a:r>
                        <a:rPr lang="fr-FR" sz="1200" b="0" cap="none" baseline="0" dirty="0" smtClean="0">
                          <a:latin typeface="+mj-lt"/>
                        </a:rPr>
                        <a:t> (flux financier, réduction sur ligne produit ou commande)</a:t>
                      </a:r>
                      <a:endParaRPr lang="fr-FR" sz="1200" b="0" cap="none" baseline="0" dirty="0">
                        <a:latin typeface="+mj-lt"/>
                      </a:endParaRPr>
                    </a:p>
                  </a:txBody>
                  <a:tcPr/>
                </a:tc>
                <a:tc>
                  <a:txBody>
                    <a:bodyPr/>
                    <a:lstStyle/>
                    <a:p>
                      <a:r>
                        <a:rPr lang="fr-FR" sz="1200" b="0" kern="1200" cap="none" baseline="0" dirty="0" smtClean="0">
                          <a:solidFill>
                            <a:schemeClr val="dk1"/>
                          </a:solidFill>
                          <a:latin typeface="+mj-lt"/>
                          <a:ea typeface="+mn-ea"/>
                          <a:cs typeface="+mn-cs"/>
                        </a:rPr>
                        <a:t>Atelier 2 : ½ journée</a:t>
                      </a:r>
                    </a:p>
                    <a:p>
                      <a:r>
                        <a:rPr lang="fr-FR" sz="1200" b="0" kern="1200" cap="none" baseline="0" dirty="0" smtClean="0">
                          <a:solidFill>
                            <a:schemeClr val="dk1"/>
                          </a:solidFill>
                          <a:latin typeface="+mj-lt"/>
                          <a:ea typeface="+mn-ea"/>
                          <a:cs typeface="+mn-cs"/>
                        </a:rPr>
                        <a:t>Thème : Reprise de données, tableau de bord de l’activité du site</a:t>
                      </a:r>
                    </a:p>
                    <a:p>
                      <a:endParaRPr lang="fr-FR" sz="1200" b="0" cap="none" baseline="0" dirty="0" smtClean="0">
                        <a:latin typeface="+mj-lt"/>
                      </a:endParaRPr>
                    </a:p>
                  </a:txBody>
                  <a:tcPr/>
                </a:tc>
              </a:tr>
              <a:tr h="466148">
                <a:tc vMerge="1">
                  <a:txBody>
                    <a:bodyPr/>
                    <a:lstStyle/>
                    <a:p>
                      <a:endParaRPr lang="fr-FR" sz="1400" b="0" dirty="0">
                        <a:latin typeface="+mj-lt"/>
                      </a:endParaRPr>
                    </a:p>
                  </a:txBody>
                  <a:tcPr/>
                </a:tc>
                <a:tc>
                  <a:txBody>
                    <a:bodyPr/>
                    <a:lstStyle/>
                    <a:p>
                      <a:r>
                        <a:rPr lang="fr-FR" sz="1200" b="0" cap="none" baseline="0" dirty="0" smtClean="0">
                          <a:latin typeface="+mj-lt"/>
                        </a:rPr>
                        <a:t>Atelier 2 : ½ journée</a:t>
                      </a:r>
                    </a:p>
                    <a:p>
                      <a:r>
                        <a:rPr lang="fr-FR" sz="1200" b="0" cap="none" baseline="0" dirty="0" smtClean="0">
                          <a:latin typeface="+mj-lt"/>
                        </a:rPr>
                        <a:t>Thème : Interfaces SSO et </a:t>
                      </a:r>
                      <a:r>
                        <a:rPr lang="fr-FR" sz="1200" b="0" cap="none" baseline="0" dirty="0" err="1" smtClean="0">
                          <a:latin typeface="+mj-lt"/>
                        </a:rPr>
                        <a:t>Qualiac</a:t>
                      </a:r>
                      <a:r>
                        <a:rPr lang="fr-FR" sz="1200" b="0" cap="none" baseline="0" dirty="0" smtClean="0">
                          <a:latin typeface="+mj-lt"/>
                        </a:rPr>
                        <a:t>, </a:t>
                      </a:r>
                      <a:r>
                        <a:rPr lang="fr-FR" sz="1200" b="0" cap="none" baseline="0" dirty="0" err="1" smtClean="0">
                          <a:latin typeface="+mj-lt"/>
                        </a:rPr>
                        <a:t>Xiti</a:t>
                      </a:r>
                      <a:endParaRPr lang="fr-FR" sz="1200" b="0" cap="none" baseline="0" dirty="0">
                        <a:latin typeface="+mj-lt"/>
                      </a:endParaRPr>
                    </a:p>
                  </a:txBody>
                  <a:tcPr/>
                </a:tc>
                <a:tc>
                  <a:txBody>
                    <a:bodyPr/>
                    <a:lstStyle/>
                    <a:p>
                      <a:r>
                        <a:rPr lang="fr-FR" sz="1200" b="0" cap="none" baseline="0" dirty="0" smtClean="0">
                          <a:latin typeface="+mj-lt"/>
                        </a:rPr>
                        <a:t>Atelier 2 : 2 heures</a:t>
                      </a:r>
                    </a:p>
                    <a:p>
                      <a:r>
                        <a:rPr lang="fr-FR" sz="1200" b="0" cap="none" baseline="0" dirty="0" err="1" smtClean="0">
                          <a:latin typeface="+mj-lt"/>
                        </a:rPr>
                        <a:t>Payline</a:t>
                      </a:r>
                      <a:r>
                        <a:rPr lang="fr-FR" sz="1200" b="0" cap="none" baseline="0" dirty="0" smtClean="0">
                          <a:latin typeface="+mj-lt"/>
                        </a:rPr>
                        <a:t>, </a:t>
                      </a:r>
                      <a:r>
                        <a:rPr lang="fr-FR" sz="1200" b="0" cap="none" baseline="0" dirty="0" err="1" smtClean="0">
                          <a:latin typeface="+mj-lt"/>
                        </a:rPr>
                        <a:t>Xiti</a:t>
                      </a:r>
                      <a:endParaRPr lang="fr-FR" sz="1200" b="0" cap="none" baseline="0" dirty="0">
                        <a:latin typeface="+mj-lt"/>
                      </a:endParaRPr>
                    </a:p>
                  </a:txBody>
                  <a:tcPr/>
                </a:tc>
                <a:tc>
                  <a:txBody>
                    <a:bodyPr/>
                    <a:lstStyle/>
                    <a:p>
                      <a:r>
                        <a:rPr lang="fr-FR" sz="1200" b="0" kern="1200" cap="none" baseline="0" dirty="0" smtClean="0">
                          <a:solidFill>
                            <a:schemeClr val="dk1"/>
                          </a:solidFill>
                          <a:latin typeface="+mj-lt"/>
                          <a:ea typeface="+mn-ea"/>
                          <a:cs typeface="+mn-cs"/>
                        </a:rPr>
                        <a:t>Atelier 1 : ½ journée</a:t>
                      </a:r>
                    </a:p>
                    <a:p>
                      <a:r>
                        <a:rPr lang="fr-FR" sz="1200" b="0" kern="1200" cap="none" baseline="0" dirty="0" smtClean="0">
                          <a:solidFill>
                            <a:schemeClr val="dk1"/>
                          </a:solidFill>
                          <a:latin typeface="+mj-lt"/>
                          <a:ea typeface="+mn-ea"/>
                          <a:cs typeface="+mn-cs"/>
                        </a:rPr>
                        <a:t>Thème : Interface </a:t>
                      </a:r>
                      <a:r>
                        <a:rPr lang="fr-FR" sz="1200" b="0" kern="1200" cap="none" baseline="0" dirty="0" err="1" smtClean="0">
                          <a:solidFill>
                            <a:schemeClr val="dk1"/>
                          </a:solidFill>
                          <a:latin typeface="+mj-lt"/>
                          <a:ea typeface="+mn-ea"/>
                          <a:cs typeface="+mn-cs"/>
                        </a:rPr>
                        <a:t>Néolane</a:t>
                      </a:r>
                      <a:r>
                        <a:rPr lang="fr-FR" sz="1200" b="0" kern="1200" cap="none" baseline="0" dirty="0" smtClean="0">
                          <a:solidFill>
                            <a:schemeClr val="dk1"/>
                          </a:solidFill>
                          <a:latin typeface="+mj-lt"/>
                          <a:ea typeface="+mn-ea"/>
                          <a:cs typeface="+mn-cs"/>
                        </a:rPr>
                        <a:t>, </a:t>
                      </a:r>
                      <a:r>
                        <a:rPr lang="fr-FR" sz="1200" b="0" kern="1200" cap="none" baseline="0" dirty="0" err="1" smtClean="0">
                          <a:solidFill>
                            <a:schemeClr val="dk1"/>
                          </a:solidFill>
                          <a:latin typeface="+mj-lt"/>
                          <a:ea typeface="+mn-ea"/>
                          <a:cs typeface="+mn-cs"/>
                        </a:rPr>
                        <a:t>Xiti</a:t>
                      </a:r>
                      <a:endParaRPr lang="fr-FR" sz="1200" b="0" kern="1200" cap="none" baseline="0" dirty="0" smtClean="0">
                        <a:solidFill>
                          <a:schemeClr val="dk1"/>
                        </a:solidFill>
                        <a:latin typeface="+mj-lt"/>
                        <a:ea typeface="+mn-ea"/>
                        <a:cs typeface="+mn-cs"/>
                      </a:endParaRPr>
                    </a:p>
                  </a:txBody>
                  <a:tcPr/>
                </a:tc>
              </a:tr>
            </a:tbl>
          </a:graphicData>
        </a:graphic>
      </p:graphicFrame>
    </p:spTree>
    <p:extLst>
      <p:ext uri="{BB962C8B-B14F-4D97-AF65-F5344CB8AC3E}">
        <p14:creationId xmlns:p14="http://schemas.microsoft.com/office/powerpoint/2010/main" val="373088134"/>
      </p:ext>
    </p:extLst>
  </p:cSld>
  <p:clrMapOvr>
    <a:masterClrMapping/>
  </p:clrMapOvr>
  <p:transition spd="med">
    <p:fad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defRPr/>
            </a:pPr>
            <a:r>
              <a:rPr lang="fr-FR" dirty="0">
                <a:solidFill>
                  <a:schemeClr val="tx1"/>
                </a:solidFill>
              </a:rPr>
              <a:t>Méthodologie projet et planning</a:t>
            </a:r>
            <a:endParaRPr lang="fr-FR" dirty="0"/>
          </a:p>
        </p:txBody>
      </p:sp>
      <p:sp>
        <p:nvSpPr>
          <p:cNvPr id="5" name="Espace réservé du pied de page 2"/>
          <p:cNvSpPr>
            <a:spLocks noGrp="1"/>
          </p:cNvSpPr>
          <p:nvPr>
            <p:ph type="ftr" sz="quarter" idx="3"/>
          </p:nvPr>
        </p:nvSpPr>
        <p:spPr/>
        <p:txBody>
          <a:bodyPr/>
          <a:lstStyle/>
          <a:p>
            <a:pPr algn="ctr">
              <a:defRPr/>
            </a:pPr>
            <a:r>
              <a:rPr lang="fr-FR" dirty="0"/>
              <a:t>Groupe Bayard – Projet MIKADO</a:t>
            </a:r>
          </a:p>
        </p:txBody>
      </p:sp>
      <p:sp>
        <p:nvSpPr>
          <p:cNvPr id="4" name="Espace réservé du numéro de diapositive 3"/>
          <p:cNvSpPr>
            <a:spLocks noGrp="1"/>
          </p:cNvSpPr>
          <p:nvPr>
            <p:ph type="sldNum" sz="quarter" idx="4"/>
          </p:nvPr>
        </p:nvSpPr>
        <p:spPr/>
        <p:txBody>
          <a:bodyPr/>
          <a:lstStyle/>
          <a:p>
            <a:pPr algn="l"/>
            <a:r>
              <a:rPr lang="fr-FR" dirty="0" smtClean="0">
                <a:solidFill>
                  <a:srgbClr val="000000">
                    <a:tint val="75000"/>
                  </a:srgbClr>
                </a:solidFill>
              </a:rPr>
              <a:t>Page </a:t>
            </a:r>
            <a:fld id="{8BE978C9-4FDF-4B0A-86DE-559912220C9D}" type="slidenum">
              <a:rPr lang="fr-FR" smtClean="0">
                <a:solidFill>
                  <a:srgbClr val="000000">
                    <a:tint val="75000"/>
                  </a:srgbClr>
                </a:solidFill>
              </a:rPr>
              <a:pPr algn="l"/>
              <a:t>147</a:t>
            </a:fld>
            <a:endParaRPr lang="fr-FR" dirty="0">
              <a:solidFill>
                <a:srgbClr val="000000">
                  <a:tint val="75000"/>
                </a:srgbClr>
              </a:solidFill>
            </a:endParaRPr>
          </a:p>
        </p:txBody>
      </p:sp>
      <p:sp>
        <p:nvSpPr>
          <p:cNvPr id="3" name="Espace réservé du texte 2"/>
          <p:cNvSpPr>
            <a:spLocks noGrp="1"/>
          </p:cNvSpPr>
          <p:nvPr>
            <p:ph type="body" sz="quarter" idx="10"/>
          </p:nvPr>
        </p:nvSpPr>
        <p:spPr>
          <a:xfrm>
            <a:off x="709612" y="1013998"/>
            <a:ext cx="8243001" cy="5577302"/>
          </a:xfrm>
        </p:spPr>
        <p:txBody>
          <a:bodyPr/>
          <a:lstStyle/>
          <a:p>
            <a:pPr>
              <a:defRPr/>
            </a:pPr>
            <a:r>
              <a:rPr lang="fr-FR" dirty="0" smtClean="0">
                <a:solidFill>
                  <a:schemeClr val="tx1"/>
                </a:solidFill>
              </a:rPr>
              <a:t>Complément concernant la stratégie de recette</a:t>
            </a:r>
          </a:p>
          <a:p>
            <a:pPr lvl="2">
              <a:defRPr/>
            </a:pPr>
            <a:r>
              <a:rPr lang="fr-FR" dirty="0" smtClean="0">
                <a:solidFill>
                  <a:schemeClr val="tx1"/>
                </a:solidFill>
              </a:rPr>
              <a:t>L’identification de la criticité de chaque exigence* sera initialisée par </a:t>
            </a:r>
            <a:r>
              <a:rPr lang="fr-FR" dirty="0" err="1" smtClean="0">
                <a:solidFill>
                  <a:schemeClr val="tx1"/>
                </a:solidFill>
              </a:rPr>
              <a:t>Micropole</a:t>
            </a:r>
            <a:r>
              <a:rPr lang="fr-FR" dirty="0" smtClean="0">
                <a:solidFill>
                  <a:schemeClr val="tx1"/>
                </a:solidFill>
              </a:rPr>
              <a:t> </a:t>
            </a:r>
            <a:r>
              <a:rPr lang="fr-FR" dirty="0" smtClean="0"/>
              <a:t>avant d’être partagée avec </a:t>
            </a:r>
            <a:r>
              <a:rPr lang="fr-FR" dirty="0" smtClean="0">
                <a:solidFill>
                  <a:schemeClr val="tx1"/>
                </a:solidFill>
              </a:rPr>
              <a:t>Bayard. </a:t>
            </a:r>
            <a:r>
              <a:rPr lang="fr-FR" sz="1200" dirty="0" smtClean="0">
                <a:solidFill>
                  <a:schemeClr val="tx1"/>
                </a:solidFill>
              </a:rPr>
              <a:t>*Les exigences sont extraites des SFD et des STI</a:t>
            </a:r>
            <a:endParaRPr lang="fr-FR" dirty="0" smtClean="0">
              <a:solidFill>
                <a:schemeClr val="tx1"/>
              </a:solidFill>
            </a:endParaRPr>
          </a:p>
          <a:p>
            <a:pPr lvl="2">
              <a:defRPr/>
            </a:pPr>
            <a:r>
              <a:rPr lang="fr-FR" dirty="0" smtClean="0">
                <a:solidFill>
                  <a:schemeClr val="tx1"/>
                </a:solidFill>
              </a:rPr>
              <a:t>L’objectif est d’identifier la ou les phases de tests pendant lesquels chaque exigence sera testée (NB : tous les tests pouvant être joués dans l’environnement d’intégration Micropole le seront)</a:t>
            </a:r>
          </a:p>
          <a:p>
            <a:pPr lvl="2">
              <a:defRPr/>
            </a:pPr>
            <a:r>
              <a:rPr lang="fr-FR" dirty="0" smtClean="0"/>
              <a:t>Ci-dessous un exemple de fichier « Stratégie de test »</a:t>
            </a:r>
          </a:p>
          <a:p>
            <a:pPr lvl="2">
              <a:defRPr/>
            </a:pPr>
            <a:endParaRPr lang="fr-FR" dirty="0"/>
          </a:p>
          <a:p>
            <a:pPr lvl="2">
              <a:defRPr/>
            </a:pPr>
            <a:endParaRPr lang="fr-FR" dirty="0" smtClean="0"/>
          </a:p>
          <a:p>
            <a:pPr lvl="2">
              <a:defRPr/>
            </a:pPr>
            <a:endParaRPr lang="fr-FR" dirty="0"/>
          </a:p>
          <a:p>
            <a:pPr lvl="2">
              <a:defRPr/>
            </a:pPr>
            <a:endParaRPr lang="fr-FR" dirty="0" smtClean="0"/>
          </a:p>
          <a:p>
            <a:pPr lvl="2">
              <a:defRPr/>
            </a:pPr>
            <a:endParaRPr lang="fr-FR" dirty="0"/>
          </a:p>
          <a:p>
            <a:pPr lvl="2">
              <a:defRPr/>
            </a:pPr>
            <a:r>
              <a:rPr lang="fr-FR" dirty="0" smtClean="0"/>
              <a:t>Il nous parait pertinent de prendre en compte dans l’élaboration de cette stratégie la notion de support (</a:t>
            </a:r>
            <a:r>
              <a:rPr lang="fr-FR" dirty="0" err="1" smtClean="0"/>
              <a:t>Iphone</a:t>
            </a:r>
            <a:r>
              <a:rPr lang="fr-FR" dirty="0" smtClean="0"/>
              <a:t> 5, </a:t>
            </a:r>
            <a:r>
              <a:rPr lang="fr-FR" dirty="0" err="1" smtClean="0"/>
              <a:t>Ipad</a:t>
            </a:r>
            <a:r>
              <a:rPr lang="fr-FR" dirty="0" smtClean="0"/>
              <a:t> 3, Samsung GS3, Samsung </a:t>
            </a:r>
            <a:r>
              <a:rPr lang="fr-FR" dirty="0" err="1" smtClean="0"/>
              <a:t>Galaxy</a:t>
            </a:r>
            <a:r>
              <a:rPr lang="fr-FR" dirty="0" smtClean="0"/>
              <a:t> tab, …)</a:t>
            </a:r>
          </a:p>
          <a:p>
            <a:pPr lvl="2">
              <a:defRPr/>
            </a:pPr>
            <a:r>
              <a:rPr lang="fr-FR" dirty="0" smtClean="0"/>
              <a:t>Les supports qui feront partie de la couverture de tests Micropole sont les suivants :</a:t>
            </a:r>
          </a:p>
          <a:p>
            <a:pPr lvl="3">
              <a:defRPr/>
            </a:pPr>
            <a:r>
              <a:rPr lang="fr-FR" dirty="0" smtClean="0">
                <a:solidFill>
                  <a:schemeClr val="tx1"/>
                </a:solidFill>
              </a:rPr>
              <a:t> Smartphone : Safari </a:t>
            </a:r>
            <a:r>
              <a:rPr lang="fr-FR" dirty="0" smtClean="0">
                <a:solidFill>
                  <a:schemeClr val="tx1"/>
                </a:solidFill>
                <a:sym typeface="Wingdings" pitchFamily="2" charset="2"/>
              </a:rPr>
              <a:t> </a:t>
            </a:r>
            <a:r>
              <a:rPr lang="fr-FR" dirty="0" err="1" smtClean="0">
                <a:solidFill>
                  <a:schemeClr val="tx1"/>
                </a:solidFill>
              </a:rPr>
              <a:t>Iphone</a:t>
            </a:r>
            <a:r>
              <a:rPr lang="fr-FR" dirty="0" smtClean="0">
                <a:solidFill>
                  <a:schemeClr val="tx1"/>
                </a:solidFill>
              </a:rPr>
              <a:t> 3G/4/5, Chrome : </a:t>
            </a:r>
            <a:r>
              <a:rPr lang="fr-FR" dirty="0" err="1" smtClean="0">
                <a:solidFill>
                  <a:schemeClr val="tx1"/>
                </a:solidFill>
              </a:rPr>
              <a:t>Galaxy</a:t>
            </a:r>
            <a:r>
              <a:rPr lang="fr-FR" dirty="0" smtClean="0">
                <a:solidFill>
                  <a:schemeClr val="tx1"/>
                </a:solidFill>
              </a:rPr>
              <a:t> S3 </a:t>
            </a:r>
            <a:r>
              <a:rPr lang="fr-FR" dirty="0" err="1" smtClean="0">
                <a:solidFill>
                  <a:schemeClr val="tx1"/>
                </a:solidFill>
              </a:rPr>
              <a:t>ie</a:t>
            </a:r>
            <a:r>
              <a:rPr lang="fr-FR" dirty="0" smtClean="0">
                <a:solidFill>
                  <a:schemeClr val="tx1"/>
                </a:solidFill>
              </a:rPr>
              <a:t> mobile  : </a:t>
            </a:r>
            <a:r>
              <a:rPr lang="fr-FR" dirty="0" err="1" smtClean="0">
                <a:solidFill>
                  <a:schemeClr val="tx1"/>
                </a:solidFill>
              </a:rPr>
              <a:t>nokia</a:t>
            </a:r>
            <a:r>
              <a:rPr lang="fr-FR" dirty="0" smtClean="0">
                <a:solidFill>
                  <a:schemeClr val="tx1"/>
                </a:solidFill>
              </a:rPr>
              <a:t> </a:t>
            </a:r>
            <a:r>
              <a:rPr lang="fr-FR" dirty="0" err="1" smtClean="0">
                <a:solidFill>
                  <a:schemeClr val="tx1"/>
                </a:solidFill>
              </a:rPr>
              <a:t>lumia</a:t>
            </a:r>
            <a:r>
              <a:rPr lang="fr-FR" dirty="0" smtClean="0">
                <a:solidFill>
                  <a:schemeClr val="tx1"/>
                </a:solidFill>
              </a:rPr>
              <a:t> 900</a:t>
            </a:r>
          </a:p>
          <a:p>
            <a:pPr lvl="3">
              <a:defRPr/>
            </a:pPr>
            <a:r>
              <a:rPr lang="fr-FR" dirty="0" smtClean="0">
                <a:solidFill>
                  <a:schemeClr val="tx1"/>
                </a:solidFill>
              </a:rPr>
              <a:t>Tablettes : Safari </a:t>
            </a:r>
            <a:r>
              <a:rPr lang="fr-FR" dirty="0" smtClean="0">
                <a:solidFill>
                  <a:schemeClr val="tx1"/>
                </a:solidFill>
                <a:sym typeface="Wingdings" pitchFamily="2" charset="2"/>
              </a:rPr>
              <a:t> </a:t>
            </a:r>
            <a:r>
              <a:rPr lang="fr-FR" dirty="0" err="1" smtClean="0">
                <a:solidFill>
                  <a:schemeClr val="tx1"/>
                </a:solidFill>
                <a:sym typeface="Wingdings" pitchFamily="2" charset="2"/>
              </a:rPr>
              <a:t>Ipad</a:t>
            </a:r>
            <a:r>
              <a:rPr lang="fr-FR" dirty="0" smtClean="0">
                <a:solidFill>
                  <a:schemeClr val="tx1"/>
                </a:solidFill>
                <a:sym typeface="Wingdings" pitchFamily="2" charset="2"/>
              </a:rPr>
              <a:t> 2 et </a:t>
            </a:r>
            <a:r>
              <a:rPr lang="fr-FR" dirty="0" err="1" smtClean="0">
                <a:solidFill>
                  <a:schemeClr val="tx1"/>
                </a:solidFill>
                <a:sym typeface="Wingdings" pitchFamily="2" charset="2"/>
              </a:rPr>
              <a:t>ipad</a:t>
            </a:r>
            <a:r>
              <a:rPr lang="fr-FR" dirty="0" smtClean="0">
                <a:solidFill>
                  <a:schemeClr val="tx1"/>
                </a:solidFill>
                <a:sym typeface="Wingdings" pitchFamily="2" charset="2"/>
              </a:rPr>
              <a:t> </a:t>
            </a:r>
            <a:r>
              <a:rPr lang="fr-FR" dirty="0" err="1" smtClean="0">
                <a:solidFill>
                  <a:schemeClr val="tx1"/>
                </a:solidFill>
                <a:sym typeface="Wingdings" pitchFamily="2" charset="2"/>
              </a:rPr>
              <a:t>Retina</a:t>
            </a:r>
            <a:r>
              <a:rPr lang="fr-FR" dirty="0" smtClean="0">
                <a:solidFill>
                  <a:schemeClr val="tx1"/>
                </a:solidFill>
                <a:sym typeface="Wingdings" pitchFamily="2" charset="2"/>
              </a:rPr>
              <a:t>; Chrome : </a:t>
            </a:r>
            <a:r>
              <a:rPr lang="fr-FR" dirty="0" err="1" smtClean="0">
                <a:solidFill>
                  <a:schemeClr val="tx1"/>
                </a:solidFill>
                <a:sym typeface="Wingdings" pitchFamily="2" charset="2"/>
              </a:rPr>
              <a:t>galaxy</a:t>
            </a:r>
            <a:r>
              <a:rPr lang="fr-FR" dirty="0" smtClean="0">
                <a:solidFill>
                  <a:schemeClr val="tx1"/>
                </a:solidFill>
                <a:sym typeface="Wingdings" pitchFamily="2" charset="2"/>
              </a:rPr>
              <a:t> tab</a:t>
            </a:r>
            <a:endParaRPr lang="fr-FR" dirty="0" smtClean="0">
              <a:solidFill>
                <a:schemeClr val="tx1"/>
              </a:solidFill>
            </a:endParaRPr>
          </a:p>
          <a:p>
            <a:pPr lvl="2">
              <a:defRPr/>
            </a:pPr>
            <a:endParaRPr lang="fr-FR" dirty="0" smtClean="0">
              <a:solidFill>
                <a:schemeClr val="tx1"/>
              </a:solidFill>
            </a:endParaRPr>
          </a:p>
          <a:p>
            <a:pPr>
              <a:defRPr/>
            </a:pPr>
            <a:endParaRPr lang="fr-FR" dirty="0">
              <a:solidFill>
                <a:schemeClr val="tx1"/>
              </a:solidFill>
            </a:endParaRPr>
          </a:p>
          <a:p>
            <a:pPr>
              <a:defRPr/>
            </a:pPr>
            <a:endParaRPr lang="fr-FR" dirty="0" smtClean="0">
              <a:solidFill>
                <a:schemeClr val="tx1"/>
              </a:solidFill>
            </a:endParaRPr>
          </a:p>
          <a:p>
            <a:pPr>
              <a:defRPr/>
            </a:pPr>
            <a:endParaRPr lang="fr-FR" dirty="0" smtClean="0">
              <a:solidFill>
                <a:schemeClr val="tx1"/>
              </a:solidFill>
            </a:endParaRPr>
          </a:p>
          <a:p>
            <a:pPr>
              <a:defRPr/>
            </a:pPr>
            <a:endParaRPr lang="fr-FR" dirty="0">
              <a:solidFill>
                <a:schemeClr val="tx1"/>
              </a:solidFill>
            </a:endParaRPr>
          </a:p>
        </p:txBody>
      </p:sp>
      <p:sp>
        <p:nvSpPr>
          <p:cNvPr id="6" name="Espace réservé du texte 5"/>
          <p:cNvSpPr>
            <a:spLocks noGrp="1"/>
          </p:cNvSpPr>
          <p:nvPr>
            <p:ph type="body" sz="quarter" idx="11"/>
          </p:nvPr>
        </p:nvSpPr>
        <p:spPr/>
        <p:txBody>
          <a:bodyPr/>
          <a:lstStyle/>
          <a:p>
            <a:r>
              <a:rPr lang="fr-FR" dirty="0" smtClean="0"/>
              <a:t>Nos compléments concernant les phases de recette</a:t>
            </a:r>
            <a:endParaRPr lang="fr-FR" dirty="0"/>
          </a:p>
        </p:txBody>
      </p:sp>
      <p:pic>
        <p:nvPicPr>
          <p:cNvPr id="61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57" t="19936" r="2460" b="55429"/>
          <a:stretch/>
        </p:blipFill>
        <p:spPr bwMode="auto">
          <a:xfrm>
            <a:off x="515589" y="3260555"/>
            <a:ext cx="8022771" cy="1377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7553080"/>
      </p:ext>
    </p:extLst>
  </p:cSld>
  <p:clrMapOvr>
    <a:masterClrMapping/>
  </p:clrMapOvr>
  <p:transition spd="med">
    <p:fade/>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defRPr/>
            </a:pPr>
            <a:r>
              <a:rPr lang="fr-FR" dirty="0">
                <a:solidFill>
                  <a:schemeClr val="tx1"/>
                </a:solidFill>
              </a:rPr>
              <a:t>Méthodologie projet et planning</a:t>
            </a:r>
            <a:endParaRPr lang="fr-FR" dirty="0"/>
          </a:p>
        </p:txBody>
      </p:sp>
      <p:sp>
        <p:nvSpPr>
          <p:cNvPr id="5" name="Espace réservé du pied de page 2"/>
          <p:cNvSpPr>
            <a:spLocks noGrp="1"/>
          </p:cNvSpPr>
          <p:nvPr>
            <p:ph type="ftr" sz="quarter" idx="3"/>
          </p:nvPr>
        </p:nvSpPr>
        <p:spPr/>
        <p:txBody>
          <a:bodyPr/>
          <a:lstStyle/>
          <a:p>
            <a:pPr algn="ctr">
              <a:defRPr/>
            </a:pPr>
            <a:r>
              <a:rPr lang="fr-FR" dirty="0"/>
              <a:t>Groupe Bayard – Projet MIKADO</a:t>
            </a:r>
          </a:p>
        </p:txBody>
      </p:sp>
      <p:sp>
        <p:nvSpPr>
          <p:cNvPr id="4" name="Espace réservé du numéro de diapositive 3"/>
          <p:cNvSpPr>
            <a:spLocks noGrp="1"/>
          </p:cNvSpPr>
          <p:nvPr>
            <p:ph type="sldNum" sz="quarter" idx="4"/>
          </p:nvPr>
        </p:nvSpPr>
        <p:spPr/>
        <p:txBody>
          <a:bodyPr/>
          <a:lstStyle/>
          <a:p>
            <a:pPr algn="l"/>
            <a:r>
              <a:rPr lang="fr-FR" dirty="0" smtClean="0">
                <a:solidFill>
                  <a:srgbClr val="000000">
                    <a:tint val="75000"/>
                  </a:srgbClr>
                </a:solidFill>
              </a:rPr>
              <a:t>Page </a:t>
            </a:r>
            <a:fld id="{8BE978C9-4FDF-4B0A-86DE-559912220C9D}" type="slidenum">
              <a:rPr lang="fr-FR" smtClean="0">
                <a:solidFill>
                  <a:srgbClr val="000000">
                    <a:tint val="75000"/>
                  </a:srgbClr>
                </a:solidFill>
              </a:rPr>
              <a:pPr algn="l"/>
              <a:t>148</a:t>
            </a:fld>
            <a:endParaRPr lang="fr-FR" dirty="0">
              <a:solidFill>
                <a:srgbClr val="000000">
                  <a:tint val="75000"/>
                </a:srgbClr>
              </a:solidFill>
            </a:endParaRPr>
          </a:p>
        </p:txBody>
      </p:sp>
      <p:sp>
        <p:nvSpPr>
          <p:cNvPr id="3" name="Espace réservé du texte 2"/>
          <p:cNvSpPr>
            <a:spLocks noGrp="1"/>
          </p:cNvSpPr>
          <p:nvPr>
            <p:ph type="body" sz="quarter" idx="10"/>
          </p:nvPr>
        </p:nvSpPr>
        <p:spPr>
          <a:xfrm>
            <a:off x="709612" y="1216025"/>
            <a:ext cx="8243001" cy="4848225"/>
          </a:xfrm>
        </p:spPr>
        <p:txBody>
          <a:bodyPr/>
          <a:lstStyle/>
          <a:p>
            <a:pPr>
              <a:defRPr/>
            </a:pPr>
            <a:r>
              <a:rPr lang="fr-FR" dirty="0" smtClean="0">
                <a:solidFill>
                  <a:schemeClr val="tx1"/>
                </a:solidFill>
              </a:rPr>
              <a:t>Complément concernant la rédaction du dossier de tests</a:t>
            </a:r>
          </a:p>
          <a:p>
            <a:pPr lvl="2">
              <a:defRPr/>
            </a:pPr>
            <a:r>
              <a:rPr lang="fr-FR" dirty="0" smtClean="0"/>
              <a:t>Le dossier de test sera réalisé dès l’itération 1 sur la base du périmètre de cette itération.</a:t>
            </a:r>
          </a:p>
          <a:p>
            <a:pPr lvl="2">
              <a:defRPr/>
            </a:pPr>
            <a:r>
              <a:rPr lang="fr-FR" dirty="0" smtClean="0">
                <a:solidFill>
                  <a:schemeClr val="tx1"/>
                </a:solidFill>
              </a:rPr>
              <a:t>Il sera par ensuite enrichi lors des itérations 2 et 3</a:t>
            </a:r>
          </a:p>
          <a:p>
            <a:pPr>
              <a:defRPr/>
            </a:pPr>
            <a:r>
              <a:rPr lang="fr-FR" dirty="0" smtClean="0">
                <a:solidFill>
                  <a:schemeClr val="tx1"/>
                </a:solidFill>
              </a:rPr>
              <a:t>Complément concernant la démarche de prise en compte des retours</a:t>
            </a:r>
          </a:p>
          <a:p>
            <a:pPr lvl="2">
              <a:defRPr/>
            </a:pPr>
            <a:r>
              <a:rPr lang="fr-FR" dirty="0" smtClean="0"/>
              <a:t>Chaque itération intègre une phase de recette usine.</a:t>
            </a:r>
          </a:p>
          <a:p>
            <a:pPr lvl="2">
              <a:defRPr/>
            </a:pPr>
            <a:r>
              <a:rPr lang="fr-FR" dirty="0" smtClean="0"/>
              <a:t>Les fiches d’observation rédigées par Bayard au travers de l’outil </a:t>
            </a:r>
            <a:r>
              <a:rPr lang="fr-FR" b="1" dirty="0" err="1" smtClean="0"/>
              <a:t>Mantis</a:t>
            </a:r>
            <a:r>
              <a:rPr lang="fr-FR" dirty="0" smtClean="0"/>
              <a:t> (mis à disposition par </a:t>
            </a:r>
            <a:r>
              <a:rPr lang="fr-FR" dirty="0" err="1" smtClean="0"/>
              <a:t>Micropole</a:t>
            </a:r>
            <a:r>
              <a:rPr lang="fr-FR" dirty="0" smtClean="0"/>
              <a:t>) devront faire mention d’une notion de criticité et d’une notion de priorité. Les retours seront pris en compte par Micropole en prenant en compte ces deux notions.</a:t>
            </a:r>
          </a:p>
          <a:p>
            <a:pPr lvl="2">
              <a:defRPr/>
            </a:pPr>
            <a:r>
              <a:rPr lang="fr-FR" dirty="0" smtClean="0"/>
              <a:t>Les dates limites de remontée d’observation sont indiquées dans le planning détaillé. </a:t>
            </a:r>
          </a:p>
          <a:p>
            <a:pPr lvl="2">
              <a:defRPr/>
            </a:pPr>
            <a:r>
              <a:rPr lang="fr-FR" dirty="0" smtClean="0">
                <a:solidFill>
                  <a:schemeClr val="tx1"/>
                </a:solidFill>
              </a:rPr>
              <a:t>Toute anomalie bloquante sera corrigée et livrée dans l’itération en cours sans condition de date limite de retour.</a:t>
            </a:r>
          </a:p>
          <a:p>
            <a:pPr lvl="2">
              <a:defRPr/>
            </a:pPr>
            <a:r>
              <a:rPr lang="fr-FR" dirty="0" smtClean="0"/>
              <a:t>Toute anomalie majeure ou mineure déclarée pendant la recette usine d’une itération N sera corrigée et livrée dans l’’itération N+1 et au plus tard pendant la phase de recette globale. </a:t>
            </a:r>
            <a:endParaRPr lang="fr-FR" dirty="0" smtClean="0">
              <a:solidFill>
                <a:schemeClr val="tx1"/>
              </a:solidFill>
            </a:endParaRPr>
          </a:p>
        </p:txBody>
      </p:sp>
      <p:sp>
        <p:nvSpPr>
          <p:cNvPr id="6" name="Espace réservé du texte 5"/>
          <p:cNvSpPr>
            <a:spLocks noGrp="1"/>
          </p:cNvSpPr>
          <p:nvPr>
            <p:ph type="body" sz="quarter" idx="11"/>
          </p:nvPr>
        </p:nvSpPr>
        <p:spPr/>
        <p:txBody>
          <a:bodyPr/>
          <a:lstStyle/>
          <a:p>
            <a:r>
              <a:rPr lang="fr-FR" dirty="0" smtClean="0"/>
              <a:t>Nos compléments concernant les phases de recette</a:t>
            </a:r>
            <a:endParaRPr lang="fr-FR" dirty="0"/>
          </a:p>
        </p:txBody>
      </p:sp>
    </p:spTree>
    <p:extLst>
      <p:ext uri="{BB962C8B-B14F-4D97-AF65-F5344CB8AC3E}">
        <p14:creationId xmlns:p14="http://schemas.microsoft.com/office/powerpoint/2010/main" val="4073743854"/>
      </p:ext>
    </p:extLst>
  </p:cSld>
  <p:clrMapOvr>
    <a:masterClrMapping/>
  </p:clrMapOvr>
  <p:transition spd="med">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a:xfrm>
            <a:off x="468312" y="1463675"/>
            <a:ext cx="8472487" cy="4352925"/>
          </a:xfrm>
        </p:spPr>
        <p:txBody>
          <a:bodyPr/>
          <a:lstStyle/>
          <a:p>
            <a:pPr>
              <a:defRPr/>
            </a:pPr>
            <a:r>
              <a:rPr lang="fr-FR" dirty="0" smtClean="0">
                <a:solidFill>
                  <a:schemeClr val="tx1"/>
                </a:solidFill>
              </a:rPr>
              <a:t>Dans la grille de chiffrage figure sur chaque ligne le nombre de jours de développement ou de paramétrage prévu pour chaque besoin. </a:t>
            </a:r>
          </a:p>
          <a:p>
            <a:pPr lvl="1">
              <a:defRPr/>
            </a:pPr>
            <a:r>
              <a:rPr lang="fr-FR" dirty="0" smtClean="0"/>
              <a:t>Ce chiffre comprend le développement de pages </a:t>
            </a:r>
            <a:r>
              <a:rPr lang="fr-FR" dirty="0" err="1" smtClean="0"/>
              <a:t>phtml</a:t>
            </a:r>
            <a:r>
              <a:rPr lang="fr-FR" dirty="0" smtClean="0"/>
              <a:t>, </a:t>
            </a:r>
            <a:r>
              <a:rPr lang="fr-FR" dirty="0" err="1" smtClean="0"/>
              <a:t>php</a:t>
            </a:r>
            <a:r>
              <a:rPr lang="fr-FR" dirty="0" smtClean="0"/>
              <a:t>, html, de fichiers </a:t>
            </a:r>
            <a:r>
              <a:rPr lang="fr-FR" dirty="0" err="1" smtClean="0"/>
              <a:t>properties</a:t>
            </a:r>
            <a:r>
              <a:rPr lang="fr-FR" dirty="0" smtClean="0"/>
              <a:t>, </a:t>
            </a:r>
            <a:r>
              <a:rPr lang="fr-FR" dirty="0" err="1" smtClean="0"/>
              <a:t>xml</a:t>
            </a:r>
            <a:r>
              <a:rPr lang="fr-FR" dirty="0" smtClean="0"/>
              <a:t>, de configuration, de fichiers </a:t>
            </a:r>
            <a:r>
              <a:rPr lang="fr-FR" dirty="0" err="1" smtClean="0"/>
              <a:t>css</a:t>
            </a:r>
            <a:r>
              <a:rPr lang="fr-FR" dirty="0" smtClean="0"/>
              <a:t>, </a:t>
            </a:r>
            <a:r>
              <a:rPr lang="fr-FR" dirty="0" err="1" smtClean="0"/>
              <a:t>javascript</a:t>
            </a:r>
            <a:r>
              <a:rPr lang="fr-FR" dirty="0" smtClean="0"/>
              <a:t>, …</a:t>
            </a:r>
          </a:p>
          <a:p>
            <a:pPr lvl="1">
              <a:defRPr/>
            </a:pPr>
            <a:r>
              <a:rPr lang="fr-FR" dirty="0" smtClean="0">
                <a:solidFill>
                  <a:schemeClr val="tx1"/>
                </a:solidFill>
              </a:rPr>
              <a:t>Cela signifie que l’intégration du design (charte graphique) la création des gabarits (</a:t>
            </a:r>
            <a:r>
              <a:rPr lang="fr-FR" dirty="0" err="1" smtClean="0">
                <a:solidFill>
                  <a:schemeClr val="tx1"/>
                </a:solidFill>
              </a:rPr>
              <a:t>templates</a:t>
            </a:r>
            <a:r>
              <a:rPr lang="fr-FR" dirty="0"/>
              <a:t> </a:t>
            </a:r>
            <a:r>
              <a:rPr lang="fr-FR" dirty="0" smtClean="0"/>
              <a:t>de pages) nécessaires pour passer des pages ou des fonctionnalités par défaut Magento à celles validées lors de la phase de conception graphique ou fonctionnelle sont également compris dans ce chiffrage. </a:t>
            </a:r>
          </a:p>
          <a:p>
            <a:pPr lvl="1">
              <a:defRPr/>
            </a:pPr>
            <a:r>
              <a:rPr lang="fr-FR" dirty="0" smtClean="0">
                <a:solidFill>
                  <a:schemeClr val="tx1"/>
                </a:solidFill>
              </a:rPr>
              <a:t>L’  </a:t>
            </a:r>
            <a:r>
              <a:rPr lang="fr-FR" dirty="0"/>
              <a:t>« </a:t>
            </a:r>
            <a:r>
              <a:rPr lang="fr-FR" dirty="0" smtClean="0">
                <a:solidFill>
                  <a:schemeClr val="tx1"/>
                </a:solidFill>
              </a:rPr>
              <a:t>adaptation graphique » indiquée dans la grille de chiffrage correspond donc à cette phase de développement nécessaire à l’intégration graphique dans Magento</a:t>
            </a:r>
          </a:p>
        </p:txBody>
      </p:sp>
      <p:sp>
        <p:nvSpPr>
          <p:cNvPr id="5" name="Espace réservé du numéro de diapositive 3"/>
          <p:cNvSpPr>
            <a:spLocks noGrp="1"/>
          </p:cNvSpPr>
          <p:nvPr>
            <p:ph type="sldNum" sz="quarter" idx="4"/>
          </p:nvPr>
        </p:nvSpPr>
        <p:spPr>
          <a:xfrm>
            <a:off x="266700" y="6562800"/>
            <a:ext cx="2133600" cy="196850"/>
          </a:xfrm>
        </p:spPr>
        <p:txBody>
          <a:bodyPr/>
          <a:lstStyle/>
          <a:p>
            <a:pPr algn="l"/>
            <a:r>
              <a:rPr lang="fr-FR" smtClean="0"/>
              <a:t>Page </a:t>
            </a:r>
            <a:fld id="{8BE978C9-4FDF-4B0A-86DE-559912220C9D}" type="slidenum">
              <a:rPr lang="fr-FR" smtClean="0"/>
              <a:pPr algn="l"/>
              <a:t>149</a:t>
            </a:fld>
            <a:endParaRPr lang="fr-FR"/>
          </a:p>
        </p:txBody>
      </p:sp>
      <p:sp>
        <p:nvSpPr>
          <p:cNvPr id="6"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
        <p:nvSpPr>
          <p:cNvPr id="8" name="Titre 1"/>
          <p:cNvSpPr txBox="1">
            <a:spLocks/>
          </p:cNvSpPr>
          <p:nvPr/>
        </p:nvSpPr>
        <p:spPr bwMode="auto">
          <a:xfrm>
            <a:off x="693738" y="323850"/>
            <a:ext cx="8040687"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2400" b="1" cap="all" baseline="0">
                <a:solidFill>
                  <a:schemeClr val="tx2"/>
                </a:solidFill>
                <a:latin typeface="+mj-lt"/>
                <a:ea typeface="+mj-ea"/>
                <a:cs typeface="ヒラギノ角ゴ Pro W3"/>
              </a:defRPr>
            </a:lvl1pPr>
            <a:lvl2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2pPr>
            <a:lvl3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3pPr>
            <a:lvl4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4pPr>
            <a:lvl5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5pPr>
            <a:lvl6pPr marL="4572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6pPr>
            <a:lvl7pPr marL="9144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7pPr>
            <a:lvl8pPr marL="13716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8pPr>
            <a:lvl9pPr marL="18288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9pPr>
          </a:lstStyle>
          <a:p>
            <a:pPr>
              <a:defRPr/>
            </a:pPr>
            <a:r>
              <a:rPr lang="fr-FR" kern="0" smtClean="0">
                <a:solidFill>
                  <a:schemeClr val="tx1"/>
                </a:solidFill>
              </a:rPr>
              <a:t>Périmètre</a:t>
            </a:r>
            <a:endParaRPr lang="fr-FR" kern="0" dirty="0"/>
          </a:p>
        </p:txBody>
      </p:sp>
      <p:sp>
        <p:nvSpPr>
          <p:cNvPr id="9" name="Espace réservé du texte 5"/>
          <p:cNvSpPr>
            <a:spLocks noGrp="1"/>
          </p:cNvSpPr>
          <p:nvPr>
            <p:ph type="body" sz="quarter" idx="11"/>
          </p:nvPr>
        </p:nvSpPr>
        <p:spPr>
          <a:xfrm>
            <a:off x="709613" y="712787"/>
            <a:ext cx="7999412" cy="168275"/>
          </a:xfrm>
        </p:spPr>
        <p:txBody>
          <a:bodyPr/>
          <a:lstStyle/>
          <a:p>
            <a:r>
              <a:rPr lang="fr-FR" dirty="0" smtClean="0"/>
              <a:t>Nos compléments </a:t>
            </a:r>
            <a:r>
              <a:rPr lang="fr-FR" dirty="0"/>
              <a:t>sur la lecture de la grille de Chiffrage </a:t>
            </a:r>
            <a:r>
              <a:rPr lang="fr-FR" sz="1600" dirty="0"/>
              <a:t>(1/2)</a:t>
            </a:r>
          </a:p>
        </p:txBody>
      </p:sp>
    </p:spTree>
    <p:extLst>
      <p:ext uri="{BB962C8B-B14F-4D97-AF65-F5344CB8AC3E}">
        <p14:creationId xmlns:p14="http://schemas.microsoft.com/office/powerpoint/2010/main" val="2413347315"/>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15</a:t>
            </a:fld>
            <a:endParaRPr lang="fr-FR">
              <a:solidFill>
                <a:srgbClr val="000000">
                  <a:tint val="75000"/>
                </a:srgbClr>
              </a:solidFill>
            </a:endParaRPr>
          </a:p>
        </p:txBody>
      </p:sp>
      <p:sp>
        <p:nvSpPr>
          <p:cNvPr id="7" name="Titre 6"/>
          <p:cNvSpPr>
            <a:spLocks noGrp="1"/>
          </p:cNvSpPr>
          <p:nvPr>
            <p:ph type="title"/>
          </p:nvPr>
        </p:nvSpPr>
        <p:spPr/>
        <p:txBody>
          <a:bodyPr/>
          <a:lstStyle/>
          <a:p>
            <a:r>
              <a:rPr lang="fr-FR" smtClean="0"/>
              <a:t>EXTRAIT DE NOS références e-COMMERCE</a:t>
            </a:r>
            <a:endParaRPr lang="fr-FR"/>
          </a:p>
        </p:txBody>
      </p:sp>
      <p:pic>
        <p:nvPicPr>
          <p:cNvPr id="1026" name="Picture 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6324" y="1080466"/>
            <a:ext cx="19440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preferRelativeResize="0">
            <a:picLocks noChangeArrowheads="1"/>
          </p:cNvPicPr>
          <p:nvPr/>
        </p:nvPicPr>
        <p:blipFill rotWithShape="1">
          <a:blip r:embed="rId4" cstate="print"/>
          <a:srcRect l="21334" t="13735" r="22666" b="37504"/>
          <a:stretch/>
        </p:blipFill>
        <p:spPr bwMode="auto">
          <a:xfrm>
            <a:off x="6079847" y="2511611"/>
            <a:ext cx="1944000" cy="1196229"/>
          </a:xfrm>
          <a:prstGeom prst="rect">
            <a:avLst/>
          </a:prstGeom>
          <a:noFill/>
          <a:ln w="9525">
            <a:noFill/>
            <a:miter lim="800000"/>
            <a:headEnd/>
            <a:tailEnd/>
          </a:ln>
        </p:spPr>
      </p:pic>
      <p:pic>
        <p:nvPicPr>
          <p:cNvPr id="10" name="Picture 119" descr="Carte"/>
          <p:cNvPicPr preferRelativeResize="0">
            <a:picLocks noChangeArrowheads="1"/>
          </p:cNvPicPr>
          <p:nvPr/>
        </p:nvPicPr>
        <p:blipFill rotWithShape="1">
          <a:blip r:embed="rId5" cstate="print">
            <a:extLst>
              <a:ext uri="{28A0092B-C50C-407E-A947-70E740481C1C}">
                <a14:useLocalDpi xmlns:a14="http://schemas.microsoft.com/office/drawing/2010/main" val="0"/>
              </a:ext>
            </a:extLst>
          </a:blip>
          <a:srcRect b="26667"/>
          <a:stretch/>
        </p:blipFill>
        <p:spPr bwMode="auto">
          <a:xfrm>
            <a:off x="6142003" y="5188507"/>
            <a:ext cx="1944000" cy="122885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07700" y="939085"/>
            <a:ext cx="5772147" cy="5705665"/>
          </a:xfrm>
          <a:prstGeom prst="rect">
            <a:avLst/>
          </a:prstGeom>
        </p:spPr>
        <p:txBody>
          <a:bodyPr wrap="square">
            <a:spAutoFit/>
          </a:bodyPr>
          <a:lstStyle/>
          <a:p>
            <a:pPr marL="284400" indent="-284400">
              <a:lnSpc>
                <a:spcPct val="80000"/>
              </a:lnSpc>
              <a:spcBef>
                <a:spcPts val="1000"/>
              </a:spcBef>
              <a:spcAft>
                <a:spcPts val="1000"/>
              </a:spcAft>
              <a:buClr>
                <a:srgbClr val="82EB14"/>
              </a:buClr>
              <a:buFont typeface="Wingdings 3" pitchFamily="18" charset="2"/>
              <a:buChar char=""/>
            </a:pPr>
            <a:r>
              <a:rPr lang="fr-FR" sz="1800" kern="0" smtClean="0">
                <a:solidFill>
                  <a:srgbClr val="000000"/>
                </a:solidFill>
                <a:latin typeface="Arial"/>
              </a:rPr>
              <a:t>Plateforme de vente </a:t>
            </a:r>
            <a:r>
              <a:rPr lang="fr-FR" sz="1800" b="1" kern="0" smtClean="0">
                <a:solidFill>
                  <a:srgbClr val="000000"/>
                </a:solidFill>
                <a:latin typeface="Arial"/>
              </a:rPr>
              <a:t>Club Med</a:t>
            </a:r>
          </a:p>
          <a:p>
            <a:pPr marL="453600" lvl="2" indent="-154800">
              <a:spcBef>
                <a:spcPts val="720"/>
              </a:spcBef>
              <a:spcAft>
                <a:spcPts val="0"/>
              </a:spcAft>
              <a:buClr>
                <a:srgbClr val="000000">
                  <a:lumMod val="65000"/>
                  <a:lumOff val="35000"/>
                </a:srgbClr>
              </a:buClr>
              <a:buFontTx/>
              <a:buChar char="−"/>
              <a:tabLst>
                <a:tab pos="846138" algn="l"/>
              </a:tabLst>
            </a:pPr>
            <a:r>
              <a:rPr lang="fr-FR" sz="1300" b="1" kern="0">
                <a:solidFill>
                  <a:srgbClr val="82EB14"/>
                </a:solidFill>
                <a:latin typeface="Arial" pitchFamily="34" charset="0"/>
                <a:cs typeface="Arial" pitchFamily="34" charset="0"/>
              </a:rPr>
              <a:t>Enjeux: </a:t>
            </a:r>
            <a:r>
              <a:rPr lang="fr-FR" sz="1300" kern="0" smtClean="0">
                <a:solidFill>
                  <a:srgbClr val="000000"/>
                </a:solidFill>
                <a:latin typeface="Arial" pitchFamily="34" charset="0"/>
                <a:cs typeface="Arial" pitchFamily="34" charset="0"/>
              </a:rPr>
              <a:t>Illustrer la nouvelle image du Club Med en terme de dynamisme, en assurant la cohérence avec la solution déjà en place dans un planning ambitieux afin d’être en phase avec le lancement de la campagne nationale de communication.</a:t>
            </a:r>
          </a:p>
          <a:p>
            <a:pPr marL="453600" lvl="2" indent="-154800">
              <a:spcBef>
                <a:spcPts val="720"/>
              </a:spcBef>
              <a:spcAft>
                <a:spcPts val="0"/>
              </a:spcAft>
              <a:buClr>
                <a:srgbClr val="000000">
                  <a:lumMod val="65000"/>
                  <a:lumOff val="35000"/>
                </a:srgbClr>
              </a:buClr>
              <a:buFontTx/>
              <a:buChar char="−"/>
              <a:tabLst>
                <a:tab pos="846138" algn="l"/>
              </a:tabLst>
            </a:pPr>
            <a:endParaRPr lang="fr-FR" sz="1300" kern="0" smtClean="0">
              <a:solidFill>
                <a:srgbClr val="000000"/>
              </a:solidFill>
              <a:latin typeface="Arial" pitchFamily="34" charset="0"/>
              <a:cs typeface="Arial" pitchFamily="34" charset="0"/>
            </a:endParaRPr>
          </a:p>
          <a:p>
            <a:pPr marL="284400" indent="-284400">
              <a:lnSpc>
                <a:spcPct val="80000"/>
              </a:lnSpc>
              <a:spcBef>
                <a:spcPts val="1000"/>
              </a:spcBef>
              <a:spcAft>
                <a:spcPts val="1000"/>
              </a:spcAft>
              <a:buClr>
                <a:srgbClr val="82EB14"/>
              </a:buClr>
              <a:buFont typeface="Wingdings 3" pitchFamily="18" charset="2"/>
              <a:buChar char=""/>
            </a:pPr>
            <a:r>
              <a:rPr lang="fr-FR" sz="1800" kern="0" smtClean="0">
                <a:solidFill>
                  <a:srgbClr val="000000"/>
                </a:solidFill>
                <a:latin typeface="Arial"/>
              </a:rPr>
              <a:t>Plateforme de vente </a:t>
            </a:r>
            <a:r>
              <a:rPr lang="fr-FR" sz="1800" b="1" kern="0" smtClean="0">
                <a:solidFill>
                  <a:srgbClr val="000000"/>
                </a:solidFill>
                <a:latin typeface="Arial"/>
              </a:rPr>
              <a:t>Coriolis Télécom</a:t>
            </a:r>
          </a:p>
          <a:p>
            <a:pPr marL="453600" lvl="2" indent="-154800">
              <a:spcBef>
                <a:spcPts val="720"/>
              </a:spcBef>
              <a:spcAft>
                <a:spcPts val="0"/>
              </a:spcAft>
              <a:buClr>
                <a:srgbClr val="000000">
                  <a:lumMod val="65000"/>
                  <a:lumOff val="35000"/>
                </a:srgbClr>
              </a:buClr>
              <a:buFontTx/>
              <a:buChar char="−"/>
              <a:tabLst>
                <a:tab pos="846138" algn="l"/>
              </a:tabLst>
            </a:pPr>
            <a:r>
              <a:rPr lang="fr-FR" sz="1300" b="1" kern="0" smtClean="0">
                <a:solidFill>
                  <a:srgbClr val="82EB14"/>
                </a:solidFill>
                <a:latin typeface="Arial" pitchFamily="34" charset="0"/>
                <a:cs typeface="Arial" pitchFamily="34" charset="0"/>
              </a:rPr>
              <a:t>Enjeux: </a:t>
            </a:r>
            <a:r>
              <a:rPr lang="fr-FR" sz="1300" kern="0" smtClean="0">
                <a:solidFill>
                  <a:srgbClr val="000000"/>
                </a:solidFill>
                <a:latin typeface="Arial" pitchFamily="34" charset="0"/>
                <a:cs typeface="Arial" pitchFamily="34" charset="0"/>
              </a:rPr>
              <a:t>Conquête de nouveaux clients, up-</a:t>
            </a:r>
            <a:r>
              <a:rPr lang="fr-FR" sz="1300" kern="0" err="1" smtClean="0">
                <a:solidFill>
                  <a:srgbClr val="000000"/>
                </a:solidFill>
                <a:latin typeface="Arial" pitchFamily="34" charset="0"/>
                <a:cs typeface="Arial" pitchFamily="34" charset="0"/>
              </a:rPr>
              <a:t>selling</a:t>
            </a:r>
            <a:r>
              <a:rPr lang="fr-FR" sz="1300" kern="0" smtClean="0">
                <a:solidFill>
                  <a:srgbClr val="000000"/>
                </a:solidFill>
                <a:latin typeface="Arial" pitchFamily="34" charset="0"/>
                <a:cs typeface="Arial" pitchFamily="34" charset="0"/>
              </a:rPr>
              <a:t>, intégration de nouveaux usages, mise en avant du contenu évènementiel afin d’optimiser la relation avec les clients, améliorer le time to </a:t>
            </a:r>
            <a:r>
              <a:rPr lang="fr-FR" sz="1300" kern="0" err="1" smtClean="0">
                <a:solidFill>
                  <a:srgbClr val="000000"/>
                </a:solidFill>
                <a:latin typeface="Arial" pitchFamily="34" charset="0"/>
                <a:cs typeface="Arial" pitchFamily="34" charset="0"/>
              </a:rPr>
              <a:t>market</a:t>
            </a:r>
            <a:endParaRPr lang="fr-FR" sz="1300" kern="0" smtClean="0">
              <a:solidFill>
                <a:srgbClr val="000000"/>
              </a:solidFill>
              <a:latin typeface="Arial" pitchFamily="34" charset="0"/>
              <a:cs typeface="Arial" pitchFamily="34" charset="0"/>
            </a:endParaRPr>
          </a:p>
          <a:p>
            <a:pPr marL="453600" lvl="2" indent="-154800">
              <a:spcBef>
                <a:spcPts val="720"/>
              </a:spcBef>
              <a:spcAft>
                <a:spcPts val="0"/>
              </a:spcAft>
              <a:buClr>
                <a:srgbClr val="000000">
                  <a:lumMod val="65000"/>
                  <a:lumOff val="35000"/>
                </a:srgbClr>
              </a:buClr>
              <a:buFontTx/>
              <a:buChar char="−"/>
              <a:tabLst>
                <a:tab pos="846138" algn="l"/>
              </a:tabLst>
            </a:pPr>
            <a:endParaRPr lang="fr-FR" sz="1300" kern="0" smtClean="0">
              <a:solidFill>
                <a:srgbClr val="000000"/>
              </a:solidFill>
              <a:latin typeface="Arial" pitchFamily="34" charset="0"/>
              <a:cs typeface="Arial" pitchFamily="34" charset="0"/>
            </a:endParaRPr>
          </a:p>
          <a:p>
            <a:pPr marL="284400" indent="-284400">
              <a:lnSpc>
                <a:spcPct val="80000"/>
              </a:lnSpc>
              <a:spcBef>
                <a:spcPts val="1000"/>
              </a:spcBef>
              <a:spcAft>
                <a:spcPts val="1000"/>
              </a:spcAft>
              <a:buClr>
                <a:srgbClr val="82EB14"/>
              </a:buClr>
              <a:buFont typeface="Wingdings 3" pitchFamily="18" charset="2"/>
              <a:buChar char=""/>
            </a:pPr>
            <a:r>
              <a:rPr lang="fr-FR" sz="1800" kern="0" smtClean="0">
                <a:solidFill>
                  <a:srgbClr val="000000"/>
                </a:solidFill>
                <a:latin typeface="Arial"/>
              </a:rPr>
              <a:t>E-boutique </a:t>
            </a:r>
            <a:r>
              <a:rPr lang="fr-FR" sz="1800" b="1" kern="0" smtClean="0">
                <a:solidFill>
                  <a:srgbClr val="000000"/>
                </a:solidFill>
                <a:latin typeface="Arial"/>
              </a:rPr>
              <a:t>Princesse Tam-Tam</a:t>
            </a:r>
          </a:p>
          <a:p>
            <a:pPr marL="453600" lvl="2" indent="-154800">
              <a:spcBef>
                <a:spcPts val="720"/>
              </a:spcBef>
              <a:spcAft>
                <a:spcPts val="0"/>
              </a:spcAft>
              <a:buClr>
                <a:srgbClr val="000000">
                  <a:lumMod val="65000"/>
                  <a:lumOff val="35000"/>
                </a:srgbClr>
              </a:buClr>
              <a:buFontTx/>
              <a:buChar char="−"/>
              <a:tabLst>
                <a:tab pos="846138" algn="l"/>
              </a:tabLst>
            </a:pPr>
            <a:r>
              <a:rPr lang="fr-FR" sz="1300" b="1" kern="0" smtClean="0">
                <a:solidFill>
                  <a:srgbClr val="82EB14"/>
                </a:solidFill>
                <a:latin typeface="Arial" pitchFamily="34" charset="0"/>
                <a:cs typeface="Arial" pitchFamily="34" charset="0"/>
              </a:rPr>
              <a:t>Enjeux: </a:t>
            </a:r>
            <a:r>
              <a:rPr lang="fr-FR" sz="1300" kern="0" smtClean="0">
                <a:solidFill>
                  <a:srgbClr val="000000"/>
                </a:solidFill>
                <a:latin typeface="Arial" pitchFamily="34" charset="0"/>
                <a:cs typeface="Arial" pitchFamily="34" charset="0"/>
              </a:rPr>
              <a:t>Rapidité de déploiement, évolutivité des solutions, améliorer le time to </a:t>
            </a:r>
            <a:r>
              <a:rPr lang="fr-FR" sz="1300" kern="0" err="1" smtClean="0">
                <a:solidFill>
                  <a:srgbClr val="000000"/>
                </a:solidFill>
                <a:latin typeface="Arial" pitchFamily="34" charset="0"/>
                <a:cs typeface="Arial" pitchFamily="34" charset="0"/>
              </a:rPr>
              <a:t>market</a:t>
            </a:r>
            <a:r>
              <a:rPr lang="fr-FR" sz="1300" kern="0" smtClean="0">
                <a:solidFill>
                  <a:srgbClr val="000000"/>
                </a:solidFill>
                <a:latin typeface="Arial" pitchFamily="34" charset="0"/>
                <a:cs typeface="Arial" pitchFamily="34" charset="0"/>
              </a:rPr>
              <a:t>, proposition de services additionnels en fonction du ciblage </a:t>
            </a:r>
            <a:r>
              <a:rPr lang="fr-FR" sz="1300" kern="0">
                <a:solidFill>
                  <a:srgbClr val="000000"/>
                </a:solidFill>
                <a:latin typeface="Arial" pitchFamily="34" charset="0"/>
                <a:cs typeface="Arial" pitchFamily="34" charset="0"/>
              </a:rPr>
              <a:t>C</a:t>
            </a:r>
            <a:r>
              <a:rPr lang="fr-FR" sz="1300" kern="0" smtClean="0">
                <a:solidFill>
                  <a:srgbClr val="000000"/>
                </a:solidFill>
                <a:latin typeface="Arial" pitchFamily="34" charset="0"/>
                <a:cs typeface="Arial" pitchFamily="34" charset="0"/>
              </a:rPr>
              <a:t>lientes favorites/ Prospects</a:t>
            </a:r>
          </a:p>
          <a:p>
            <a:pPr marL="453600" lvl="2" indent="-154800">
              <a:spcBef>
                <a:spcPts val="720"/>
              </a:spcBef>
              <a:spcAft>
                <a:spcPts val="0"/>
              </a:spcAft>
              <a:buClr>
                <a:srgbClr val="000000">
                  <a:lumMod val="65000"/>
                  <a:lumOff val="35000"/>
                </a:srgbClr>
              </a:buClr>
              <a:buFontTx/>
              <a:buChar char="−"/>
              <a:tabLst>
                <a:tab pos="846138" algn="l"/>
              </a:tabLst>
            </a:pPr>
            <a:endParaRPr lang="fr-FR" sz="1300" kern="0" smtClean="0">
              <a:solidFill>
                <a:srgbClr val="000000"/>
              </a:solidFill>
              <a:latin typeface="Arial" pitchFamily="34" charset="0"/>
              <a:cs typeface="Arial" pitchFamily="34" charset="0"/>
            </a:endParaRPr>
          </a:p>
          <a:p>
            <a:pPr marL="284400" indent="-284400">
              <a:lnSpc>
                <a:spcPct val="80000"/>
              </a:lnSpc>
              <a:spcBef>
                <a:spcPts val="1000"/>
              </a:spcBef>
              <a:spcAft>
                <a:spcPts val="1000"/>
              </a:spcAft>
              <a:buClr>
                <a:srgbClr val="82EB14"/>
              </a:buClr>
              <a:buFont typeface="Wingdings 3" pitchFamily="18" charset="2"/>
              <a:buChar char=""/>
            </a:pPr>
            <a:r>
              <a:rPr lang="fr-FR" sz="1800" kern="0" smtClean="0">
                <a:solidFill>
                  <a:srgbClr val="000000"/>
                </a:solidFill>
                <a:latin typeface="Arial"/>
              </a:rPr>
              <a:t>Plateforme </a:t>
            </a:r>
            <a:r>
              <a:rPr lang="fr-FR" sz="1800" kern="0">
                <a:solidFill>
                  <a:srgbClr val="000000"/>
                </a:solidFill>
                <a:latin typeface="Arial"/>
              </a:rPr>
              <a:t>de </a:t>
            </a:r>
            <a:r>
              <a:rPr lang="fr-FR" sz="1800" kern="0" smtClean="0">
                <a:solidFill>
                  <a:srgbClr val="000000"/>
                </a:solidFill>
                <a:latin typeface="Arial"/>
              </a:rPr>
              <a:t>vente </a:t>
            </a:r>
            <a:r>
              <a:rPr lang="fr-FR" sz="1800" b="1" kern="0" smtClean="0">
                <a:solidFill>
                  <a:srgbClr val="000000"/>
                </a:solidFill>
                <a:latin typeface="Arial"/>
              </a:rPr>
              <a:t>Bouygues Télécom</a:t>
            </a:r>
          </a:p>
          <a:p>
            <a:pPr marL="453600" lvl="2" indent="-154800">
              <a:spcBef>
                <a:spcPts val="720"/>
              </a:spcBef>
              <a:spcAft>
                <a:spcPts val="0"/>
              </a:spcAft>
              <a:buClr>
                <a:srgbClr val="000000">
                  <a:lumMod val="65000"/>
                  <a:lumOff val="35000"/>
                </a:srgbClr>
              </a:buClr>
              <a:buFontTx/>
              <a:buChar char="−"/>
              <a:tabLst>
                <a:tab pos="846138" algn="l"/>
              </a:tabLst>
            </a:pPr>
            <a:r>
              <a:rPr lang="fr-FR" sz="1300" b="1" kern="0">
                <a:solidFill>
                  <a:srgbClr val="82EB14"/>
                </a:solidFill>
                <a:latin typeface="Arial" pitchFamily="34" charset="0"/>
                <a:cs typeface="Arial" pitchFamily="34" charset="0"/>
              </a:rPr>
              <a:t>Enjeux: </a:t>
            </a:r>
            <a:r>
              <a:rPr lang="fr-FR" sz="1300" kern="0" smtClean="0">
                <a:solidFill>
                  <a:srgbClr val="000000"/>
                </a:solidFill>
                <a:latin typeface="Arial" pitchFamily="34" charset="0"/>
                <a:cs typeface="Arial" pitchFamily="34" charset="0"/>
              </a:rPr>
              <a:t>Intégration des nouveaux usages des clients, se rapprocher des enjeux métiers et marketing, améliorer le time to </a:t>
            </a:r>
            <a:r>
              <a:rPr lang="fr-FR" sz="1300" kern="0" err="1" smtClean="0">
                <a:solidFill>
                  <a:srgbClr val="000000"/>
                </a:solidFill>
                <a:latin typeface="Arial" pitchFamily="34" charset="0"/>
                <a:cs typeface="Arial" pitchFamily="34" charset="0"/>
              </a:rPr>
              <a:t>market</a:t>
            </a:r>
            <a:endParaRPr lang="fr-FR" sz="2000" kern="0">
              <a:solidFill>
                <a:srgbClr val="000000"/>
              </a:solidFill>
              <a:latin typeface="Arial"/>
            </a:endParaRPr>
          </a:p>
        </p:txBody>
      </p:sp>
      <p:pic>
        <p:nvPicPr>
          <p:cNvPr id="11" name="Picture 17" descr="Sans titre1"/>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8846" y="3848123"/>
            <a:ext cx="1944000" cy="115200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pic>
      <p:sp>
        <p:nvSpPr>
          <p:cNvPr id="12" name="Espace réservé du pied de page 2"/>
          <p:cNvSpPr>
            <a:spLocks noGrp="1"/>
          </p:cNvSpPr>
          <p:nvPr>
            <p:ph type="ftr" sz="quarter" idx="3"/>
          </p:nvPr>
        </p:nvSpPr>
        <p:spPr>
          <a:xfrm>
            <a:off x="3140075" y="6562800"/>
            <a:ext cx="2895600" cy="196850"/>
          </a:xfrm>
        </p:spPr>
        <p:txBody>
          <a:bodyPr/>
          <a:lstStyle/>
          <a:p>
            <a:pPr algn="ctr">
              <a:defRPr/>
            </a:pPr>
            <a:r>
              <a:rPr lang="fr-FR" smtClean="0"/>
              <a:t>Groupe Bayard – Projet MIKADO</a:t>
            </a:r>
            <a:endParaRPr lang="fr-FR"/>
          </a:p>
        </p:txBody>
      </p:sp>
    </p:spTree>
    <p:extLst>
      <p:ext uri="{BB962C8B-B14F-4D97-AF65-F5344CB8AC3E}">
        <p14:creationId xmlns:p14="http://schemas.microsoft.com/office/powerpoint/2010/main" val="938373624"/>
      </p:ext>
    </p:extLst>
  </p:cSld>
  <p:clrMapOvr>
    <a:masterClrMapping/>
  </p:clrMapOvr>
  <p:transition spd="med">
    <p:fade/>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a:xfrm>
            <a:off x="468312" y="1425575"/>
            <a:ext cx="8472487" cy="4264025"/>
          </a:xfrm>
        </p:spPr>
        <p:txBody>
          <a:bodyPr/>
          <a:lstStyle/>
          <a:p>
            <a:pPr>
              <a:defRPr/>
            </a:pPr>
            <a:r>
              <a:rPr lang="fr-FR" dirty="0" smtClean="0">
                <a:solidFill>
                  <a:schemeClr val="tx1"/>
                </a:solidFill>
              </a:rPr>
              <a:t>La charge associée à la conception graphique, fonctionnelle ou technique (allers / retours entre Micropole et Bayard, ateliers de conception, étape de validation, écriture des documents ou création des livrables correspondants) est englobée dans la dernière ligne « Gestion de projet »</a:t>
            </a:r>
          </a:p>
          <a:p>
            <a:pPr>
              <a:defRPr/>
            </a:pPr>
            <a:r>
              <a:rPr dirty="0" smtClean="0"/>
              <a:t>Les hypothèses de chiffrage positionnées dans la grille permettent </a:t>
            </a:r>
          </a:p>
          <a:p>
            <a:pPr lvl="1">
              <a:defRPr/>
            </a:pPr>
            <a:r>
              <a:rPr dirty="0"/>
              <a:t>D</a:t>
            </a:r>
            <a:r>
              <a:rPr dirty="0" smtClean="0"/>
              <a:t>'appréhender le degré de complexité de chaque fonctionnalité</a:t>
            </a:r>
          </a:p>
          <a:p>
            <a:pPr lvl="1">
              <a:defRPr/>
            </a:pPr>
            <a:r>
              <a:rPr lang="fr-FR" dirty="0"/>
              <a:t>D</a:t>
            </a:r>
            <a:r>
              <a:rPr lang="fr-FR" dirty="0" smtClean="0"/>
              <a:t>e gérer les changements en cours de projet en jouant sur l’équilibre simplification / complexification</a:t>
            </a:r>
            <a:endParaRPr dirty="0" smtClean="0"/>
          </a:p>
          <a:p>
            <a:pPr lvl="1">
              <a:defRPr/>
            </a:pPr>
            <a:r>
              <a:rPr lang="fr-FR" dirty="0" smtClean="0"/>
              <a:t>Pour, au final, offrir la souplesse nécessaire à la prise en compte des réflexions tout en garantissant la maîtrise du planning et du budget</a:t>
            </a:r>
          </a:p>
        </p:txBody>
      </p:sp>
      <p:sp>
        <p:nvSpPr>
          <p:cNvPr id="5" name="Espace réservé du numéro de diapositive 3"/>
          <p:cNvSpPr>
            <a:spLocks noGrp="1"/>
          </p:cNvSpPr>
          <p:nvPr>
            <p:ph type="sldNum" sz="quarter" idx="4"/>
          </p:nvPr>
        </p:nvSpPr>
        <p:spPr>
          <a:xfrm>
            <a:off x="266700" y="6562800"/>
            <a:ext cx="2133600" cy="196850"/>
          </a:xfrm>
        </p:spPr>
        <p:txBody>
          <a:bodyPr/>
          <a:lstStyle/>
          <a:p>
            <a:pPr algn="l"/>
            <a:r>
              <a:rPr lang="fr-FR" smtClean="0"/>
              <a:t>Page </a:t>
            </a:r>
            <a:fld id="{8BE978C9-4FDF-4B0A-86DE-559912220C9D}" type="slidenum">
              <a:rPr lang="fr-FR" smtClean="0"/>
              <a:pPr algn="l"/>
              <a:t>150</a:t>
            </a:fld>
            <a:endParaRPr lang="fr-FR"/>
          </a:p>
        </p:txBody>
      </p:sp>
      <p:sp>
        <p:nvSpPr>
          <p:cNvPr id="6"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
        <p:nvSpPr>
          <p:cNvPr id="8" name="Titre 1"/>
          <p:cNvSpPr>
            <a:spLocks noGrp="1"/>
          </p:cNvSpPr>
          <p:nvPr>
            <p:ph type="title"/>
          </p:nvPr>
        </p:nvSpPr>
        <p:spPr>
          <a:xfrm>
            <a:off x="693738" y="323850"/>
            <a:ext cx="8040687" cy="332399"/>
          </a:xfrm>
        </p:spPr>
        <p:txBody>
          <a:bodyPr/>
          <a:lstStyle/>
          <a:p>
            <a:pPr>
              <a:defRPr/>
            </a:pPr>
            <a:r>
              <a:rPr lang="fr-FR" dirty="0" smtClean="0">
                <a:solidFill>
                  <a:schemeClr val="tx1"/>
                </a:solidFill>
              </a:rPr>
              <a:t>Périmètre</a:t>
            </a:r>
            <a:endParaRPr lang="fr-FR" dirty="0"/>
          </a:p>
        </p:txBody>
      </p:sp>
      <p:sp>
        <p:nvSpPr>
          <p:cNvPr id="10" name="Espace réservé du texte 5"/>
          <p:cNvSpPr>
            <a:spLocks noGrp="1"/>
          </p:cNvSpPr>
          <p:nvPr>
            <p:ph type="body" sz="quarter" idx="11"/>
          </p:nvPr>
        </p:nvSpPr>
        <p:spPr>
          <a:xfrm>
            <a:off x="709613" y="712787"/>
            <a:ext cx="7999412" cy="168275"/>
          </a:xfrm>
        </p:spPr>
        <p:txBody>
          <a:bodyPr/>
          <a:lstStyle/>
          <a:p>
            <a:r>
              <a:rPr lang="fr-FR" dirty="0" smtClean="0"/>
              <a:t>Nos compléments </a:t>
            </a:r>
            <a:r>
              <a:rPr lang="fr-FR" dirty="0"/>
              <a:t>sur la lecture de la grille de Chiffrage </a:t>
            </a:r>
            <a:r>
              <a:rPr lang="fr-FR" sz="1600" dirty="0" smtClean="0"/>
              <a:t>(2/2</a:t>
            </a:r>
            <a:r>
              <a:rPr lang="fr-FR" sz="1600" dirty="0"/>
              <a:t>)</a:t>
            </a:r>
          </a:p>
        </p:txBody>
      </p:sp>
    </p:spTree>
    <p:extLst>
      <p:ext uri="{BB962C8B-B14F-4D97-AF65-F5344CB8AC3E}">
        <p14:creationId xmlns:p14="http://schemas.microsoft.com/office/powerpoint/2010/main" val="1276212705"/>
      </p:ext>
    </p:extLst>
  </p:cSld>
  <p:clrMapOvr>
    <a:masterClrMapping/>
  </p:clrMapOvr>
  <p:transition spd="med">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738" y="323850"/>
            <a:ext cx="8040687" cy="332399"/>
          </a:xfrm>
        </p:spPr>
        <p:txBody>
          <a:bodyPr/>
          <a:lstStyle/>
          <a:p>
            <a:pPr>
              <a:defRPr/>
            </a:pPr>
            <a:r>
              <a:rPr lang="fr-FR" dirty="0" smtClean="0">
                <a:solidFill>
                  <a:schemeClr val="tx1"/>
                </a:solidFill>
              </a:rPr>
              <a:t>Budget</a:t>
            </a:r>
            <a:endParaRPr lang="fr-FR" dirty="0"/>
          </a:p>
        </p:txBody>
      </p:sp>
      <p:sp>
        <p:nvSpPr>
          <p:cNvPr id="3" name="Espace réservé du texte 2"/>
          <p:cNvSpPr>
            <a:spLocks noGrp="1"/>
          </p:cNvSpPr>
          <p:nvPr>
            <p:ph type="body" sz="quarter" idx="10"/>
          </p:nvPr>
        </p:nvSpPr>
        <p:spPr>
          <a:xfrm>
            <a:off x="139700" y="1273175"/>
            <a:ext cx="8902700" cy="5102225"/>
          </a:xfrm>
        </p:spPr>
        <p:txBody>
          <a:bodyPr/>
          <a:lstStyle/>
          <a:p>
            <a:pPr>
              <a:defRPr/>
            </a:pPr>
            <a:r>
              <a:rPr lang="fr-FR" sz="1800" dirty="0" smtClean="0">
                <a:solidFill>
                  <a:schemeClr val="tx1"/>
                </a:solidFill>
              </a:rPr>
              <a:t>En </a:t>
            </a:r>
            <a:r>
              <a:rPr lang="fr-FR" sz="1800" dirty="0">
                <a:solidFill>
                  <a:schemeClr val="tx1"/>
                </a:solidFill>
              </a:rPr>
              <a:t>vue de la mise en œuvre du lot </a:t>
            </a:r>
            <a:r>
              <a:rPr lang="fr-FR" sz="1800" dirty="0" smtClean="0">
                <a:solidFill>
                  <a:schemeClr val="tx1"/>
                </a:solidFill>
              </a:rPr>
              <a:t>2, notre proposition d’</a:t>
            </a:r>
            <a:r>
              <a:rPr lang="fr-FR" sz="1800" b="1" dirty="0" smtClean="0">
                <a:solidFill>
                  <a:schemeClr val="tx1"/>
                </a:solidFill>
              </a:rPr>
              <a:t>architecture </a:t>
            </a:r>
            <a:r>
              <a:rPr lang="fr-FR" sz="1800" dirty="0" smtClean="0">
                <a:solidFill>
                  <a:schemeClr val="tx1"/>
                </a:solidFill>
              </a:rPr>
              <a:t>est</a:t>
            </a:r>
            <a:r>
              <a:rPr lang="fr-FR" sz="1800" b="1" dirty="0" smtClean="0">
                <a:solidFill>
                  <a:schemeClr val="tx1"/>
                </a:solidFill>
              </a:rPr>
              <a:t> redondée</a:t>
            </a:r>
            <a:r>
              <a:rPr lang="fr-FR" sz="1800" dirty="0" smtClean="0">
                <a:solidFill>
                  <a:schemeClr val="tx1"/>
                </a:solidFill>
              </a:rPr>
              <a:t>. Elle comprend donc </a:t>
            </a:r>
            <a:r>
              <a:rPr lang="fr-FR" sz="1800" b="1" dirty="0" smtClean="0">
                <a:solidFill>
                  <a:schemeClr val="tx1"/>
                </a:solidFill>
              </a:rPr>
              <a:t>2 frontaux Magento en production et 1 frontal en pré-production </a:t>
            </a:r>
            <a:r>
              <a:rPr lang="fr-FR" sz="1400" dirty="0">
                <a:solidFill>
                  <a:schemeClr val="tx1"/>
                </a:solidFill>
              </a:rPr>
              <a:t>(voir </a:t>
            </a:r>
            <a:r>
              <a:rPr lang="fr-FR" sz="1400" dirty="0" err="1">
                <a:solidFill>
                  <a:schemeClr val="tx1"/>
                </a:solidFill>
              </a:rPr>
              <a:t>slide</a:t>
            </a:r>
            <a:r>
              <a:rPr lang="fr-FR" sz="1400" dirty="0">
                <a:solidFill>
                  <a:schemeClr val="tx1"/>
                </a:solidFill>
              </a:rPr>
              <a:t> 67 sur l’architecture</a:t>
            </a:r>
            <a:r>
              <a:rPr lang="fr-FR" sz="1400" dirty="0" smtClean="0">
                <a:solidFill>
                  <a:schemeClr val="tx1"/>
                </a:solidFill>
              </a:rPr>
              <a:t>).</a:t>
            </a:r>
          </a:p>
          <a:p>
            <a:pPr>
              <a:defRPr/>
            </a:pPr>
            <a:r>
              <a:rPr lang="fr-FR" sz="1800" dirty="0">
                <a:solidFill>
                  <a:schemeClr val="bg2"/>
                </a:solidFill>
              </a:rPr>
              <a:t>Cette architecture a été préconisée par l’éditeur Magento </a:t>
            </a:r>
            <a:r>
              <a:rPr lang="fr-FR" sz="1800" dirty="0">
                <a:solidFill>
                  <a:schemeClr val="tx1"/>
                </a:solidFill>
              </a:rPr>
              <a:t>sur la base de métriques Bayard (nombres de page vue, nombre de commandes, …)</a:t>
            </a:r>
          </a:p>
          <a:p>
            <a:pPr>
              <a:defRPr/>
            </a:pPr>
            <a:r>
              <a:rPr lang="fr-FR" sz="1800" dirty="0">
                <a:solidFill>
                  <a:schemeClr val="tx1"/>
                </a:solidFill>
              </a:rPr>
              <a:t>Nous pouvons partir sur une architecture avec un seul frontal actif et un mécanisme de bascule du trafic en cas de défaillance sur le frontal passif. Cela permet en effet de ne pas ajouter de licence supplémentaire.</a:t>
            </a:r>
          </a:p>
          <a:p>
            <a:pPr>
              <a:defRPr/>
            </a:pPr>
            <a:r>
              <a:rPr lang="fr-FR" sz="1800" dirty="0">
                <a:solidFill>
                  <a:schemeClr val="tx1"/>
                </a:solidFill>
              </a:rPr>
              <a:t>Toutefois, l’avantage d’une architecture redondée est de permettre de s’affranchir du mécanisme de bascule et d’assurer une marge dans la capacité d’absorption d’un pic de charge sur la plateforme.</a:t>
            </a:r>
          </a:p>
          <a:p>
            <a:pPr marL="284400" lvl="1">
              <a:lnSpc>
                <a:spcPct val="80000"/>
              </a:lnSpc>
              <a:spcBef>
                <a:spcPts val="1000"/>
              </a:spcBef>
              <a:spcAft>
                <a:spcPts val="1000"/>
              </a:spcAft>
              <a:buFont typeface="Wingdings 3" pitchFamily="18" charset="2"/>
              <a:buChar char=""/>
              <a:defRPr/>
            </a:pPr>
            <a:r>
              <a:rPr lang="fr-FR" dirty="0">
                <a:latin typeface="+mj-lt"/>
                <a:cs typeface="ヒラギノ角ゴ Pro W3"/>
              </a:rPr>
              <a:t>Le coût de l’ajout d’une licence de production supplémentaire est de </a:t>
            </a:r>
            <a:r>
              <a:rPr lang="fr-FR" dirty="0" smtClean="0">
                <a:solidFill>
                  <a:schemeClr val="bg2"/>
                </a:solidFill>
                <a:latin typeface="+mj-lt"/>
                <a:cs typeface="ヒラギノ角ゴ Pro W3"/>
              </a:rPr>
              <a:t>11 </a:t>
            </a:r>
            <a:r>
              <a:rPr lang="fr-FR" dirty="0">
                <a:solidFill>
                  <a:schemeClr val="bg2"/>
                </a:solidFill>
                <a:latin typeface="+mj-lt"/>
                <a:cs typeface="ヒラギノ角ゴ Pro W3"/>
              </a:rPr>
              <a:t>100 </a:t>
            </a:r>
            <a:r>
              <a:rPr lang="fr-FR" dirty="0" smtClean="0">
                <a:solidFill>
                  <a:schemeClr val="bg2"/>
                </a:solidFill>
                <a:latin typeface="+mj-lt"/>
                <a:cs typeface="ヒラギノ角ゴ Pro W3"/>
              </a:rPr>
              <a:t>US $ par </a:t>
            </a:r>
            <a:r>
              <a:rPr lang="fr-FR" dirty="0">
                <a:solidFill>
                  <a:schemeClr val="bg2"/>
                </a:solidFill>
                <a:latin typeface="+mj-lt"/>
                <a:cs typeface="ヒラギノ角ゴ Pro W3"/>
              </a:rPr>
              <a:t>an</a:t>
            </a:r>
            <a:r>
              <a:rPr lang="fr-FR" dirty="0" smtClean="0">
                <a:latin typeface="+mj-lt"/>
                <a:cs typeface="ヒラギノ角ゴ Pro W3"/>
              </a:rPr>
              <a:t> </a:t>
            </a:r>
            <a:r>
              <a:rPr lang="fr-FR" dirty="0">
                <a:latin typeface="+mj-lt"/>
                <a:cs typeface="ヒラギノ角ゴ Pro W3"/>
              </a:rPr>
              <a:t>à ajouter au coût de la licence  “Magento Enterprise Bundle” pour 1 </a:t>
            </a:r>
            <a:r>
              <a:rPr lang="fr-FR" dirty="0" smtClean="0">
                <a:latin typeface="+mj-lt"/>
                <a:cs typeface="ヒラギノ角ゴ Pro W3"/>
              </a:rPr>
              <a:t>an.</a:t>
            </a:r>
          </a:p>
          <a:p>
            <a:pPr marL="568800" lvl="2">
              <a:lnSpc>
                <a:spcPct val="80000"/>
              </a:lnSpc>
              <a:spcBef>
                <a:spcPts val="1000"/>
              </a:spcBef>
              <a:spcAft>
                <a:spcPts val="1000"/>
              </a:spcAft>
              <a:buFont typeface="Wingdings 3" pitchFamily="18" charset="2"/>
              <a:buChar char=""/>
              <a:defRPr/>
            </a:pPr>
            <a:r>
              <a:rPr lang="fr-FR" dirty="0" smtClean="0">
                <a:latin typeface="+mj-lt"/>
                <a:cs typeface="ヒラギノ角ゴ Pro W3"/>
              </a:rPr>
              <a:t>Soit : 14420 </a:t>
            </a:r>
            <a:r>
              <a:rPr lang="fr-FR" dirty="0">
                <a:latin typeface="+mj-lt"/>
                <a:cs typeface="ヒラギノ角ゴ Pro W3"/>
              </a:rPr>
              <a:t>US $  </a:t>
            </a:r>
            <a:r>
              <a:rPr lang="fr-FR" sz="1200" dirty="0">
                <a:latin typeface="+mj-lt"/>
                <a:cs typeface="ヒラギノ角ゴ Pro W3"/>
              </a:rPr>
              <a:t>(“Magento Enterprise Bundle” qui comprend par défaut 1 Prod + 1 Non-Prod)</a:t>
            </a:r>
            <a:r>
              <a:rPr lang="fr-FR" dirty="0">
                <a:latin typeface="+mj-lt"/>
                <a:cs typeface="ヒラギノ角ゴ Pro W3"/>
              </a:rPr>
              <a:t> + 11 100 US$ </a:t>
            </a:r>
            <a:r>
              <a:rPr lang="fr-FR" sz="1200" dirty="0">
                <a:latin typeface="+mj-lt"/>
                <a:cs typeface="ヒラギノ角ゴ Pro W3"/>
              </a:rPr>
              <a:t>(licence </a:t>
            </a:r>
            <a:r>
              <a:rPr lang="fr-FR" sz="1200" dirty="0" smtClean="0">
                <a:latin typeface="+mj-lt"/>
                <a:cs typeface="ヒラギノ角ゴ Pro W3"/>
              </a:rPr>
              <a:t>supplémentaire)</a:t>
            </a:r>
            <a:endParaRPr lang="fr-FR" sz="1200" dirty="0">
              <a:latin typeface="+mj-lt"/>
              <a:cs typeface="ヒラギノ角ゴ Pro W3"/>
            </a:endParaRPr>
          </a:p>
          <a:p>
            <a:pPr>
              <a:defRPr/>
            </a:pPr>
            <a:r>
              <a:rPr lang="fr-FR" sz="1800" dirty="0">
                <a:solidFill>
                  <a:schemeClr val="tx1"/>
                </a:solidFill>
              </a:rPr>
              <a:t>La différence de coût de licence est donc liée à la différence d’architecture.</a:t>
            </a:r>
          </a:p>
        </p:txBody>
      </p:sp>
      <p:sp>
        <p:nvSpPr>
          <p:cNvPr id="5" name="Espace réservé du numéro de diapositive 3"/>
          <p:cNvSpPr>
            <a:spLocks noGrp="1"/>
          </p:cNvSpPr>
          <p:nvPr>
            <p:ph type="sldNum" sz="quarter" idx="4"/>
          </p:nvPr>
        </p:nvSpPr>
        <p:spPr>
          <a:xfrm>
            <a:off x="266700" y="6562800"/>
            <a:ext cx="2133600" cy="196850"/>
          </a:xfrm>
        </p:spPr>
        <p:txBody>
          <a:bodyPr/>
          <a:lstStyle/>
          <a:p>
            <a:pPr algn="l"/>
            <a:r>
              <a:rPr lang="fr-FR" smtClean="0"/>
              <a:t>Page </a:t>
            </a:r>
            <a:fld id="{8BE978C9-4FDF-4B0A-86DE-559912220C9D}" type="slidenum">
              <a:rPr lang="fr-FR" smtClean="0"/>
              <a:pPr algn="l"/>
              <a:t>151</a:t>
            </a:fld>
            <a:endParaRPr lang="fr-FR"/>
          </a:p>
        </p:txBody>
      </p:sp>
      <p:sp>
        <p:nvSpPr>
          <p:cNvPr id="6"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
        <p:nvSpPr>
          <p:cNvPr id="7" name="Espace réservé du texte 5"/>
          <p:cNvSpPr>
            <a:spLocks noGrp="1"/>
          </p:cNvSpPr>
          <p:nvPr>
            <p:ph type="body" sz="quarter" idx="11"/>
          </p:nvPr>
        </p:nvSpPr>
        <p:spPr>
          <a:xfrm>
            <a:off x="709613" y="712787"/>
            <a:ext cx="7999412" cy="168275"/>
          </a:xfrm>
        </p:spPr>
        <p:txBody>
          <a:bodyPr/>
          <a:lstStyle/>
          <a:p>
            <a:r>
              <a:rPr lang="fr-FR" dirty="0" smtClean="0"/>
              <a:t>Nos compléments concernant les licences </a:t>
            </a:r>
            <a:r>
              <a:rPr lang="fr-FR" sz="1600" dirty="0" smtClean="0"/>
              <a:t>(1/2)</a:t>
            </a:r>
            <a:endParaRPr lang="fr-FR" dirty="0"/>
          </a:p>
        </p:txBody>
      </p:sp>
    </p:spTree>
    <p:extLst>
      <p:ext uri="{BB962C8B-B14F-4D97-AF65-F5344CB8AC3E}">
        <p14:creationId xmlns:p14="http://schemas.microsoft.com/office/powerpoint/2010/main" val="1534497712"/>
      </p:ext>
    </p:extLst>
  </p:cSld>
  <p:clrMapOvr>
    <a:masterClrMapping/>
  </p:clrMapOvr>
  <p:transition spd="med">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738" y="323850"/>
            <a:ext cx="8040687" cy="332399"/>
          </a:xfrm>
        </p:spPr>
        <p:txBody>
          <a:bodyPr/>
          <a:lstStyle/>
          <a:p>
            <a:pPr>
              <a:defRPr/>
            </a:pPr>
            <a:r>
              <a:rPr lang="fr-FR" dirty="0" smtClean="0">
                <a:solidFill>
                  <a:schemeClr val="tx1"/>
                </a:solidFill>
              </a:rPr>
              <a:t>Budget</a:t>
            </a:r>
            <a:endParaRPr lang="fr-FR" dirty="0"/>
          </a:p>
        </p:txBody>
      </p:sp>
      <p:sp>
        <p:nvSpPr>
          <p:cNvPr id="3" name="Espace réservé du texte 2"/>
          <p:cNvSpPr>
            <a:spLocks noGrp="1"/>
          </p:cNvSpPr>
          <p:nvPr>
            <p:ph type="body" sz="quarter" idx="10"/>
          </p:nvPr>
        </p:nvSpPr>
        <p:spPr>
          <a:xfrm>
            <a:off x="139700" y="1120775"/>
            <a:ext cx="8902700" cy="5495925"/>
          </a:xfrm>
        </p:spPr>
        <p:txBody>
          <a:bodyPr/>
          <a:lstStyle/>
          <a:p>
            <a:r>
              <a:rPr lang="fr-FR" sz="1800" dirty="0">
                <a:solidFill>
                  <a:schemeClr val="tx1"/>
                </a:solidFill>
              </a:rPr>
              <a:t>Après échange avec l’éditeur, Magento vous propose une </a:t>
            </a:r>
            <a:r>
              <a:rPr lang="fr-BE" sz="1800" dirty="0">
                <a:solidFill>
                  <a:schemeClr val="tx1"/>
                </a:solidFill>
              </a:rPr>
              <a:t> « </a:t>
            </a:r>
            <a:r>
              <a:rPr lang="fr-BE" sz="1800" dirty="0" err="1">
                <a:solidFill>
                  <a:schemeClr val="tx1"/>
                </a:solidFill>
              </a:rPr>
              <a:t>Peak</a:t>
            </a:r>
            <a:r>
              <a:rPr lang="fr-BE" sz="1800" dirty="0">
                <a:solidFill>
                  <a:schemeClr val="tx1"/>
                </a:solidFill>
              </a:rPr>
              <a:t> </a:t>
            </a:r>
            <a:r>
              <a:rPr lang="fr-BE" sz="1800" dirty="0" err="1">
                <a:solidFill>
                  <a:schemeClr val="tx1"/>
                </a:solidFill>
              </a:rPr>
              <a:t>Demand</a:t>
            </a:r>
            <a:r>
              <a:rPr lang="fr-BE" sz="1800" dirty="0">
                <a:solidFill>
                  <a:schemeClr val="tx1"/>
                </a:solidFill>
              </a:rPr>
              <a:t> </a:t>
            </a:r>
            <a:r>
              <a:rPr lang="fr-BE" sz="1800" dirty="0" smtClean="0">
                <a:solidFill>
                  <a:schemeClr val="tx1"/>
                </a:solidFill>
              </a:rPr>
              <a:t>Licence</a:t>
            </a:r>
            <a:r>
              <a:rPr lang="fr-BE" sz="1800" dirty="0">
                <a:solidFill>
                  <a:schemeClr val="tx1"/>
                </a:solidFill>
              </a:rPr>
              <a:t> » qui pourra être utilisée dans les même conditions qu’une licence supplémentaire. </a:t>
            </a:r>
          </a:p>
          <a:p>
            <a:r>
              <a:rPr lang="fr-BE" sz="1800" dirty="0">
                <a:solidFill>
                  <a:schemeClr val="tx1"/>
                </a:solidFill>
              </a:rPr>
              <a:t>Cela permet de diminuer le prix de cette 2ième licence de </a:t>
            </a:r>
            <a:r>
              <a:rPr lang="fr-FR" sz="1800" dirty="0">
                <a:solidFill>
                  <a:schemeClr val="tx1"/>
                </a:solidFill>
              </a:rPr>
              <a:t>11 100 US$ à </a:t>
            </a:r>
            <a:r>
              <a:rPr lang="fr-BE" sz="1800" dirty="0">
                <a:solidFill>
                  <a:schemeClr val="tx1"/>
                </a:solidFill>
              </a:rPr>
              <a:t>5545 US$ par an.</a:t>
            </a:r>
          </a:p>
          <a:p>
            <a:r>
              <a:rPr lang="fr-BE" sz="1800" dirty="0">
                <a:solidFill>
                  <a:schemeClr val="tx1"/>
                </a:solidFill>
              </a:rPr>
              <a:t>Nous chiffrons donc les licences sur 3 ans sur l’architecture redondée et la nouvelle licence proposée.</a:t>
            </a:r>
          </a:p>
          <a:p>
            <a:r>
              <a:rPr lang="fr-BE" sz="1800" dirty="0">
                <a:solidFill>
                  <a:schemeClr val="tx1"/>
                </a:solidFill>
              </a:rPr>
              <a:t>La remise </a:t>
            </a:r>
            <a:r>
              <a:rPr lang="fr-BE" sz="1800" dirty="0" err="1">
                <a:solidFill>
                  <a:schemeClr val="tx1"/>
                </a:solidFill>
              </a:rPr>
              <a:t>Magento</a:t>
            </a:r>
            <a:r>
              <a:rPr lang="fr-BE" sz="1800" dirty="0">
                <a:solidFill>
                  <a:schemeClr val="tx1"/>
                </a:solidFill>
              </a:rPr>
              <a:t> dans le cas d’une souscription de 3 ans a été prise en </a:t>
            </a:r>
            <a:r>
              <a:rPr lang="fr-BE" sz="1800" dirty="0" smtClean="0">
                <a:solidFill>
                  <a:schemeClr val="tx1"/>
                </a:solidFill>
              </a:rPr>
              <a:t>compte.</a:t>
            </a:r>
            <a:endParaRPr lang="fr-BE" sz="1800" dirty="0">
              <a:solidFill>
                <a:schemeClr val="tx1"/>
              </a:solidFill>
            </a:endParaRPr>
          </a:p>
          <a:p>
            <a:endParaRPr lang="fr-BE" sz="1800" dirty="0" smtClean="0">
              <a:solidFill>
                <a:schemeClr val="tx1"/>
              </a:solidFill>
            </a:endParaRPr>
          </a:p>
          <a:p>
            <a:r>
              <a:rPr lang="fr-BE" sz="1800" dirty="0" smtClean="0">
                <a:solidFill>
                  <a:schemeClr val="tx1"/>
                </a:solidFill>
              </a:rPr>
              <a:t>Le coût de licence, sur la base de la proposition de l’éditeur, est donc de : </a:t>
            </a:r>
          </a:p>
          <a:p>
            <a:pPr marL="568800" lvl="2">
              <a:lnSpc>
                <a:spcPct val="80000"/>
              </a:lnSpc>
              <a:spcBef>
                <a:spcPts val="1000"/>
              </a:spcBef>
              <a:spcAft>
                <a:spcPts val="1000"/>
              </a:spcAft>
              <a:buFont typeface="Wingdings 3" pitchFamily="18" charset="2"/>
              <a:buChar char=""/>
            </a:pPr>
            <a:r>
              <a:rPr lang="fr-FR" dirty="0" smtClean="0">
                <a:cs typeface="ヒラギノ角ゴ Pro W3"/>
              </a:rPr>
              <a:t>Licence de base : 43260 </a:t>
            </a:r>
            <a:r>
              <a:rPr lang="fr-FR" dirty="0">
                <a:cs typeface="ヒラギノ角ゴ Pro W3"/>
              </a:rPr>
              <a:t>US $ sur 3 </a:t>
            </a:r>
            <a:r>
              <a:rPr lang="fr-FR" dirty="0" smtClean="0">
                <a:cs typeface="ヒラギノ角ゴ Pro W3"/>
              </a:rPr>
              <a:t>ans </a:t>
            </a:r>
          </a:p>
          <a:p>
            <a:pPr marL="568800" lvl="2">
              <a:lnSpc>
                <a:spcPct val="80000"/>
              </a:lnSpc>
              <a:spcBef>
                <a:spcPts val="1000"/>
              </a:spcBef>
              <a:spcAft>
                <a:spcPts val="1000"/>
              </a:spcAft>
              <a:buFont typeface="Wingdings 3" pitchFamily="18" charset="2"/>
              <a:buChar char=""/>
            </a:pPr>
            <a:r>
              <a:rPr lang="fr-FR" dirty="0" smtClean="0">
                <a:cs typeface="ヒラギノ角ゴ Pro W3"/>
              </a:rPr>
              <a:t>Licence </a:t>
            </a:r>
            <a:r>
              <a:rPr lang="fr-FR" dirty="0" err="1" smtClean="0">
                <a:cs typeface="ヒラギノ角ゴ Pro W3"/>
              </a:rPr>
              <a:t>Peak</a:t>
            </a:r>
            <a:r>
              <a:rPr lang="fr-FR" dirty="0" smtClean="0">
                <a:cs typeface="ヒラギノ角ゴ Pro W3"/>
              </a:rPr>
              <a:t> </a:t>
            </a:r>
            <a:r>
              <a:rPr lang="fr-FR" dirty="0" err="1">
                <a:cs typeface="ヒラギノ角ゴ Pro W3"/>
              </a:rPr>
              <a:t>D</a:t>
            </a:r>
            <a:r>
              <a:rPr lang="fr-FR" dirty="0" err="1" smtClean="0">
                <a:cs typeface="ヒラギノ角ゴ Pro W3"/>
              </a:rPr>
              <a:t>emand</a:t>
            </a:r>
            <a:r>
              <a:rPr lang="fr-FR" dirty="0" smtClean="0">
                <a:cs typeface="ヒラギノ角ゴ Pro W3"/>
              </a:rPr>
              <a:t> : 16635 sur 3 ans </a:t>
            </a:r>
          </a:p>
          <a:p>
            <a:pPr marL="568800" lvl="2">
              <a:lnSpc>
                <a:spcPct val="80000"/>
              </a:lnSpc>
              <a:spcBef>
                <a:spcPts val="1000"/>
              </a:spcBef>
              <a:spcAft>
                <a:spcPts val="1000"/>
              </a:spcAft>
              <a:buFont typeface="Wingdings 3" pitchFamily="18" charset="2"/>
              <a:buChar char=""/>
            </a:pPr>
            <a:r>
              <a:rPr lang="fr-FR" dirty="0" smtClean="0">
                <a:cs typeface="ヒラギノ角ゴ Pro W3"/>
              </a:rPr>
              <a:t>Sur la base de la remise de 10% pour 3 ans d’engagement, le coût global sur 3 ans est de </a:t>
            </a:r>
            <a:r>
              <a:rPr lang="fr-BE" b="1" dirty="0">
                <a:solidFill>
                  <a:schemeClr val="bg2"/>
                </a:solidFill>
              </a:rPr>
              <a:t>53 905,5 US $ </a:t>
            </a:r>
            <a:r>
              <a:rPr lang="fr-BE" dirty="0"/>
              <a:t>pour 3 ans sur une architecture redondée</a:t>
            </a:r>
          </a:p>
          <a:p>
            <a:pPr marL="284400" lvl="1">
              <a:lnSpc>
                <a:spcPct val="80000"/>
              </a:lnSpc>
              <a:spcBef>
                <a:spcPts val="1000"/>
              </a:spcBef>
              <a:spcAft>
                <a:spcPts val="1000"/>
              </a:spcAft>
              <a:buFont typeface="Wingdings 3" pitchFamily="18" charset="2"/>
              <a:buChar char=""/>
            </a:pPr>
            <a:endParaRPr lang="fr-FR" dirty="0">
              <a:cs typeface="ヒラギノ角ゴ Pro W3"/>
            </a:endParaRPr>
          </a:p>
        </p:txBody>
      </p:sp>
      <p:sp>
        <p:nvSpPr>
          <p:cNvPr id="5" name="Espace réservé du numéro de diapositive 3"/>
          <p:cNvSpPr>
            <a:spLocks noGrp="1"/>
          </p:cNvSpPr>
          <p:nvPr>
            <p:ph type="sldNum" sz="quarter" idx="4"/>
          </p:nvPr>
        </p:nvSpPr>
        <p:spPr>
          <a:xfrm>
            <a:off x="266700" y="6562800"/>
            <a:ext cx="2133600" cy="196850"/>
          </a:xfrm>
        </p:spPr>
        <p:txBody>
          <a:bodyPr/>
          <a:lstStyle/>
          <a:p>
            <a:pPr algn="l"/>
            <a:r>
              <a:rPr lang="fr-FR" smtClean="0"/>
              <a:t>Page </a:t>
            </a:r>
            <a:fld id="{8BE978C9-4FDF-4B0A-86DE-559912220C9D}" type="slidenum">
              <a:rPr lang="fr-FR" smtClean="0"/>
              <a:pPr algn="l"/>
              <a:t>152</a:t>
            </a:fld>
            <a:endParaRPr lang="fr-FR"/>
          </a:p>
        </p:txBody>
      </p:sp>
      <p:sp>
        <p:nvSpPr>
          <p:cNvPr id="6"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
        <p:nvSpPr>
          <p:cNvPr id="7" name="Espace réservé du texte 5"/>
          <p:cNvSpPr>
            <a:spLocks noGrp="1"/>
          </p:cNvSpPr>
          <p:nvPr>
            <p:ph type="body" sz="quarter" idx="11"/>
          </p:nvPr>
        </p:nvSpPr>
        <p:spPr>
          <a:xfrm>
            <a:off x="709613" y="712787"/>
            <a:ext cx="7999412" cy="168275"/>
          </a:xfrm>
        </p:spPr>
        <p:txBody>
          <a:bodyPr/>
          <a:lstStyle/>
          <a:p>
            <a:r>
              <a:rPr lang="fr-FR" dirty="0" smtClean="0"/>
              <a:t>Nos compléments concernant les l</a:t>
            </a:r>
            <a:r>
              <a:rPr lang="fr-FR" dirty="0"/>
              <a:t>icences </a:t>
            </a:r>
            <a:r>
              <a:rPr lang="fr-FR" sz="1600" dirty="0" smtClean="0"/>
              <a:t>(2/2</a:t>
            </a:r>
            <a:r>
              <a:rPr lang="fr-FR" sz="1600" dirty="0"/>
              <a:t>)</a:t>
            </a:r>
            <a:endParaRPr lang="fr-FR" dirty="0"/>
          </a:p>
        </p:txBody>
      </p:sp>
    </p:spTree>
    <p:extLst>
      <p:ext uri="{BB962C8B-B14F-4D97-AF65-F5344CB8AC3E}">
        <p14:creationId xmlns:p14="http://schemas.microsoft.com/office/powerpoint/2010/main" val="563306083"/>
      </p:ext>
    </p:extLst>
  </p:cSld>
  <p:clrMapOvr>
    <a:masterClrMapping/>
  </p:clrMapOvr>
  <p:transition spd="med">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defRPr/>
            </a:pPr>
            <a:r>
              <a:rPr lang="fr-FR" dirty="0" smtClean="0">
                <a:solidFill>
                  <a:schemeClr val="tx1"/>
                </a:solidFill>
              </a:rPr>
              <a:t>budget</a:t>
            </a:r>
            <a:endParaRPr lang="fr-FR" dirty="0"/>
          </a:p>
        </p:txBody>
      </p:sp>
      <p:sp>
        <p:nvSpPr>
          <p:cNvPr id="5" name="Espace réservé du pied de page 2"/>
          <p:cNvSpPr>
            <a:spLocks noGrp="1"/>
          </p:cNvSpPr>
          <p:nvPr>
            <p:ph type="ftr" sz="quarter" idx="3"/>
          </p:nvPr>
        </p:nvSpPr>
        <p:spPr/>
        <p:txBody>
          <a:bodyPr/>
          <a:lstStyle/>
          <a:p>
            <a:pPr algn="ctr">
              <a:defRPr/>
            </a:pPr>
            <a:r>
              <a:rPr lang="fr-FR" dirty="0"/>
              <a:t>Groupe Bayard – Projet MIKADO</a:t>
            </a:r>
          </a:p>
        </p:txBody>
      </p:sp>
      <p:sp>
        <p:nvSpPr>
          <p:cNvPr id="4" name="Espace réservé du numéro de diapositive 3"/>
          <p:cNvSpPr>
            <a:spLocks noGrp="1"/>
          </p:cNvSpPr>
          <p:nvPr>
            <p:ph type="sldNum" sz="quarter" idx="4"/>
          </p:nvPr>
        </p:nvSpPr>
        <p:spPr/>
        <p:txBody>
          <a:bodyPr/>
          <a:lstStyle/>
          <a:p>
            <a:pPr algn="l"/>
            <a:r>
              <a:rPr lang="fr-FR" dirty="0" smtClean="0">
                <a:solidFill>
                  <a:srgbClr val="000000">
                    <a:tint val="75000"/>
                  </a:srgbClr>
                </a:solidFill>
              </a:rPr>
              <a:t>Page </a:t>
            </a:r>
            <a:fld id="{8BE978C9-4FDF-4B0A-86DE-559912220C9D}" type="slidenum">
              <a:rPr lang="fr-FR" smtClean="0">
                <a:solidFill>
                  <a:srgbClr val="000000">
                    <a:tint val="75000"/>
                  </a:srgbClr>
                </a:solidFill>
              </a:rPr>
              <a:pPr algn="l"/>
              <a:t>153</a:t>
            </a:fld>
            <a:endParaRPr lang="fr-FR" dirty="0">
              <a:solidFill>
                <a:srgbClr val="000000">
                  <a:tint val="75000"/>
                </a:srgbClr>
              </a:solidFill>
            </a:endParaRPr>
          </a:p>
        </p:txBody>
      </p:sp>
      <p:sp>
        <p:nvSpPr>
          <p:cNvPr id="3" name="Espace réservé du texte 2"/>
          <p:cNvSpPr>
            <a:spLocks noGrp="1"/>
          </p:cNvSpPr>
          <p:nvPr>
            <p:ph type="body" sz="quarter" idx="10"/>
          </p:nvPr>
        </p:nvSpPr>
        <p:spPr>
          <a:xfrm>
            <a:off x="449347" y="1241425"/>
            <a:ext cx="8520813" cy="5184775"/>
          </a:xfrm>
        </p:spPr>
        <p:txBody>
          <a:bodyPr/>
          <a:lstStyle/>
          <a:p>
            <a:pPr>
              <a:defRPr/>
            </a:pPr>
            <a:r>
              <a:rPr lang="fr-FR" sz="1600" dirty="0" smtClean="0">
                <a:solidFill>
                  <a:schemeClr val="tx1"/>
                </a:solidFill>
              </a:rPr>
              <a:t>Nous avons pris en compte les demandes de </a:t>
            </a:r>
            <a:r>
              <a:rPr lang="fr-FR" sz="1600" dirty="0" err="1" smtClean="0">
                <a:solidFill>
                  <a:schemeClr val="tx1"/>
                </a:solidFill>
              </a:rPr>
              <a:t>re</a:t>
            </a:r>
            <a:r>
              <a:rPr lang="fr-FR" sz="1600" dirty="0" smtClean="0">
                <a:solidFill>
                  <a:schemeClr val="tx1"/>
                </a:solidFill>
              </a:rPr>
              <a:t>-lotissement du lot 1 au lot 2</a:t>
            </a:r>
          </a:p>
          <a:p>
            <a:pPr lvl="1">
              <a:defRPr/>
            </a:pPr>
            <a:r>
              <a:rPr lang="fr-FR" sz="1200" dirty="0"/>
              <a:t>Module d'estimation des frais de port sur le panier</a:t>
            </a:r>
          </a:p>
          <a:p>
            <a:pPr lvl="1">
              <a:defRPr/>
            </a:pPr>
            <a:r>
              <a:rPr lang="fr-FR" sz="1200" dirty="0"/>
              <a:t>Module d'estimation du montant du panier dans une autre devise</a:t>
            </a:r>
          </a:p>
          <a:p>
            <a:pPr>
              <a:defRPr/>
            </a:pPr>
            <a:r>
              <a:rPr lang="fr-FR" sz="1600" dirty="0" smtClean="0">
                <a:solidFill>
                  <a:schemeClr val="tx1"/>
                </a:solidFill>
              </a:rPr>
              <a:t>et du lot 2 au lot 1 </a:t>
            </a:r>
          </a:p>
          <a:p>
            <a:pPr lvl="1">
              <a:defRPr/>
            </a:pPr>
            <a:r>
              <a:rPr lang="fr-FR" sz="1200" dirty="0"/>
              <a:t>Cas particulier du packages ouvert</a:t>
            </a:r>
          </a:p>
          <a:p>
            <a:pPr lvl="1">
              <a:defRPr/>
            </a:pPr>
            <a:r>
              <a:rPr lang="fr-FR" sz="1200" dirty="0"/>
              <a:t>Template </a:t>
            </a:r>
            <a:r>
              <a:rPr lang="fr-FR" sz="1200" dirty="0" smtClean="0"/>
              <a:t>dynamiques &amp; Design dynamiques</a:t>
            </a:r>
          </a:p>
          <a:p>
            <a:pPr lvl="1">
              <a:defRPr/>
            </a:pPr>
            <a:endParaRPr lang="fr-FR" sz="1200" dirty="0"/>
          </a:p>
          <a:p>
            <a:pPr>
              <a:defRPr/>
            </a:pPr>
            <a:r>
              <a:rPr lang="fr-FR" sz="1600" dirty="0" smtClean="0">
                <a:solidFill>
                  <a:schemeClr val="tx1"/>
                </a:solidFill>
              </a:rPr>
              <a:t>Nous </a:t>
            </a:r>
            <a:r>
              <a:rPr lang="fr-FR" sz="1600" dirty="0">
                <a:solidFill>
                  <a:schemeClr val="tx1"/>
                </a:solidFill>
              </a:rPr>
              <a:t>avons pris en compte les demandes </a:t>
            </a:r>
            <a:r>
              <a:rPr lang="fr-FR" sz="1600" dirty="0" smtClean="0">
                <a:solidFill>
                  <a:schemeClr val="tx1"/>
                </a:solidFill>
              </a:rPr>
              <a:t>de simplifications</a:t>
            </a:r>
          </a:p>
          <a:p>
            <a:pPr>
              <a:defRPr/>
            </a:pPr>
            <a:r>
              <a:rPr lang="fr-FR" sz="1600" dirty="0" smtClean="0">
                <a:solidFill>
                  <a:schemeClr val="tx1"/>
                </a:solidFill>
              </a:rPr>
              <a:t>Nous avons également adapté notre phase de conception graphique pour prendre en compte  9 écrans master au lieu de 4</a:t>
            </a:r>
          </a:p>
          <a:p>
            <a:pPr>
              <a:defRPr/>
            </a:pPr>
            <a:r>
              <a:rPr lang="fr-FR" sz="1600" dirty="0" smtClean="0">
                <a:solidFill>
                  <a:schemeClr val="tx1"/>
                </a:solidFill>
              </a:rPr>
              <a:t>Nous avons enfin ajouté la prise en charge de notre côté de la stratégie et du </a:t>
            </a:r>
            <a:r>
              <a:rPr lang="fr-FR" sz="1600" dirty="0">
                <a:solidFill>
                  <a:schemeClr val="tx1"/>
                </a:solidFill>
              </a:rPr>
              <a:t>cahier </a:t>
            </a:r>
            <a:r>
              <a:rPr lang="fr-FR" sz="1600" dirty="0" smtClean="0">
                <a:solidFill>
                  <a:schemeClr val="tx1"/>
                </a:solidFill>
              </a:rPr>
              <a:t>de recette.</a:t>
            </a:r>
          </a:p>
          <a:p>
            <a:pPr>
              <a:defRPr/>
            </a:pPr>
            <a:r>
              <a:rPr lang="fr-FR" sz="1600" dirty="0" smtClean="0">
                <a:solidFill>
                  <a:schemeClr val="tx1"/>
                </a:solidFill>
              </a:rPr>
              <a:t>Le chiffrage présente donc un coût global </a:t>
            </a:r>
            <a:r>
              <a:rPr lang="fr-FR" sz="1400" dirty="0" smtClean="0">
                <a:solidFill>
                  <a:schemeClr val="tx1"/>
                </a:solidFill>
              </a:rPr>
              <a:t>(les options ont été englobées)</a:t>
            </a:r>
            <a:endParaRPr lang="fr-FR" sz="1600" dirty="0">
              <a:solidFill>
                <a:schemeClr val="tx1"/>
              </a:solidFill>
            </a:endParaRPr>
          </a:p>
          <a:p>
            <a:pPr>
              <a:defRPr/>
            </a:pPr>
            <a:r>
              <a:rPr lang="fr-FR" sz="1600" dirty="0" smtClean="0">
                <a:solidFill>
                  <a:schemeClr val="tx1"/>
                </a:solidFill>
              </a:rPr>
              <a:t>Les budgets </a:t>
            </a:r>
            <a:r>
              <a:rPr lang="fr-FR" sz="1600" dirty="0">
                <a:solidFill>
                  <a:schemeClr val="tx1"/>
                </a:solidFill>
              </a:rPr>
              <a:t>Lot1 et lot2 ont donc évolués en </a:t>
            </a:r>
            <a:r>
              <a:rPr lang="fr-FR" sz="1600" dirty="0" smtClean="0">
                <a:solidFill>
                  <a:schemeClr val="tx1"/>
                </a:solidFill>
              </a:rPr>
              <a:t>conséquence</a:t>
            </a:r>
            <a:endParaRPr lang="fr-FR" sz="1600" dirty="0">
              <a:solidFill>
                <a:schemeClr val="tx1"/>
              </a:solidFill>
            </a:endParaRPr>
          </a:p>
          <a:p>
            <a:pPr>
              <a:defRPr/>
            </a:pPr>
            <a:endParaRPr lang="fr-FR" sz="1600" dirty="0">
              <a:solidFill>
                <a:schemeClr val="tx1"/>
              </a:solidFill>
            </a:endParaRPr>
          </a:p>
        </p:txBody>
      </p:sp>
      <p:sp>
        <p:nvSpPr>
          <p:cNvPr id="6" name="Espace réservé du texte 5"/>
          <p:cNvSpPr>
            <a:spLocks noGrp="1"/>
          </p:cNvSpPr>
          <p:nvPr>
            <p:ph type="body" sz="quarter" idx="11"/>
          </p:nvPr>
        </p:nvSpPr>
        <p:spPr/>
        <p:txBody>
          <a:bodyPr/>
          <a:lstStyle/>
          <a:p>
            <a:r>
              <a:rPr lang="fr-FR" dirty="0" smtClean="0"/>
              <a:t>Nos compléments concernant le nouveau budget (1/3)</a:t>
            </a:r>
            <a:endParaRPr lang="fr-FR" dirty="0"/>
          </a:p>
        </p:txBody>
      </p:sp>
    </p:spTree>
    <p:extLst>
      <p:ext uri="{BB962C8B-B14F-4D97-AF65-F5344CB8AC3E}">
        <p14:creationId xmlns:p14="http://schemas.microsoft.com/office/powerpoint/2010/main" val="770804278"/>
      </p:ext>
    </p:extLst>
  </p:cSld>
  <p:clrMapOvr>
    <a:masterClrMapping/>
  </p:clrMapOvr>
  <p:transition spd="med">
    <p:fade/>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738" y="323850"/>
            <a:ext cx="8040687" cy="332399"/>
          </a:xfrm>
        </p:spPr>
        <p:txBody>
          <a:bodyPr/>
          <a:lstStyle/>
          <a:p>
            <a:pPr>
              <a:defRPr/>
            </a:pPr>
            <a:r>
              <a:rPr lang="fr-FR" dirty="0" smtClean="0">
                <a:solidFill>
                  <a:schemeClr val="tx1"/>
                </a:solidFill>
              </a:rPr>
              <a:t>Budget</a:t>
            </a:r>
            <a:endParaRPr lang="fr-FR" dirty="0"/>
          </a:p>
        </p:txBody>
      </p:sp>
      <p:sp>
        <p:nvSpPr>
          <p:cNvPr id="3" name="Espace réservé du texte 2"/>
          <p:cNvSpPr>
            <a:spLocks noGrp="1"/>
          </p:cNvSpPr>
          <p:nvPr>
            <p:ph type="body" sz="quarter" idx="10"/>
          </p:nvPr>
        </p:nvSpPr>
        <p:spPr>
          <a:xfrm>
            <a:off x="139700" y="1120775"/>
            <a:ext cx="8902700" cy="5495925"/>
          </a:xfrm>
        </p:spPr>
        <p:txBody>
          <a:bodyPr/>
          <a:lstStyle/>
          <a:p>
            <a:pPr marL="0">
              <a:lnSpc>
                <a:spcPct val="100000"/>
              </a:lnSpc>
              <a:spcBef>
                <a:spcPts val="0"/>
              </a:spcBef>
              <a:spcAft>
                <a:spcPts val="0"/>
              </a:spcAft>
              <a:defRPr/>
            </a:pPr>
            <a:r>
              <a:rPr lang="fr-FR" sz="1400" b="1" dirty="0" smtClean="0">
                <a:latin typeface="+mj-lt"/>
                <a:cs typeface="ヒラギノ角ゴ Pro W3"/>
              </a:rPr>
              <a:t>Lot 1 :</a:t>
            </a:r>
          </a:p>
          <a:p>
            <a:pPr marL="0">
              <a:lnSpc>
                <a:spcPct val="100000"/>
              </a:lnSpc>
              <a:spcBef>
                <a:spcPts val="0"/>
              </a:spcBef>
              <a:spcAft>
                <a:spcPts val="0"/>
              </a:spcAft>
              <a:defRPr/>
            </a:pPr>
            <a:endParaRPr lang="fr-FR" sz="1400" b="1" dirty="0"/>
          </a:p>
          <a:p>
            <a:pPr marL="0">
              <a:lnSpc>
                <a:spcPct val="100000"/>
              </a:lnSpc>
              <a:spcBef>
                <a:spcPts val="0"/>
              </a:spcBef>
              <a:spcAft>
                <a:spcPts val="0"/>
              </a:spcAft>
              <a:defRPr/>
            </a:pPr>
            <a:endParaRPr lang="fr-FR" sz="1400" b="1" dirty="0" smtClean="0">
              <a:latin typeface="+mj-lt"/>
              <a:cs typeface="ヒラギノ角ゴ Pro W3"/>
            </a:endParaRPr>
          </a:p>
          <a:p>
            <a:pPr marL="0">
              <a:lnSpc>
                <a:spcPct val="100000"/>
              </a:lnSpc>
              <a:spcBef>
                <a:spcPts val="0"/>
              </a:spcBef>
              <a:spcAft>
                <a:spcPts val="0"/>
              </a:spcAft>
              <a:defRPr/>
            </a:pPr>
            <a:endParaRPr lang="fr-FR" sz="1400" b="1" dirty="0"/>
          </a:p>
          <a:p>
            <a:pPr marL="0">
              <a:lnSpc>
                <a:spcPct val="100000"/>
              </a:lnSpc>
              <a:spcBef>
                <a:spcPts val="0"/>
              </a:spcBef>
              <a:spcAft>
                <a:spcPts val="0"/>
              </a:spcAft>
              <a:defRPr/>
            </a:pPr>
            <a:endParaRPr lang="fr-FR" sz="1400" b="1" dirty="0" smtClean="0">
              <a:latin typeface="+mj-lt"/>
              <a:cs typeface="ヒラギノ角ゴ Pro W3"/>
            </a:endParaRPr>
          </a:p>
          <a:p>
            <a:pPr marL="0">
              <a:lnSpc>
                <a:spcPct val="100000"/>
              </a:lnSpc>
              <a:spcBef>
                <a:spcPts val="0"/>
              </a:spcBef>
              <a:spcAft>
                <a:spcPts val="0"/>
              </a:spcAft>
              <a:defRPr/>
            </a:pPr>
            <a:endParaRPr lang="fr-FR" sz="1400" b="1" dirty="0"/>
          </a:p>
          <a:p>
            <a:pPr marL="0">
              <a:lnSpc>
                <a:spcPct val="100000"/>
              </a:lnSpc>
              <a:spcBef>
                <a:spcPts val="0"/>
              </a:spcBef>
              <a:spcAft>
                <a:spcPts val="0"/>
              </a:spcAft>
              <a:defRPr/>
            </a:pPr>
            <a:endParaRPr lang="fr-FR" sz="1400" b="1" dirty="0" smtClean="0">
              <a:latin typeface="+mj-lt"/>
              <a:cs typeface="ヒラギノ角ゴ Pro W3"/>
            </a:endParaRPr>
          </a:p>
          <a:p>
            <a:pPr marL="0">
              <a:lnSpc>
                <a:spcPct val="100000"/>
              </a:lnSpc>
              <a:spcBef>
                <a:spcPts val="0"/>
              </a:spcBef>
              <a:spcAft>
                <a:spcPts val="0"/>
              </a:spcAft>
              <a:defRPr/>
            </a:pPr>
            <a:endParaRPr lang="fr-FR" sz="1400" b="1" dirty="0"/>
          </a:p>
          <a:p>
            <a:pPr marL="0">
              <a:lnSpc>
                <a:spcPct val="100000"/>
              </a:lnSpc>
              <a:spcBef>
                <a:spcPts val="0"/>
              </a:spcBef>
              <a:spcAft>
                <a:spcPts val="0"/>
              </a:spcAft>
              <a:defRPr/>
            </a:pPr>
            <a:endParaRPr lang="fr-FR" sz="1400" b="1" dirty="0" smtClean="0"/>
          </a:p>
          <a:p>
            <a:pPr marL="0">
              <a:lnSpc>
                <a:spcPct val="100000"/>
              </a:lnSpc>
              <a:spcBef>
                <a:spcPts val="0"/>
              </a:spcBef>
              <a:spcAft>
                <a:spcPts val="0"/>
              </a:spcAft>
              <a:defRPr/>
            </a:pPr>
            <a:endParaRPr lang="fr-FR" sz="1400" b="1" dirty="0"/>
          </a:p>
          <a:p>
            <a:pPr marL="0">
              <a:lnSpc>
                <a:spcPct val="100000"/>
              </a:lnSpc>
              <a:spcBef>
                <a:spcPts val="0"/>
              </a:spcBef>
              <a:spcAft>
                <a:spcPts val="0"/>
              </a:spcAft>
              <a:defRPr/>
            </a:pPr>
            <a:r>
              <a:rPr lang="fr-FR" sz="1400" b="1" dirty="0"/>
              <a:t>Lot </a:t>
            </a:r>
            <a:r>
              <a:rPr lang="fr-FR" sz="1400" b="1" dirty="0" smtClean="0"/>
              <a:t>2 </a:t>
            </a:r>
            <a:r>
              <a:rPr lang="fr-FR" sz="1400" b="1" dirty="0"/>
              <a:t>: </a:t>
            </a:r>
          </a:p>
          <a:p>
            <a:pPr marL="0">
              <a:lnSpc>
                <a:spcPct val="100000"/>
              </a:lnSpc>
              <a:spcBef>
                <a:spcPts val="0"/>
              </a:spcBef>
              <a:spcAft>
                <a:spcPts val="0"/>
              </a:spcAft>
              <a:defRPr/>
            </a:pPr>
            <a:endParaRPr lang="fr-FR" sz="1400" b="1" dirty="0" smtClean="0">
              <a:latin typeface="+mj-lt"/>
              <a:cs typeface="ヒラギノ角ゴ Pro W3"/>
            </a:endParaRPr>
          </a:p>
          <a:p>
            <a:pPr marL="0">
              <a:lnSpc>
                <a:spcPct val="100000"/>
              </a:lnSpc>
              <a:spcBef>
                <a:spcPts val="0"/>
              </a:spcBef>
              <a:spcAft>
                <a:spcPts val="0"/>
              </a:spcAft>
              <a:defRPr/>
            </a:pPr>
            <a:endParaRPr lang="fr-FR" sz="1400" b="1" dirty="0"/>
          </a:p>
          <a:p>
            <a:pPr marL="0">
              <a:lnSpc>
                <a:spcPct val="100000"/>
              </a:lnSpc>
              <a:spcBef>
                <a:spcPts val="0"/>
              </a:spcBef>
              <a:spcAft>
                <a:spcPts val="0"/>
              </a:spcAft>
              <a:defRPr/>
            </a:pPr>
            <a:endParaRPr lang="fr-FR" sz="1400" b="1" dirty="0" smtClean="0">
              <a:latin typeface="+mj-lt"/>
              <a:cs typeface="ヒラギノ角ゴ Pro W3"/>
            </a:endParaRPr>
          </a:p>
          <a:p>
            <a:pPr marL="0">
              <a:lnSpc>
                <a:spcPct val="100000"/>
              </a:lnSpc>
              <a:spcBef>
                <a:spcPts val="0"/>
              </a:spcBef>
              <a:spcAft>
                <a:spcPts val="0"/>
              </a:spcAft>
              <a:defRPr/>
            </a:pPr>
            <a:endParaRPr lang="fr-FR" sz="1400" b="1" dirty="0"/>
          </a:p>
          <a:p>
            <a:pPr marL="0">
              <a:lnSpc>
                <a:spcPct val="100000"/>
              </a:lnSpc>
              <a:spcBef>
                <a:spcPts val="0"/>
              </a:spcBef>
              <a:spcAft>
                <a:spcPts val="0"/>
              </a:spcAft>
              <a:defRPr/>
            </a:pPr>
            <a:endParaRPr lang="fr-FR" sz="1400" b="1" dirty="0" smtClean="0">
              <a:latin typeface="+mj-lt"/>
              <a:cs typeface="ヒラギノ角ゴ Pro W3"/>
            </a:endParaRPr>
          </a:p>
          <a:p>
            <a:pPr marL="0">
              <a:lnSpc>
                <a:spcPct val="100000"/>
              </a:lnSpc>
              <a:spcBef>
                <a:spcPts val="0"/>
              </a:spcBef>
              <a:spcAft>
                <a:spcPts val="0"/>
              </a:spcAft>
              <a:defRPr/>
            </a:pPr>
            <a:endParaRPr lang="fr-FR" sz="1400" b="1" dirty="0"/>
          </a:p>
          <a:p>
            <a:pPr marL="0">
              <a:lnSpc>
                <a:spcPct val="100000"/>
              </a:lnSpc>
              <a:spcBef>
                <a:spcPts val="0"/>
              </a:spcBef>
              <a:spcAft>
                <a:spcPts val="0"/>
              </a:spcAft>
              <a:defRPr/>
            </a:pPr>
            <a:endParaRPr lang="fr-FR" sz="1400" b="1" dirty="0" smtClean="0">
              <a:latin typeface="+mj-lt"/>
              <a:cs typeface="ヒラギノ角ゴ Pro W3"/>
            </a:endParaRPr>
          </a:p>
          <a:p>
            <a:pPr marL="0">
              <a:lnSpc>
                <a:spcPct val="100000"/>
              </a:lnSpc>
              <a:spcBef>
                <a:spcPts val="0"/>
              </a:spcBef>
              <a:spcAft>
                <a:spcPts val="0"/>
              </a:spcAft>
              <a:defRPr/>
            </a:pPr>
            <a:r>
              <a:rPr lang="fr-FR" sz="1400" b="1" dirty="0" smtClean="0"/>
              <a:t>Lot 2 bis : </a:t>
            </a:r>
            <a:r>
              <a:rPr lang="fr-FR" sz="1400" b="1" dirty="0" smtClean="0">
                <a:latin typeface="+mj-lt"/>
                <a:cs typeface="ヒラギノ角ゴ Pro W3"/>
              </a:rPr>
              <a:t> </a:t>
            </a:r>
          </a:p>
          <a:p>
            <a:pPr marL="0">
              <a:lnSpc>
                <a:spcPct val="100000"/>
              </a:lnSpc>
              <a:spcBef>
                <a:spcPts val="0"/>
              </a:spcBef>
              <a:spcAft>
                <a:spcPts val="0"/>
              </a:spcAft>
              <a:defRPr/>
            </a:pPr>
            <a:endParaRPr lang="fr-FR" sz="1400" b="1" dirty="0"/>
          </a:p>
          <a:p>
            <a:pPr marL="0">
              <a:lnSpc>
                <a:spcPct val="100000"/>
              </a:lnSpc>
              <a:spcBef>
                <a:spcPts val="0"/>
              </a:spcBef>
              <a:spcAft>
                <a:spcPts val="0"/>
              </a:spcAft>
              <a:defRPr/>
            </a:pPr>
            <a:endParaRPr lang="fr-FR" sz="1400" b="1" dirty="0" smtClean="0">
              <a:latin typeface="+mj-lt"/>
              <a:cs typeface="ヒラギノ角ゴ Pro W3"/>
            </a:endParaRPr>
          </a:p>
          <a:p>
            <a:pPr marL="0">
              <a:lnSpc>
                <a:spcPct val="100000"/>
              </a:lnSpc>
              <a:spcBef>
                <a:spcPts val="0"/>
              </a:spcBef>
              <a:spcAft>
                <a:spcPts val="0"/>
              </a:spcAft>
              <a:defRPr/>
            </a:pPr>
            <a:endParaRPr lang="fr-FR" sz="1600" dirty="0" smtClean="0">
              <a:solidFill>
                <a:schemeClr val="tx1"/>
              </a:solidFill>
            </a:endParaRPr>
          </a:p>
          <a:p>
            <a:pPr marL="0">
              <a:lnSpc>
                <a:spcPct val="100000"/>
              </a:lnSpc>
              <a:spcBef>
                <a:spcPts val="0"/>
              </a:spcBef>
              <a:spcAft>
                <a:spcPts val="0"/>
              </a:spcAft>
              <a:defRPr/>
            </a:pPr>
            <a:r>
              <a:rPr lang="fr-FR" sz="1600" dirty="0" smtClean="0">
                <a:solidFill>
                  <a:schemeClr val="tx1"/>
                </a:solidFill>
              </a:rPr>
              <a:t>Pour vous démontrer notre forte motivation nous vous proposons la réalisation de votre projet au prix remisé global (lot 1 et lot 2) et forfaitaire de </a:t>
            </a:r>
            <a:r>
              <a:rPr lang="fr-FR" sz="1600" b="1" dirty="0" smtClean="0">
                <a:solidFill>
                  <a:schemeClr val="tx1"/>
                </a:solidFill>
              </a:rPr>
              <a:t>342 408 € </a:t>
            </a:r>
          </a:p>
          <a:p>
            <a:pPr marL="0">
              <a:lnSpc>
                <a:spcPct val="100000"/>
              </a:lnSpc>
              <a:spcBef>
                <a:spcPts val="0"/>
              </a:spcBef>
              <a:spcAft>
                <a:spcPts val="0"/>
              </a:spcAft>
              <a:defRPr/>
            </a:pPr>
            <a:endParaRPr lang="fr-FR" sz="1600" dirty="0">
              <a:solidFill>
                <a:schemeClr val="tx1"/>
              </a:solidFill>
            </a:endParaRPr>
          </a:p>
        </p:txBody>
      </p:sp>
      <p:sp>
        <p:nvSpPr>
          <p:cNvPr id="5" name="Espace réservé du numéro de diapositive 3"/>
          <p:cNvSpPr>
            <a:spLocks noGrp="1"/>
          </p:cNvSpPr>
          <p:nvPr>
            <p:ph type="sldNum" sz="quarter" idx="4"/>
          </p:nvPr>
        </p:nvSpPr>
        <p:spPr>
          <a:xfrm>
            <a:off x="266700" y="6562800"/>
            <a:ext cx="2133600" cy="196850"/>
          </a:xfrm>
        </p:spPr>
        <p:txBody>
          <a:bodyPr/>
          <a:lstStyle/>
          <a:p>
            <a:pPr algn="l"/>
            <a:r>
              <a:rPr lang="fr-FR" smtClean="0"/>
              <a:t>Page </a:t>
            </a:r>
            <a:fld id="{8BE978C9-4FDF-4B0A-86DE-559912220C9D}" type="slidenum">
              <a:rPr lang="fr-FR" smtClean="0"/>
              <a:pPr algn="l"/>
              <a:t>154</a:t>
            </a:fld>
            <a:endParaRPr lang="fr-FR"/>
          </a:p>
        </p:txBody>
      </p:sp>
      <p:sp>
        <p:nvSpPr>
          <p:cNvPr id="6"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
        <p:nvSpPr>
          <p:cNvPr id="7" name="Espace réservé du texte 5"/>
          <p:cNvSpPr>
            <a:spLocks noGrp="1"/>
          </p:cNvSpPr>
          <p:nvPr>
            <p:ph type="body" sz="quarter" idx="11"/>
          </p:nvPr>
        </p:nvSpPr>
        <p:spPr>
          <a:xfrm>
            <a:off x="722313" y="712787"/>
            <a:ext cx="7999412" cy="168275"/>
          </a:xfrm>
        </p:spPr>
        <p:txBody>
          <a:bodyPr/>
          <a:lstStyle/>
          <a:p>
            <a:r>
              <a:rPr lang="fr-FR" sz="1800" dirty="0" smtClean="0"/>
              <a:t>Nos compléments concernant LE budget du lot 1, 2 et 2 Bis</a:t>
            </a:r>
            <a:endParaRPr lang="fr-FR" sz="1800" dirty="0"/>
          </a:p>
        </p:txBody>
      </p:sp>
      <p:graphicFrame>
        <p:nvGraphicFramePr>
          <p:cNvPr id="11" name="Tableau 10"/>
          <p:cNvGraphicFramePr>
            <a:graphicFrameLocks noGrp="1"/>
          </p:cNvGraphicFramePr>
          <p:nvPr>
            <p:extLst>
              <p:ext uri="{D42A27DB-BD31-4B8C-83A1-F6EECF244321}">
                <p14:modId xmlns:p14="http://schemas.microsoft.com/office/powerpoint/2010/main" val="2184862236"/>
              </p:ext>
            </p:extLst>
          </p:nvPr>
        </p:nvGraphicFramePr>
        <p:xfrm>
          <a:off x="1257301" y="1063625"/>
          <a:ext cx="7305868" cy="1725019"/>
        </p:xfrm>
        <a:graphic>
          <a:graphicData uri="http://schemas.openxmlformats.org/drawingml/2006/table">
            <a:tbl>
              <a:tblPr>
                <a:tableStyleId>{5C22544A-7EE6-4342-B048-85BDC9FD1C3A}</a:tableStyleId>
              </a:tblPr>
              <a:tblGrid>
                <a:gridCol w="2749520"/>
                <a:gridCol w="1708630"/>
                <a:gridCol w="1178366"/>
                <a:gridCol w="1669352"/>
              </a:tblGrid>
              <a:tr h="257175">
                <a:tc>
                  <a:txBody>
                    <a:bodyPr/>
                    <a:lstStyle/>
                    <a:p>
                      <a:pPr algn="ctr" fontAlgn="b"/>
                      <a:r>
                        <a:rPr lang="fr-FR" sz="1100" u="none" strike="noStrike" dirty="0">
                          <a:effectLst/>
                        </a:rPr>
                        <a:t>Poste</a:t>
                      </a:r>
                      <a:endParaRPr lang="fr-FR" sz="1100" b="1" i="0" u="none" strike="noStrike" dirty="0">
                        <a:effectLst/>
                        <a:latin typeface="Arial"/>
                      </a:endParaRPr>
                    </a:p>
                  </a:txBody>
                  <a:tcPr marL="9525" marR="9525" marT="9525" marB="0" anchor="b"/>
                </a:tc>
                <a:tc>
                  <a:txBody>
                    <a:bodyPr/>
                    <a:lstStyle/>
                    <a:p>
                      <a:pPr algn="ctr" fontAlgn="b"/>
                      <a:r>
                        <a:rPr lang="fr-FR" sz="1100" u="none" strike="noStrike">
                          <a:effectLst/>
                        </a:rPr>
                        <a:t>Nombre de jours</a:t>
                      </a:r>
                      <a:endParaRPr lang="fr-FR" sz="1100" b="1" i="0" u="none" strike="noStrike">
                        <a:effectLst/>
                        <a:latin typeface="Arial"/>
                      </a:endParaRPr>
                    </a:p>
                  </a:txBody>
                  <a:tcPr marL="9525" marR="9525" marT="9525" marB="0" anchor="b"/>
                </a:tc>
                <a:tc>
                  <a:txBody>
                    <a:bodyPr/>
                    <a:lstStyle/>
                    <a:p>
                      <a:pPr algn="ctr" fontAlgn="b"/>
                      <a:r>
                        <a:rPr lang="fr-FR" sz="1100" u="none" strike="noStrike">
                          <a:effectLst/>
                        </a:rPr>
                        <a:t>TJ</a:t>
                      </a:r>
                      <a:endParaRPr lang="fr-FR" sz="1100" b="1" i="0" u="none" strike="noStrike">
                        <a:effectLst/>
                        <a:latin typeface="Arial"/>
                      </a:endParaRPr>
                    </a:p>
                  </a:txBody>
                  <a:tcPr marL="9525" marR="9525" marT="9525" marB="0" anchor="b"/>
                </a:tc>
                <a:tc>
                  <a:txBody>
                    <a:bodyPr/>
                    <a:lstStyle/>
                    <a:p>
                      <a:pPr algn="ctr" fontAlgn="b"/>
                      <a:r>
                        <a:rPr lang="fr-FR" sz="1100" u="none" strike="noStrike">
                          <a:effectLst/>
                        </a:rPr>
                        <a:t>TOTAL</a:t>
                      </a:r>
                      <a:endParaRPr lang="fr-FR" sz="1100" b="1" i="0" u="none" strike="noStrike">
                        <a:effectLst/>
                        <a:latin typeface="Arial"/>
                      </a:endParaRPr>
                    </a:p>
                  </a:txBody>
                  <a:tcPr marL="9525" marR="9525" marT="9525" marB="0" anchor="b"/>
                </a:tc>
              </a:tr>
              <a:tr h="410499">
                <a:tc>
                  <a:txBody>
                    <a:bodyPr/>
                    <a:lstStyle/>
                    <a:p>
                      <a:pPr algn="l" fontAlgn="b"/>
                      <a:r>
                        <a:rPr lang="fr-FR" sz="1100" u="none" strike="noStrike">
                          <a:effectLst/>
                        </a:rPr>
                        <a:t>Développement/Intégration</a:t>
                      </a:r>
                      <a:endParaRPr lang="fr-FR" sz="1100" b="0" i="0" u="none" strike="noStrike">
                        <a:effectLst/>
                        <a:latin typeface="Arial"/>
                      </a:endParaRPr>
                    </a:p>
                  </a:txBody>
                  <a:tcPr marL="9525" marR="9525" marT="9525" marB="0" anchor="b"/>
                </a:tc>
                <a:tc>
                  <a:txBody>
                    <a:bodyPr/>
                    <a:lstStyle/>
                    <a:p>
                      <a:pPr algn="r" fontAlgn="b"/>
                      <a:r>
                        <a:rPr lang="fr-FR" sz="1100" u="none" strike="noStrike" dirty="0">
                          <a:effectLst/>
                        </a:rPr>
                        <a:t>155</a:t>
                      </a:r>
                      <a:endParaRPr lang="fr-FR" sz="1100" b="0" i="0" u="none" strike="noStrike" dirty="0">
                        <a:effectLst/>
                        <a:latin typeface="Arial"/>
                      </a:endParaRPr>
                    </a:p>
                  </a:txBody>
                  <a:tcPr marL="9525" marR="9525" marT="9525" marB="0" anchor="b"/>
                </a:tc>
                <a:tc>
                  <a:txBody>
                    <a:bodyPr/>
                    <a:lstStyle/>
                    <a:p>
                      <a:pPr algn="r" fontAlgn="b"/>
                      <a:r>
                        <a:rPr lang="fr-FR" sz="1100" u="none" strike="noStrike" dirty="0">
                          <a:effectLst/>
                        </a:rPr>
                        <a:t>460</a:t>
                      </a:r>
                      <a:endParaRPr lang="fr-FR" sz="1100" b="0" i="0" u="none" strike="noStrike" dirty="0">
                        <a:effectLst/>
                        <a:latin typeface="Arial"/>
                      </a:endParaRPr>
                    </a:p>
                  </a:txBody>
                  <a:tcPr marL="9525" marR="9525" marT="9525" marB="0" anchor="b"/>
                </a:tc>
                <a:tc>
                  <a:txBody>
                    <a:bodyPr/>
                    <a:lstStyle/>
                    <a:p>
                      <a:pPr algn="r" fontAlgn="b"/>
                      <a:r>
                        <a:rPr lang="fr-FR" sz="1100" u="none" strike="noStrike">
                          <a:effectLst/>
                        </a:rPr>
                        <a:t>71 300 €</a:t>
                      </a:r>
                      <a:endParaRPr lang="fr-FR" sz="1100" b="0" i="0" u="none" strike="noStrike">
                        <a:effectLst/>
                        <a:latin typeface="Arial"/>
                      </a:endParaRPr>
                    </a:p>
                  </a:txBody>
                  <a:tcPr marL="9525" marR="9525" marT="9525" marB="0" anchor="b"/>
                </a:tc>
              </a:tr>
              <a:tr h="211469">
                <a:tc>
                  <a:txBody>
                    <a:bodyPr/>
                    <a:lstStyle/>
                    <a:p>
                      <a:pPr algn="l" fontAlgn="b"/>
                      <a:r>
                        <a:rPr lang="fr-FR" sz="1100" u="none" strike="noStrike" dirty="0">
                          <a:effectLst/>
                        </a:rPr>
                        <a:t>Gestion de projet</a:t>
                      </a:r>
                      <a:endParaRPr lang="fr-FR" sz="1100" b="0" i="0" u="none" strike="noStrike" dirty="0">
                        <a:effectLst/>
                        <a:latin typeface="Arial"/>
                      </a:endParaRPr>
                    </a:p>
                  </a:txBody>
                  <a:tcPr marL="9525" marR="9525" marT="9525" marB="0" anchor="b"/>
                </a:tc>
                <a:tc>
                  <a:txBody>
                    <a:bodyPr/>
                    <a:lstStyle/>
                    <a:p>
                      <a:pPr algn="r" fontAlgn="b"/>
                      <a:r>
                        <a:rPr lang="fr-FR" sz="1100" u="none" strike="noStrike" dirty="0" smtClean="0">
                          <a:effectLst/>
                        </a:rPr>
                        <a:t>220</a:t>
                      </a:r>
                      <a:endParaRPr lang="fr-FR" sz="1100" b="0" i="0" u="none" strike="noStrike" dirty="0">
                        <a:effectLst/>
                        <a:latin typeface="Arial"/>
                      </a:endParaRPr>
                    </a:p>
                  </a:txBody>
                  <a:tcPr marL="9525" marR="9525" marT="9525" marB="0" anchor="b"/>
                </a:tc>
                <a:tc>
                  <a:txBody>
                    <a:bodyPr/>
                    <a:lstStyle/>
                    <a:p>
                      <a:pPr algn="r" fontAlgn="b"/>
                      <a:r>
                        <a:rPr lang="fr-FR" sz="1100" u="none" strike="noStrike" dirty="0" smtClean="0">
                          <a:effectLst/>
                        </a:rPr>
                        <a:t>549</a:t>
                      </a:r>
                      <a:endParaRPr lang="fr-FR" sz="1100" b="0" i="0" u="none" strike="noStrike" dirty="0">
                        <a:effectLst/>
                        <a:latin typeface="Arial"/>
                      </a:endParaRPr>
                    </a:p>
                  </a:txBody>
                  <a:tcPr marL="9525" marR="9525" marT="9525" marB="0" anchor="b"/>
                </a:tc>
                <a:tc>
                  <a:txBody>
                    <a:bodyPr/>
                    <a:lstStyle/>
                    <a:p>
                      <a:pPr algn="r" fontAlgn="b"/>
                      <a:r>
                        <a:rPr lang="fr-FR" sz="1100" u="none" strike="noStrike" dirty="0" smtClean="0">
                          <a:effectLst/>
                        </a:rPr>
                        <a:t>120 780 </a:t>
                      </a:r>
                      <a:r>
                        <a:rPr lang="fr-FR" sz="1100" u="none" strike="noStrike" dirty="0">
                          <a:effectLst/>
                        </a:rPr>
                        <a:t>€</a:t>
                      </a:r>
                      <a:endParaRPr lang="fr-FR" sz="1100" b="0" i="0" u="none" strike="noStrike" dirty="0">
                        <a:effectLst/>
                        <a:latin typeface="Arial"/>
                      </a:endParaRPr>
                    </a:p>
                  </a:txBody>
                  <a:tcPr marL="9525" marR="9525" marT="9525" marB="0" anchor="b"/>
                </a:tc>
              </a:tr>
              <a:tr h="211469">
                <a:tc>
                  <a:txBody>
                    <a:bodyPr/>
                    <a:lstStyle/>
                    <a:p>
                      <a:pPr algn="l" fontAlgn="b"/>
                      <a:r>
                        <a:rPr lang="fr-FR" sz="1100" u="none" strike="noStrike" dirty="0" smtClean="0">
                          <a:effectLst/>
                        </a:rPr>
                        <a:t>Remise commerciale</a:t>
                      </a:r>
                      <a:endParaRPr lang="fr-FR" sz="1100" b="0" i="0" u="none" strike="noStrike" dirty="0">
                        <a:effectLst/>
                        <a:latin typeface="Arial"/>
                      </a:endParaRPr>
                    </a:p>
                  </a:txBody>
                  <a:tcPr marL="9525" marR="9525" marT="9525" marB="0" anchor="b"/>
                </a:tc>
                <a:tc>
                  <a:txBody>
                    <a:bodyPr/>
                    <a:lstStyle/>
                    <a:p>
                      <a:pPr algn="l" fontAlgn="b"/>
                      <a:r>
                        <a:rPr lang="fr-FR" sz="1100" u="none" strike="noStrike" dirty="0">
                          <a:effectLst/>
                        </a:rPr>
                        <a:t> </a:t>
                      </a:r>
                      <a:endParaRPr lang="fr-FR" sz="1100" b="0" i="0" u="none" strike="noStrike" dirty="0">
                        <a:effectLst/>
                        <a:latin typeface="Arial"/>
                      </a:endParaRPr>
                    </a:p>
                  </a:txBody>
                  <a:tcPr marL="9525" marR="9525" marT="9525" marB="0" anchor="b"/>
                </a:tc>
                <a:tc>
                  <a:txBody>
                    <a:bodyPr/>
                    <a:lstStyle/>
                    <a:p>
                      <a:pPr algn="l" fontAlgn="b"/>
                      <a:r>
                        <a:rPr lang="fr-FR" sz="1100" u="none" strike="noStrike" dirty="0">
                          <a:effectLst/>
                        </a:rPr>
                        <a:t> </a:t>
                      </a:r>
                      <a:endParaRPr lang="fr-FR" sz="1100" b="0" i="0" u="none" strike="noStrike" dirty="0">
                        <a:effectLst/>
                        <a:latin typeface="Arial"/>
                      </a:endParaRPr>
                    </a:p>
                  </a:txBody>
                  <a:tcPr marL="9525" marR="9525" marT="9525" marB="0" anchor="b"/>
                </a:tc>
                <a:tc>
                  <a:txBody>
                    <a:bodyPr/>
                    <a:lstStyle/>
                    <a:p>
                      <a:pPr algn="r" fontAlgn="b"/>
                      <a:r>
                        <a:rPr lang="fr-FR" sz="1100" u="none" strike="noStrike" dirty="0" smtClean="0">
                          <a:effectLst/>
                        </a:rPr>
                        <a:t>- 7 564 </a:t>
                      </a:r>
                      <a:r>
                        <a:rPr lang="fr-FR" sz="1100" u="none" strike="noStrike" dirty="0">
                          <a:effectLst/>
                        </a:rPr>
                        <a:t>€</a:t>
                      </a:r>
                      <a:endParaRPr lang="fr-FR" sz="1100" b="0" i="0" u="none" strike="noStrike" dirty="0">
                        <a:effectLst/>
                        <a:latin typeface="Arial"/>
                      </a:endParaRPr>
                    </a:p>
                  </a:txBody>
                  <a:tcPr marL="9525" marR="9525" marT="9525" marB="0" anchor="b"/>
                </a:tc>
              </a:tr>
              <a:tr h="211469">
                <a:tc>
                  <a:txBody>
                    <a:bodyPr/>
                    <a:lstStyle/>
                    <a:p>
                      <a:pPr algn="l" fontAlgn="b"/>
                      <a:r>
                        <a:rPr lang="fr-FR" sz="1100" u="none" strike="noStrike" dirty="0">
                          <a:effectLst/>
                        </a:rPr>
                        <a:t>Prestation de feuilletage</a:t>
                      </a:r>
                      <a:endParaRPr lang="fr-FR" sz="1100" b="0" i="0" u="none" strike="noStrike" dirty="0">
                        <a:effectLst/>
                        <a:latin typeface="Arial"/>
                      </a:endParaRPr>
                    </a:p>
                  </a:txBody>
                  <a:tcPr marL="9525" marR="9525" marT="9525" marB="0" anchor="b"/>
                </a:tc>
                <a:tc>
                  <a:txBody>
                    <a:bodyPr/>
                    <a:lstStyle/>
                    <a:p>
                      <a:pPr algn="l" fontAlgn="b"/>
                      <a:r>
                        <a:rPr lang="fr-FR" sz="1100" u="none" strike="noStrike" dirty="0">
                          <a:effectLst/>
                        </a:rPr>
                        <a:t> </a:t>
                      </a:r>
                      <a:endParaRPr lang="fr-FR" sz="1100" b="0" i="0" u="none" strike="noStrike" dirty="0">
                        <a:effectLst/>
                        <a:latin typeface="Arial"/>
                      </a:endParaRPr>
                    </a:p>
                  </a:txBody>
                  <a:tcPr marL="9525" marR="9525" marT="9525" marB="0" anchor="b"/>
                </a:tc>
                <a:tc>
                  <a:txBody>
                    <a:bodyPr/>
                    <a:lstStyle/>
                    <a:p>
                      <a:pPr algn="l" fontAlgn="b"/>
                      <a:r>
                        <a:rPr lang="fr-FR" sz="1100" u="none" strike="noStrike" dirty="0">
                          <a:effectLst/>
                        </a:rPr>
                        <a:t> </a:t>
                      </a:r>
                      <a:endParaRPr lang="fr-FR" sz="1100" b="0" i="0" u="none" strike="noStrike" dirty="0">
                        <a:effectLst/>
                        <a:latin typeface="Arial"/>
                      </a:endParaRPr>
                    </a:p>
                  </a:txBody>
                  <a:tcPr marL="9525" marR="9525" marT="9525" marB="0" anchor="b"/>
                </a:tc>
                <a:tc>
                  <a:txBody>
                    <a:bodyPr/>
                    <a:lstStyle/>
                    <a:p>
                      <a:pPr algn="r" fontAlgn="b"/>
                      <a:r>
                        <a:rPr lang="fr-FR" sz="1100" u="none" strike="noStrike" dirty="0">
                          <a:effectLst/>
                        </a:rPr>
                        <a:t>6 250 €</a:t>
                      </a:r>
                      <a:endParaRPr lang="fr-FR" sz="1100" b="0" i="0" u="none" strike="noStrike" dirty="0">
                        <a:effectLst/>
                        <a:latin typeface="Arial"/>
                      </a:endParaRPr>
                    </a:p>
                  </a:txBody>
                  <a:tcPr marL="9525" marR="9525" marT="9525" marB="0" anchor="b"/>
                </a:tc>
              </a:tr>
              <a:tr h="211469">
                <a:tc>
                  <a:txBody>
                    <a:bodyPr/>
                    <a:lstStyle/>
                    <a:p>
                      <a:pPr algn="l" fontAlgn="b"/>
                      <a:r>
                        <a:rPr lang="fr-FR" sz="1100" u="none" strike="noStrike" dirty="0">
                          <a:effectLst/>
                        </a:rPr>
                        <a:t>TOTAL</a:t>
                      </a:r>
                      <a:endParaRPr lang="fr-FR" sz="1100" b="0" i="0" u="none" strike="noStrike" dirty="0">
                        <a:effectLst/>
                        <a:latin typeface="Arial"/>
                      </a:endParaRPr>
                    </a:p>
                  </a:txBody>
                  <a:tcPr marL="9525" marR="9525" marT="9525" marB="0" anchor="b"/>
                </a:tc>
                <a:tc>
                  <a:txBody>
                    <a:bodyPr/>
                    <a:lstStyle/>
                    <a:p>
                      <a:pPr algn="l" fontAlgn="b"/>
                      <a:r>
                        <a:rPr lang="fr-FR" sz="1100" u="none" strike="noStrike" dirty="0">
                          <a:effectLst/>
                        </a:rPr>
                        <a:t> </a:t>
                      </a:r>
                      <a:endParaRPr lang="fr-FR" sz="1100" b="0" i="0" u="none" strike="noStrike" dirty="0">
                        <a:effectLst/>
                        <a:latin typeface="Arial"/>
                      </a:endParaRPr>
                    </a:p>
                  </a:txBody>
                  <a:tcPr marL="9525" marR="9525" marT="9525" marB="0" anchor="b"/>
                </a:tc>
                <a:tc>
                  <a:txBody>
                    <a:bodyPr/>
                    <a:lstStyle/>
                    <a:p>
                      <a:pPr algn="l" fontAlgn="b"/>
                      <a:r>
                        <a:rPr lang="fr-FR" sz="1100" u="none" strike="noStrike" dirty="0">
                          <a:effectLst/>
                        </a:rPr>
                        <a:t> </a:t>
                      </a:r>
                      <a:endParaRPr lang="fr-FR" sz="1100" b="0" i="0" u="none" strike="noStrike" dirty="0">
                        <a:effectLst/>
                        <a:latin typeface="Arial"/>
                      </a:endParaRPr>
                    </a:p>
                  </a:txBody>
                  <a:tcPr marL="9525" marR="9525" marT="9525" marB="0" anchor="b"/>
                </a:tc>
                <a:tc>
                  <a:txBody>
                    <a:bodyPr/>
                    <a:lstStyle/>
                    <a:p>
                      <a:pPr algn="r" fontAlgn="b"/>
                      <a:r>
                        <a:rPr lang="fr-FR" sz="1100" u="none" strike="noStrike" dirty="0" smtClean="0">
                          <a:effectLst/>
                        </a:rPr>
                        <a:t>190 766 €</a:t>
                      </a:r>
                      <a:endParaRPr lang="fr-FR" sz="1100" b="0" i="0" u="none" strike="noStrike" dirty="0">
                        <a:effectLst/>
                        <a:latin typeface="Arial"/>
                      </a:endParaRPr>
                    </a:p>
                  </a:txBody>
                  <a:tcPr marL="9525" marR="9525" marT="9525" marB="0" anchor="b"/>
                </a:tc>
              </a:tr>
              <a:tr h="211469">
                <a:tc gridSpan="2">
                  <a:txBody>
                    <a:bodyPr/>
                    <a:lstStyle/>
                    <a:p>
                      <a:pPr algn="l" fontAlgn="b"/>
                      <a:r>
                        <a:rPr lang="fr-FR" sz="1100" u="none" strike="noStrike" dirty="0">
                          <a:effectLst/>
                        </a:rPr>
                        <a:t>TOTAL licences sur 3 ans : 53 906 $ US</a:t>
                      </a:r>
                      <a:endParaRPr lang="fr-FR" sz="1100" b="0" i="0" u="none" strike="noStrike" dirty="0">
                        <a:effectLst/>
                        <a:latin typeface="Verdana"/>
                      </a:endParaRPr>
                    </a:p>
                  </a:txBody>
                  <a:tcPr marL="9525" marR="9525" marT="9525" marB="0" anchor="b"/>
                </a:tc>
                <a:tc hMerge="1">
                  <a:txBody>
                    <a:bodyPr/>
                    <a:lstStyle/>
                    <a:p>
                      <a:endParaRPr lang="fr-FR"/>
                    </a:p>
                  </a:txBody>
                  <a:tcPr/>
                </a:tc>
                <a:tc>
                  <a:txBody>
                    <a:bodyPr/>
                    <a:lstStyle/>
                    <a:p>
                      <a:pPr algn="l" fontAlgn="b"/>
                      <a:endParaRPr lang="fr-FR" sz="1100" b="0" i="0" u="none" strike="noStrike" dirty="0">
                        <a:effectLst/>
                        <a:latin typeface="Verdana"/>
                      </a:endParaRPr>
                    </a:p>
                  </a:txBody>
                  <a:tcPr marL="9525" marR="9525" marT="9525" marB="0" anchor="b"/>
                </a:tc>
                <a:tc>
                  <a:txBody>
                    <a:bodyPr/>
                    <a:lstStyle/>
                    <a:p>
                      <a:pPr algn="l" fontAlgn="b"/>
                      <a:endParaRPr lang="fr-FR" sz="1100" b="0" i="0" u="none" strike="noStrike" dirty="0">
                        <a:effectLst/>
                        <a:latin typeface="Verdana"/>
                      </a:endParaRPr>
                    </a:p>
                  </a:txBody>
                  <a:tcPr marL="9525" marR="9525" marT="9525" marB="0" anchor="b"/>
                </a:tc>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3240043822"/>
              </p:ext>
            </p:extLst>
          </p:nvPr>
        </p:nvGraphicFramePr>
        <p:xfrm>
          <a:off x="1281112" y="3008313"/>
          <a:ext cx="6673557" cy="1331516"/>
        </p:xfrm>
        <a:graphic>
          <a:graphicData uri="http://schemas.openxmlformats.org/drawingml/2006/table">
            <a:tbl>
              <a:tblPr>
                <a:tableStyleId>{5C22544A-7EE6-4342-B048-85BDC9FD1C3A}</a:tableStyleId>
              </a:tblPr>
              <a:tblGrid>
                <a:gridCol w="2136288"/>
                <a:gridCol w="1689100"/>
                <a:gridCol w="1117600"/>
                <a:gridCol w="1730569"/>
              </a:tblGrid>
              <a:tr h="227489">
                <a:tc>
                  <a:txBody>
                    <a:bodyPr/>
                    <a:lstStyle/>
                    <a:p>
                      <a:pPr algn="ctr" rtl="0" fontAlgn="b"/>
                      <a:r>
                        <a:rPr lang="fr-FR" sz="1100" u="none" strike="noStrike" dirty="0">
                          <a:effectLst/>
                        </a:rPr>
                        <a:t>Poste</a:t>
                      </a:r>
                      <a:endParaRPr lang="fr-FR" sz="1100" b="0" i="0" u="none" strike="noStrike" dirty="0">
                        <a:solidFill>
                          <a:srgbClr val="000000"/>
                        </a:solidFill>
                        <a:effectLst/>
                        <a:latin typeface="Arial Black"/>
                      </a:endParaRPr>
                    </a:p>
                  </a:txBody>
                  <a:tcPr marL="6900" marR="6900" marT="6900" marB="0" anchor="b"/>
                </a:tc>
                <a:tc>
                  <a:txBody>
                    <a:bodyPr/>
                    <a:lstStyle/>
                    <a:p>
                      <a:pPr algn="ctr" rtl="0" fontAlgn="b"/>
                      <a:r>
                        <a:rPr lang="fr-FR" sz="1100" u="none" strike="noStrike" dirty="0">
                          <a:effectLst/>
                        </a:rPr>
                        <a:t>Nombre de jours</a:t>
                      </a:r>
                      <a:endParaRPr lang="fr-FR" sz="1100" b="0" i="0" u="none" strike="noStrike" dirty="0">
                        <a:solidFill>
                          <a:srgbClr val="000000"/>
                        </a:solidFill>
                        <a:effectLst/>
                        <a:latin typeface="Arial Black"/>
                      </a:endParaRPr>
                    </a:p>
                  </a:txBody>
                  <a:tcPr marL="6900" marR="6900" marT="6900" marB="0" anchor="b"/>
                </a:tc>
                <a:tc>
                  <a:txBody>
                    <a:bodyPr/>
                    <a:lstStyle/>
                    <a:p>
                      <a:pPr algn="ctr" rtl="0" fontAlgn="b"/>
                      <a:r>
                        <a:rPr lang="fr-FR" sz="1100" u="none" strike="noStrike">
                          <a:effectLst/>
                        </a:rPr>
                        <a:t>TJ</a:t>
                      </a:r>
                      <a:endParaRPr lang="fr-FR" sz="1100" b="0" i="0" u="none" strike="noStrike">
                        <a:solidFill>
                          <a:srgbClr val="000000"/>
                        </a:solidFill>
                        <a:effectLst/>
                        <a:latin typeface="Arial Black"/>
                      </a:endParaRPr>
                    </a:p>
                  </a:txBody>
                  <a:tcPr marL="6900" marR="6900" marT="6900" marB="0" anchor="b"/>
                </a:tc>
                <a:tc>
                  <a:txBody>
                    <a:bodyPr/>
                    <a:lstStyle/>
                    <a:p>
                      <a:pPr algn="ctr" rtl="0" fontAlgn="b"/>
                      <a:r>
                        <a:rPr lang="fr-FR" sz="1100" u="none" strike="noStrike">
                          <a:effectLst/>
                        </a:rPr>
                        <a:t>TOTAL</a:t>
                      </a:r>
                      <a:endParaRPr lang="fr-FR" sz="1100" b="0" i="0" u="none" strike="noStrike">
                        <a:solidFill>
                          <a:srgbClr val="000000"/>
                        </a:solidFill>
                        <a:effectLst/>
                        <a:latin typeface="Arial Black"/>
                      </a:endParaRPr>
                    </a:p>
                  </a:txBody>
                  <a:tcPr marL="6900" marR="6900" marT="6900" marB="0" anchor="b"/>
                </a:tc>
              </a:tr>
              <a:tr h="421560">
                <a:tc>
                  <a:txBody>
                    <a:bodyPr/>
                    <a:lstStyle/>
                    <a:p>
                      <a:pPr algn="l" rtl="0" fontAlgn="b"/>
                      <a:r>
                        <a:rPr lang="fr-FR" sz="1100" u="none" strike="noStrike" dirty="0">
                          <a:effectLst/>
                        </a:rPr>
                        <a:t>Développement/Intégration</a:t>
                      </a:r>
                      <a:endParaRPr lang="fr-FR" sz="1100" b="0" i="0" u="none" strike="noStrike" dirty="0">
                        <a:solidFill>
                          <a:srgbClr val="000000"/>
                        </a:solidFill>
                        <a:effectLst/>
                        <a:latin typeface="Arial Black"/>
                      </a:endParaRPr>
                    </a:p>
                  </a:txBody>
                  <a:tcPr marL="6900" marR="6900" marT="6900" marB="0" anchor="b"/>
                </a:tc>
                <a:tc>
                  <a:txBody>
                    <a:bodyPr/>
                    <a:lstStyle/>
                    <a:p>
                      <a:pPr algn="r" rtl="0" fontAlgn="b"/>
                      <a:r>
                        <a:rPr lang="fr-FR" sz="1100" u="none" strike="noStrike" dirty="0">
                          <a:effectLst/>
                        </a:rPr>
                        <a:t>97</a:t>
                      </a:r>
                      <a:endParaRPr lang="fr-FR" sz="1100" b="0" i="0" u="none" strike="noStrike" dirty="0">
                        <a:solidFill>
                          <a:srgbClr val="000000"/>
                        </a:solidFill>
                        <a:effectLst/>
                        <a:latin typeface="Arial Black"/>
                      </a:endParaRPr>
                    </a:p>
                  </a:txBody>
                  <a:tcPr marL="6900" marR="6900" marT="6900" marB="0" anchor="b"/>
                </a:tc>
                <a:tc>
                  <a:txBody>
                    <a:bodyPr/>
                    <a:lstStyle/>
                    <a:p>
                      <a:pPr algn="r" rtl="0" fontAlgn="b"/>
                      <a:r>
                        <a:rPr lang="fr-FR" sz="1100" u="none" strike="noStrike">
                          <a:effectLst/>
                        </a:rPr>
                        <a:t>460</a:t>
                      </a:r>
                      <a:endParaRPr lang="fr-FR" sz="1100" b="0" i="0" u="none" strike="noStrike">
                        <a:solidFill>
                          <a:srgbClr val="000000"/>
                        </a:solidFill>
                        <a:effectLst/>
                        <a:latin typeface="Arial Black"/>
                      </a:endParaRPr>
                    </a:p>
                  </a:txBody>
                  <a:tcPr marL="6900" marR="6900" marT="6900" marB="0" anchor="b"/>
                </a:tc>
                <a:tc>
                  <a:txBody>
                    <a:bodyPr/>
                    <a:lstStyle/>
                    <a:p>
                      <a:pPr algn="r" rtl="0" fontAlgn="b"/>
                      <a:r>
                        <a:rPr lang="fr-FR" sz="1100" u="none" strike="noStrike" dirty="0">
                          <a:effectLst/>
                        </a:rPr>
                        <a:t>44 620 €</a:t>
                      </a:r>
                      <a:endParaRPr lang="fr-FR" sz="1100" b="0" i="0" u="none" strike="noStrike" dirty="0">
                        <a:solidFill>
                          <a:srgbClr val="000000"/>
                        </a:solidFill>
                        <a:effectLst/>
                        <a:latin typeface="Arial Black"/>
                      </a:endParaRPr>
                    </a:p>
                  </a:txBody>
                  <a:tcPr marL="6900" marR="6900" marT="6900" marB="0" anchor="b"/>
                </a:tc>
              </a:tr>
              <a:tr h="227489">
                <a:tc>
                  <a:txBody>
                    <a:bodyPr/>
                    <a:lstStyle/>
                    <a:p>
                      <a:pPr algn="l" rtl="0" fontAlgn="b"/>
                      <a:r>
                        <a:rPr lang="fr-FR" sz="1100" u="none" strike="noStrike" dirty="0">
                          <a:effectLst/>
                        </a:rPr>
                        <a:t>Gestion de projet</a:t>
                      </a:r>
                      <a:endParaRPr lang="fr-FR" sz="1100" b="0" i="0" u="none" strike="noStrike" dirty="0">
                        <a:solidFill>
                          <a:srgbClr val="000000"/>
                        </a:solidFill>
                        <a:effectLst/>
                        <a:latin typeface="Arial Black"/>
                      </a:endParaRPr>
                    </a:p>
                  </a:txBody>
                  <a:tcPr marL="6900" marR="6900" marT="6900" marB="0" anchor="b"/>
                </a:tc>
                <a:tc>
                  <a:txBody>
                    <a:bodyPr/>
                    <a:lstStyle/>
                    <a:p>
                      <a:pPr algn="r" rtl="0" fontAlgn="b"/>
                      <a:r>
                        <a:rPr lang="fr-FR" sz="1100" u="none" strike="noStrike" dirty="0" smtClean="0">
                          <a:effectLst/>
                        </a:rPr>
                        <a:t>162</a:t>
                      </a:r>
                      <a:endParaRPr lang="fr-FR" sz="1100" b="0" i="0" u="none" strike="noStrike" dirty="0">
                        <a:solidFill>
                          <a:srgbClr val="000000"/>
                        </a:solidFill>
                        <a:effectLst/>
                        <a:latin typeface="Arial Black"/>
                      </a:endParaRPr>
                    </a:p>
                  </a:txBody>
                  <a:tcPr marL="6900" marR="6900" marT="6900" marB="0" anchor="b"/>
                </a:tc>
                <a:tc>
                  <a:txBody>
                    <a:bodyPr/>
                    <a:lstStyle/>
                    <a:p>
                      <a:pPr algn="r" rtl="0" fontAlgn="b"/>
                      <a:r>
                        <a:rPr lang="fr-FR" sz="1100" u="none" strike="noStrike" dirty="0" smtClean="0">
                          <a:effectLst/>
                        </a:rPr>
                        <a:t>568</a:t>
                      </a:r>
                      <a:endParaRPr lang="fr-FR" sz="1100" b="0" i="0" u="none" strike="noStrike" dirty="0">
                        <a:solidFill>
                          <a:srgbClr val="000000"/>
                        </a:solidFill>
                        <a:effectLst/>
                        <a:latin typeface="Arial Black"/>
                      </a:endParaRPr>
                    </a:p>
                  </a:txBody>
                  <a:tcPr marL="6900" marR="6900" marT="6900" marB="0" anchor="b"/>
                </a:tc>
                <a:tc>
                  <a:txBody>
                    <a:bodyPr/>
                    <a:lstStyle/>
                    <a:p>
                      <a:pPr algn="r" rtl="0" fontAlgn="b"/>
                      <a:r>
                        <a:rPr lang="fr-FR" sz="1100" u="none" strike="noStrike" dirty="0" smtClean="0">
                          <a:effectLst/>
                        </a:rPr>
                        <a:t>92 016 </a:t>
                      </a:r>
                      <a:r>
                        <a:rPr lang="fr-FR" sz="1100" u="none" strike="noStrike" dirty="0">
                          <a:effectLst/>
                        </a:rPr>
                        <a:t>€</a:t>
                      </a:r>
                      <a:endParaRPr lang="fr-FR" sz="1100" b="0" i="0" u="none" strike="noStrike" dirty="0">
                        <a:solidFill>
                          <a:srgbClr val="000000"/>
                        </a:solidFill>
                        <a:effectLst/>
                        <a:latin typeface="Arial Black"/>
                      </a:endParaRPr>
                    </a:p>
                  </a:txBody>
                  <a:tcPr marL="6900" marR="6900" marT="6900" marB="0" anchor="b"/>
                </a:tc>
              </a:tr>
              <a:tr h="227489">
                <a:tc>
                  <a:txBody>
                    <a:bodyPr/>
                    <a:lstStyle/>
                    <a:p>
                      <a:pPr algn="l" fontAlgn="b"/>
                      <a:r>
                        <a:rPr lang="fr-FR" sz="1100" u="none" strike="noStrike" dirty="0" smtClean="0">
                          <a:effectLst/>
                        </a:rPr>
                        <a:t>Remise commerciale</a:t>
                      </a:r>
                      <a:endParaRPr lang="fr-FR" sz="1100" b="0" i="0" u="none" strike="noStrike" dirty="0">
                        <a:effectLst/>
                        <a:latin typeface="Arial"/>
                      </a:endParaRPr>
                    </a:p>
                  </a:txBody>
                  <a:tcPr marL="9525" marR="9525" marT="9525" marB="0" anchor="b"/>
                </a:tc>
                <a:tc>
                  <a:txBody>
                    <a:bodyPr/>
                    <a:lstStyle/>
                    <a:p>
                      <a:pPr algn="l" fontAlgn="b"/>
                      <a:r>
                        <a:rPr lang="fr-FR" sz="1100" u="none" strike="noStrike" dirty="0">
                          <a:effectLst/>
                        </a:rPr>
                        <a:t> </a:t>
                      </a:r>
                      <a:endParaRPr lang="fr-FR" sz="1100" b="0" i="0" u="none" strike="noStrike" dirty="0">
                        <a:effectLst/>
                        <a:latin typeface="Arial"/>
                      </a:endParaRPr>
                    </a:p>
                  </a:txBody>
                  <a:tcPr marL="9525" marR="9525" marT="9525" marB="0" anchor="b"/>
                </a:tc>
                <a:tc>
                  <a:txBody>
                    <a:bodyPr/>
                    <a:lstStyle/>
                    <a:p>
                      <a:pPr algn="l" fontAlgn="b"/>
                      <a:r>
                        <a:rPr lang="fr-FR" sz="1100" u="none" strike="noStrike" dirty="0">
                          <a:effectLst/>
                        </a:rPr>
                        <a:t> </a:t>
                      </a:r>
                      <a:endParaRPr lang="fr-FR" sz="1100" b="0" i="0" u="none" strike="noStrike" dirty="0">
                        <a:effectLst/>
                        <a:latin typeface="Arial"/>
                      </a:endParaRPr>
                    </a:p>
                  </a:txBody>
                  <a:tcPr marL="9525" marR="9525" marT="9525" marB="0" anchor="b"/>
                </a:tc>
                <a:tc>
                  <a:txBody>
                    <a:bodyPr/>
                    <a:lstStyle/>
                    <a:p>
                      <a:pPr algn="r" fontAlgn="b"/>
                      <a:r>
                        <a:rPr lang="fr-FR" sz="1100" u="none" strike="noStrike" dirty="0" smtClean="0">
                          <a:effectLst/>
                        </a:rPr>
                        <a:t>-  3026 </a:t>
                      </a:r>
                      <a:r>
                        <a:rPr lang="fr-FR" sz="1100" u="none" strike="noStrike" dirty="0">
                          <a:effectLst/>
                        </a:rPr>
                        <a:t>€</a:t>
                      </a:r>
                      <a:endParaRPr lang="fr-FR" sz="1100" b="0" i="0" u="none" strike="noStrike" dirty="0">
                        <a:effectLst/>
                        <a:latin typeface="Arial"/>
                      </a:endParaRPr>
                    </a:p>
                  </a:txBody>
                  <a:tcPr marL="9525" marR="9525" marT="9525" marB="0" anchor="b"/>
                </a:tc>
              </a:tr>
              <a:tr h="227489">
                <a:tc>
                  <a:txBody>
                    <a:bodyPr/>
                    <a:lstStyle/>
                    <a:p>
                      <a:pPr algn="l" rtl="0" fontAlgn="b"/>
                      <a:r>
                        <a:rPr lang="fr-FR" sz="1100" u="none" strike="noStrike" dirty="0">
                          <a:effectLst/>
                        </a:rPr>
                        <a:t>TOTAL</a:t>
                      </a:r>
                      <a:endParaRPr lang="fr-FR" sz="1100" b="0" i="0" u="none" strike="noStrike" dirty="0">
                        <a:solidFill>
                          <a:srgbClr val="000000"/>
                        </a:solidFill>
                        <a:effectLst/>
                        <a:latin typeface="Arial Black"/>
                      </a:endParaRPr>
                    </a:p>
                  </a:txBody>
                  <a:tcPr marL="6900" marR="6900" marT="6900" marB="0" anchor="b"/>
                </a:tc>
                <a:tc>
                  <a:txBody>
                    <a:bodyPr/>
                    <a:lstStyle/>
                    <a:p>
                      <a:pPr algn="l" rtl="0" fontAlgn="b"/>
                      <a:r>
                        <a:rPr lang="fr-FR" sz="1100" u="none" strike="noStrike">
                          <a:effectLst/>
                        </a:rPr>
                        <a:t> </a:t>
                      </a:r>
                      <a:endParaRPr lang="fr-FR" sz="1100" b="0" i="0" u="none" strike="noStrike">
                        <a:solidFill>
                          <a:srgbClr val="000000"/>
                        </a:solidFill>
                        <a:effectLst/>
                        <a:latin typeface="Arial Black"/>
                      </a:endParaRPr>
                    </a:p>
                  </a:txBody>
                  <a:tcPr marL="6900" marR="6900" marT="6900" marB="0" anchor="b"/>
                </a:tc>
                <a:tc>
                  <a:txBody>
                    <a:bodyPr/>
                    <a:lstStyle/>
                    <a:p>
                      <a:pPr algn="l" rtl="0" fontAlgn="b"/>
                      <a:r>
                        <a:rPr lang="fr-FR" sz="1100" u="none" strike="noStrike" dirty="0">
                          <a:effectLst/>
                        </a:rPr>
                        <a:t> </a:t>
                      </a:r>
                      <a:endParaRPr lang="fr-FR" sz="1100" b="0" i="0" u="none" strike="noStrike" dirty="0">
                        <a:solidFill>
                          <a:srgbClr val="000000"/>
                        </a:solidFill>
                        <a:effectLst/>
                        <a:latin typeface="Arial Black"/>
                      </a:endParaRPr>
                    </a:p>
                  </a:txBody>
                  <a:tcPr marL="6900" marR="6900" marT="6900" marB="0" anchor="b"/>
                </a:tc>
                <a:tc>
                  <a:txBody>
                    <a:bodyPr/>
                    <a:lstStyle/>
                    <a:p>
                      <a:pPr algn="r" rtl="0" fontAlgn="b"/>
                      <a:r>
                        <a:rPr lang="fr-FR" sz="1100" u="none" strike="noStrike" dirty="0" smtClean="0">
                          <a:effectLst/>
                        </a:rPr>
                        <a:t>133</a:t>
                      </a:r>
                      <a:r>
                        <a:rPr lang="fr-FR" sz="1100" u="none" strike="noStrike" baseline="0" dirty="0" smtClean="0">
                          <a:effectLst/>
                        </a:rPr>
                        <a:t> 610</a:t>
                      </a:r>
                      <a:r>
                        <a:rPr lang="fr-FR" sz="1100" u="none" strike="noStrike" dirty="0" smtClean="0">
                          <a:effectLst/>
                        </a:rPr>
                        <a:t> </a:t>
                      </a:r>
                      <a:r>
                        <a:rPr lang="fr-FR" sz="1100" u="none" strike="noStrike" dirty="0">
                          <a:effectLst/>
                        </a:rPr>
                        <a:t>€</a:t>
                      </a:r>
                      <a:endParaRPr lang="fr-FR" sz="1100" b="0" i="0" u="none" strike="noStrike" dirty="0">
                        <a:solidFill>
                          <a:srgbClr val="000000"/>
                        </a:solidFill>
                        <a:effectLst/>
                        <a:latin typeface="Arial Black"/>
                      </a:endParaRPr>
                    </a:p>
                  </a:txBody>
                  <a:tcPr marL="6900" marR="6900" marT="6900" marB="0" anchor="b"/>
                </a:tc>
              </a:tr>
            </a:tbl>
          </a:graphicData>
        </a:graphic>
      </p:graphicFrame>
      <p:graphicFrame>
        <p:nvGraphicFramePr>
          <p:cNvPr id="13" name="Tableau 12"/>
          <p:cNvGraphicFramePr>
            <a:graphicFrameLocks noGrp="1"/>
          </p:cNvGraphicFramePr>
          <p:nvPr>
            <p:extLst>
              <p:ext uri="{D42A27DB-BD31-4B8C-83A1-F6EECF244321}">
                <p14:modId xmlns:p14="http://schemas.microsoft.com/office/powerpoint/2010/main" val="3821325400"/>
              </p:ext>
            </p:extLst>
          </p:nvPr>
        </p:nvGraphicFramePr>
        <p:xfrm>
          <a:off x="1333500" y="4638675"/>
          <a:ext cx="7305869" cy="1010520"/>
        </p:xfrm>
        <a:graphic>
          <a:graphicData uri="http://schemas.openxmlformats.org/drawingml/2006/table">
            <a:tbl>
              <a:tblPr>
                <a:tableStyleId>{5C22544A-7EE6-4342-B048-85BDC9FD1C3A}</a:tableStyleId>
              </a:tblPr>
              <a:tblGrid>
                <a:gridCol w="2819400"/>
                <a:gridCol w="1612900"/>
                <a:gridCol w="1168400"/>
                <a:gridCol w="1705169"/>
              </a:tblGrid>
              <a:tr h="252630">
                <a:tc>
                  <a:txBody>
                    <a:bodyPr/>
                    <a:lstStyle/>
                    <a:p>
                      <a:pPr algn="ctr" rtl="0" fontAlgn="b"/>
                      <a:r>
                        <a:rPr lang="fr-FR" sz="1100" u="none" strike="noStrike" dirty="0">
                          <a:effectLst/>
                        </a:rPr>
                        <a:t>Poste</a:t>
                      </a:r>
                      <a:endParaRPr lang="fr-FR" sz="1100" b="0" i="0" u="none" strike="noStrike" dirty="0">
                        <a:solidFill>
                          <a:srgbClr val="000000"/>
                        </a:solidFill>
                        <a:effectLst/>
                        <a:latin typeface="Arial Black"/>
                      </a:endParaRPr>
                    </a:p>
                  </a:txBody>
                  <a:tcPr marL="8149" marR="8149" marT="8149" marB="0" anchor="b"/>
                </a:tc>
                <a:tc>
                  <a:txBody>
                    <a:bodyPr/>
                    <a:lstStyle/>
                    <a:p>
                      <a:pPr algn="ctr" rtl="0" fontAlgn="b"/>
                      <a:r>
                        <a:rPr lang="fr-FR" sz="1100" u="none" strike="noStrike">
                          <a:effectLst/>
                        </a:rPr>
                        <a:t>Nombre de jours</a:t>
                      </a:r>
                      <a:endParaRPr lang="fr-FR" sz="1100" b="0" i="0" u="none" strike="noStrike">
                        <a:solidFill>
                          <a:srgbClr val="000000"/>
                        </a:solidFill>
                        <a:effectLst/>
                        <a:latin typeface="Arial Black"/>
                      </a:endParaRPr>
                    </a:p>
                  </a:txBody>
                  <a:tcPr marL="8149" marR="8149" marT="8149" marB="0" anchor="b"/>
                </a:tc>
                <a:tc>
                  <a:txBody>
                    <a:bodyPr/>
                    <a:lstStyle/>
                    <a:p>
                      <a:pPr algn="ctr" rtl="0" fontAlgn="b"/>
                      <a:r>
                        <a:rPr lang="fr-FR" sz="1100" u="none" strike="noStrike">
                          <a:effectLst/>
                        </a:rPr>
                        <a:t>TJ</a:t>
                      </a:r>
                      <a:endParaRPr lang="fr-FR" sz="1100" b="0" i="0" u="none" strike="noStrike">
                        <a:solidFill>
                          <a:srgbClr val="000000"/>
                        </a:solidFill>
                        <a:effectLst/>
                        <a:latin typeface="Arial Black"/>
                      </a:endParaRPr>
                    </a:p>
                  </a:txBody>
                  <a:tcPr marL="8149" marR="8149" marT="8149" marB="0" anchor="b"/>
                </a:tc>
                <a:tc>
                  <a:txBody>
                    <a:bodyPr/>
                    <a:lstStyle/>
                    <a:p>
                      <a:pPr algn="ctr" rtl="0" fontAlgn="b"/>
                      <a:r>
                        <a:rPr lang="fr-FR" sz="1100" u="none" strike="noStrike">
                          <a:effectLst/>
                        </a:rPr>
                        <a:t>TOTAL</a:t>
                      </a:r>
                      <a:endParaRPr lang="fr-FR" sz="1100" b="0" i="0" u="none" strike="noStrike">
                        <a:solidFill>
                          <a:srgbClr val="000000"/>
                        </a:solidFill>
                        <a:effectLst/>
                        <a:latin typeface="Arial Black"/>
                      </a:endParaRPr>
                    </a:p>
                  </a:txBody>
                  <a:tcPr marL="8149" marR="8149" marT="8149" marB="0" anchor="b"/>
                </a:tc>
              </a:tr>
              <a:tr h="252630">
                <a:tc>
                  <a:txBody>
                    <a:bodyPr/>
                    <a:lstStyle/>
                    <a:p>
                      <a:pPr algn="l" rtl="0" fontAlgn="b"/>
                      <a:r>
                        <a:rPr lang="fr-FR" sz="1100" u="none" strike="noStrike" dirty="0">
                          <a:effectLst/>
                        </a:rPr>
                        <a:t>Développement/Intégration</a:t>
                      </a:r>
                      <a:endParaRPr lang="fr-FR" sz="1100" b="0" i="0" u="none" strike="noStrike" dirty="0">
                        <a:solidFill>
                          <a:srgbClr val="000000"/>
                        </a:solidFill>
                        <a:effectLst/>
                        <a:latin typeface="Arial Black"/>
                      </a:endParaRPr>
                    </a:p>
                  </a:txBody>
                  <a:tcPr marL="8149" marR="8149" marT="8149" marB="0" anchor="b"/>
                </a:tc>
                <a:tc>
                  <a:txBody>
                    <a:bodyPr/>
                    <a:lstStyle/>
                    <a:p>
                      <a:pPr algn="r" rtl="0" fontAlgn="b"/>
                      <a:r>
                        <a:rPr lang="fr-FR" sz="1100" u="none" strike="noStrike" dirty="0">
                          <a:effectLst/>
                        </a:rPr>
                        <a:t>13</a:t>
                      </a:r>
                      <a:endParaRPr lang="fr-FR" sz="1100" b="0" i="0" u="none" strike="noStrike" dirty="0">
                        <a:solidFill>
                          <a:srgbClr val="000000"/>
                        </a:solidFill>
                        <a:effectLst/>
                        <a:latin typeface="Arial Black"/>
                      </a:endParaRPr>
                    </a:p>
                  </a:txBody>
                  <a:tcPr marL="8149" marR="8149" marT="8149" marB="0" anchor="b"/>
                </a:tc>
                <a:tc>
                  <a:txBody>
                    <a:bodyPr/>
                    <a:lstStyle/>
                    <a:p>
                      <a:pPr algn="r" rtl="0" fontAlgn="b"/>
                      <a:r>
                        <a:rPr lang="fr-FR" sz="1100" u="none" strike="noStrike">
                          <a:effectLst/>
                        </a:rPr>
                        <a:t>460</a:t>
                      </a:r>
                      <a:endParaRPr lang="fr-FR" sz="1100" b="0" i="0" u="none" strike="noStrike">
                        <a:solidFill>
                          <a:srgbClr val="000000"/>
                        </a:solidFill>
                        <a:effectLst/>
                        <a:latin typeface="Arial Black"/>
                      </a:endParaRPr>
                    </a:p>
                  </a:txBody>
                  <a:tcPr marL="8149" marR="8149" marT="8149" marB="0" anchor="b"/>
                </a:tc>
                <a:tc>
                  <a:txBody>
                    <a:bodyPr/>
                    <a:lstStyle/>
                    <a:p>
                      <a:pPr algn="r" rtl="0" fontAlgn="b"/>
                      <a:r>
                        <a:rPr lang="fr-FR" sz="1100" u="none" strike="noStrike">
                          <a:effectLst/>
                        </a:rPr>
                        <a:t>5 980 €</a:t>
                      </a:r>
                      <a:endParaRPr lang="fr-FR" sz="1100" b="0" i="0" u="none" strike="noStrike">
                        <a:solidFill>
                          <a:srgbClr val="000000"/>
                        </a:solidFill>
                        <a:effectLst/>
                        <a:latin typeface="Arial Black"/>
                      </a:endParaRPr>
                    </a:p>
                  </a:txBody>
                  <a:tcPr marL="8149" marR="8149" marT="8149" marB="0" anchor="b"/>
                </a:tc>
              </a:tr>
              <a:tr h="252630">
                <a:tc>
                  <a:txBody>
                    <a:bodyPr/>
                    <a:lstStyle/>
                    <a:p>
                      <a:pPr algn="l" rtl="0" fontAlgn="b"/>
                      <a:r>
                        <a:rPr lang="fr-FR" sz="1100" u="none" strike="noStrike" dirty="0">
                          <a:effectLst/>
                        </a:rPr>
                        <a:t>Gestion de projet</a:t>
                      </a:r>
                      <a:endParaRPr lang="fr-FR" sz="1100" b="0" i="0" u="none" strike="noStrike" dirty="0">
                        <a:solidFill>
                          <a:srgbClr val="000000"/>
                        </a:solidFill>
                        <a:effectLst/>
                        <a:latin typeface="Arial Black"/>
                      </a:endParaRPr>
                    </a:p>
                  </a:txBody>
                  <a:tcPr marL="8149" marR="8149" marT="8149" marB="0" anchor="b"/>
                </a:tc>
                <a:tc>
                  <a:txBody>
                    <a:bodyPr/>
                    <a:lstStyle/>
                    <a:p>
                      <a:pPr algn="r" rtl="0" fontAlgn="b"/>
                      <a:r>
                        <a:rPr lang="fr-FR" sz="1100" u="none" strike="noStrike" dirty="0">
                          <a:effectLst/>
                        </a:rPr>
                        <a:t>23</a:t>
                      </a:r>
                      <a:endParaRPr lang="fr-FR" sz="1100" b="0" i="0" u="none" strike="noStrike" dirty="0">
                        <a:solidFill>
                          <a:srgbClr val="000000"/>
                        </a:solidFill>
                        <a:effectLst/>
                        <a:latin typeface="Arial Black"/>
                      </a:endParaRPr>
                    </a:p>
                  </a:txBody>
                  <a:tcPr marL="8149" marR="8149" marT="8149" marB="0" anchor="b"/>
                </a:tc>
                <a:tc>
                  <a:txBody>
                    <a:bodyPr/>
                    <a:lstStyle/>
                    <a:p>
                      <a:pPr algn="r" rtl="0" fontAlgn="b"/>
                      <a:r>
                        <a:rPr lang="fr-FR" sz="1100" u="none" strike="noStrike" dirty="0">
                          <a:effectLst/>
                        </a:rPr>
                        <a:t>818</a:t>
                      </a:r>
                      <a:endParaRPr lang="fr-FR" sz="1100" b="0" i="0" u="none" strike="noStrike" dirty="0">
                        <a:solidFill>
                          <a:srgbClr val="000000"/>
                        </a:solidFill>
                        <a:effectLst/>
                        <a:latin typeface="Arial Black"/>
                      </a:endParaRPr>
                    </a:p>
                  </a:txBody>
                  <a:tcPr marL="8149" marR="8149" marT="8149" marB="0" anchor="b"/>
                </a:tc>
                <a:tc>
                  <a:txBody>
                    <a:bodyPr/>
                    <a:lstStyle/>
                    <a:p>
                      <a:pPr algn="r" rtl="0" fontAlgn="b"/>
                      <a:r>
                        <a:rPr lang="fr-FR" sz="1100" u="none" strike="noStrike" dirty="0" smtClean="0">
                          <a:effectLst/>
                        </a:rPr>
                        <a:t>12 052 </a:t>
                      </a:r>
                      <a:r>
                        <a:rPr lang="fr-FR" sz="1100" u="none" strike="noStrike" dirty="0">
                          <a:effectLst/>
                        </a:rPr>
                        <a:t>€</a:t>
                      </a:r>
                      <a:endParaRPr lang="fr-FR" sz="1100" b="0" i="0" u="none" strike="noStrike" dirty="0">
                        <a:solidFill>
                          <a:srgbClr val="000000"/>
                        </a:solidFill>
                        <a:effectLst/>
                        <a:latin typeface="Arial Black"/>
                      </a:endParaRPr>
                    </a:p>
                  </a:txBody>
                  <a:tcPr marL="8149" marR="8149" marT="8149" marB="0" anchor="b"/>
                </a:tc>
              </a:tr>
              <a:tr h="252630">
                <a:tc>
                  <a:txBody>
                    <a:bodyPr/>
                    <a:lstStyle/>
                    <a:p>
                      <a:pPr algn="l" rtl="0" fontAlgn="b"/>
                      <a:r>
                        <a:rPr lang="fr-FR" sz="1100" u="none" strike="noStrike">
                          <a:effectLst/>
                        </a:rPr>
                        <a:t>TOTAL</a:t>
                      </a:r>
                      <a:endParaRPr lang="fr-FR" sz="1100" b="0" i="0" u="none" strike="noStrike">
                        <a:solidFill>
                          <a:srgbClr val="000000"/>
                        </a:solidFill>
                        <a:effectLst/>
                        <a:latin typeface="Arial Black"/>
                      </a:endParaRPr>
                    </a:p>
                  </a:txBody>
                  <a:tcPr marL="8149" marR="8149" marT="8149" marB="0" anchor="b"/>
                </a:tc>
                <a:tc>
                  <a:txBody>
                    <a:bodyPr/>
                    <a:lstStyle/>
                    <a:p>
                      <a:pPr algn="l" rtl="0" fontAlgn="b"/>
                      <a:r>
                        <a:rPr lang="fr-FR" sz="1100" u="none" strike="noStrike" dirty="0">
                          <a:effectLst/>
                        </a:rPr>
                        <a:t> </a:t>
                      </a:r>
                      <a:endParaRPr lang="fr-FR" sz="1100" b="0" i="0" u="none" strike="noStrike" dirty="0">
                        <a:solidFill>
                          <a:srgbClr val="000000"/>
                        </a:solidFill>
                        <a:effectLst/>
                        <a:latin typeface="Arial Black"/>
                      </a:endParaRPr>
                    </a:p>
                  </a:txBody>
                  <a:tcPr marL="8149" marR="8149" marT="8149" marB="0" anchor="b"/>
                </a:tc>
                <a:tc>
                  <a:txBody>
                    <a:bodyPr/>
                    <a:lstStyle/>
                    <a:p>
                      <a:pPr algn="l" rtl="0" fontAlgn="b"/>
                      <a:r>
                        <a:rPr lang="fr-FR" sz="1100" u="none" strike="noStrike" dirty="0">
                          <a:effectLst/>
                        </a:rPr>
                        <a:t> </a:t>
                      </a:r>
                      <a:endParaRPr lang="fr-FR" sz="1100" b="0" i="0" u="none" strike="noStrike" dirty="0">
                        <a:solidFill>
                          <a:srgbClr val="000000"/>
                        </a:solidFill>
                        <a:effectLst/>
                        <a:latin typeface="Arial Black"/>
                      </a:endParaRPr>
                    </a:p>
                  </a:txBody>
                  <a:tcPr marL="8149" marR="8149" marT="8149" marB="0" anchor="b"/>
                </a:tc>
                <a:tc>
                  <a:txBody>
                    <a:bodyPr/>
                    <a:lstStyle/>
                    <a:p>
                      <a:pPr algn="r" rtl="0" fontAlgn="b"/>
                      <a:r>
                        <a:rPr lang="fr-FR" sz="1100" u="none" strike="noStrike" dirty="0" smtClean="0">
                          <a:effectLst/>
                        </a:rPr>
                        <a:t>18 032 </a:t>
                      </a:r>
                      <a:r>
                        <a:rPr lang="fr-FR" sz="1100" u="none" strike="noStrike" dirty="0">
                          <a:effectLst/>
                        </a:rPr>
                        <a:t>€</a:t>
                      </a:r>
                      <a:endParaRPr lang="fr-FR" sz="1100" b="0" i="0" u="none" strike="noStrike" dirty="0">
                        <a:solidFill>
                          <a:srgbClr val="000000"/>
                        </a:solidFill>
                        <a:effectLst/>
                        <a:latin typeface="Arial Black"/>
                      </a:endParaRPr>
                    </a:p>
                  </a:txBody>
                  <a:tcPr marL="8149" marR="8149" marT="8149" marB="0" anchor="b"/>
                </a:tc>
              </a:tr>
            </a:tbl>
          </a:graphicData>
        </a:graphic>
      </p:graphicFrame>
    </p:spTree>
    <p:extLst>
      <p:ext uri="{BB962C8B-B14F-4D97-AF65-F5344CB8AC3E}">
        <p14:creationId xmlns:p14="http://schemas.microsoft.com/office/powerpoint/2010/main" val="2974585567"/>
      </p:ext>
    </p:extLst>
  </p:cSld>
  <p:clrMapOvr>
    <a:masterClrMapping/>
  </p:clrMapOvr>
  <p:transition spd="med">
    <p:fad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738" y="323850"/>
            <a:ext cx="8040687" cy="332399"/>
          </a:xfrm>
        </p:spPr>
        <p:txBody>
          <a:bodyPr/>
          <a:lstStyle/>
          <a:p>
            <a:pPr>
              <a:defRPr/>
            </a:pPr>
            <a:r>
              <a:rPr lang="fr-FR" dirty="0" smtClean="0">
                <a:solidFill>
                  <a:schemeClr val="tx1"/>
                </a:solidFill>
              </a:rPr>
              <a:t>Budget</a:t>
            </a:r>
            <a:endParaRPr lang="fr-FR" dirty="0"/>
          </a:p>
        </p:txBody>
      </p:sp>
      <p:sp>
        <p:nvSpPr>
          <p:cNvPr id="3" name="Espace réservé du texte 2"/>
          <p:cNvSpPr>
            <a:spLocks noGrp="1"/>
          </p:cNvSpPr>
          <p:nvPr>
            <p:ph type="body" sz="quarter" idx="10"/>
          </p:nvPr>
        </p:nvSpPr>
        <p:spPr>
          <a:xfrm>
            <a:off x="139700" y="1120775"/>
            <a:ext cx="8902700" cy="5495925"/>
          </a:xfrm>
        </p:spPr>
        <p:txBody>
          <a:bodyPr/>
          <a:lstStyle/>
          <a:p>
            <a:pPr marL="0">
              <a:lnSpc>
                <a:spcPct val="100000"/>
              </a:lnSpc>
              <a:spcBef>
                <a:spcPts val="0"/>
              </a:spcBef>
              <a:spcAft>
                <a:spcPts val="0"/>
              </a:spcAft>
              <a:defRPr/>
            </a:pPr>
            <a:endParaRPr lang="fr-FR" sz="1400" b="1" dirty="0"/>
          </a:p>
          <a:p>
            <a:pPr marL="0">
              <a:lnSpc>
                <a:spcPct val="100000"/>
              </a:lnSpc>
              <a:spcBef>
                <a:spcPts val="0"/>
              </a:spcBef>
              <a:spcAft>
                <a:spcPts val="0"/>
              </a:spcAft>
              <a:defRPr/>
            </a:pPr>
            <a:endParaRPr lang="fr-FR" sz="1400" b="1" dirty="0" smtClean="0">
              <a:latin typeface="+mj-lt"/>
              <a:cs typeface="ヒラギノ角ゴ Pro W3"/>
            </a:endParaRPr>
          </a:p>
          <a:p>
            <a:pPr marL="0">
              <a:lnSpc>
                <a:spcPct val="100000"/>
              </a:lnSpc>
              <a:spcBef>
                <a:spcPts val="0"/>
              </a:spcBef>
              <a:spcAft>
                <a:spcPts val="0"/>
              </a:spcAft>
              <a:defRPr/>
            </a:pPr>
            <a:endParaRPr lang="fr-FR" sz="1400" b="1" dirty="0"/>
          </a:p>
          <a:p>
            <a:pPr marL="0">
              <a:lnSpc>
                <a:spcPct val="100000"/>
              </a:lnSpc>
              <a:spcBef>
                <a:spcPts val="0"/>
              </a:spcBef>
              <a:spcAft>
                <a:spcPts val="0"/>
              </a:spcAft>
              <a:defRPr/>
            </a:pPr>
            <a:endParaRPr lang="fr-FR" sz="1400" b="1" dirty="0" smtClean="0">
              <a:latin typeface="+mj-lt"/>
              <a:cs typeface="ヒラギノ角ゴ Pro W3"/>
            </a:endParaRPr>
          </a:p>
          <a:p>
            <a:pPr marL="0">
              <a:lnSpc>
                <a:spcPct val="100000"/>
              </a:lnSpc>
              <a:spcBef>
                <a:spcPts val="0"/>
              </a:spcBef>
              <a:spcAft>
                <a:spcPts val="0"/>
              </a:spcAft>
              <a:defRPr/>
            </a:pPr>
            <a:endParaRPr lang="fr-FR" sz="1400" b="1" dirty="0"/>
          </a:p>
          <a:p>
            <a:pPr marL="0">
              <a:lnSpc>
                <a:spcPct val="100000"/>
              </a:lnSpc>
              <a:spcBef>
                <a:spcPts val="0"/>
              </a:spcBef>
              <a:spcAft>
                <a:spcPts val="0"/>
              </a:spcAft>
              <a:defRPr/>
            </a:pPr>
            <a:endParaRPr lang="fr-FR" sz="1400" b="1" dirty="0" smtClean="0">
              <a:latin typeface="+mj-lt"/>
              <a:cs typeface="ヒラギノ角ゴ Pro W3"/>
            </a:endParaRPr>
          </a:p>
          <a:p>
            <a:pPr marL="0">
              <a:lnSpc>
                <a:spcPct val="100000"/>
              </a:lnSpc>
              <a:spcBef>
                <a:spcPts val="0"/>
              </a:spcBef>
              <a:spcAft>
                <a:spcPts val="0"/>
              </a:spcAft>
              <a:defRPr/>
            </a:pPr>
            <a:endParaRPr lang="fr-FR" sz="1400" b="1" dirty="0"/>
          </a:p>
        </p:txBody>
      </p:sp>
      <p:sp>
        <p:nvSpPr>
          <p:cNvPr id="5" name="Espace réservé du numéro de diapositive 3"/>
          <p:cNvSpPr>
            <a:spLocks noGrp="1"/>
          </p:cNvSpPr>
          <p:nvPr>
            <p:ph type="sldNum" sz="quarter" idx="4"/>
          </p:nvPr>
        </p:nvSpPr>
        <p:spPr>
          <a:xfrm>
            <a:off x="266700" y="6562800"/>
            <a:ext cx="2133600" cy="196850"/>
          </a:xfrm>
        </p:spPr>
        <p:txBody>
          <a:bodyPr/>
          <a:lstStyle/>
          <a:p>
            <a:pPr algn="l"/>
            <a:r>
              <a:rPr lang="fr-FR" smtClean="0"/>
              <a:t>Page </a:t>
            </a:r>
            <a:fld id="{8BE978C9-4FDF-4B0A-86DE-559912220C9D}" type="slidenum">
              <a:rPr lang="fr-FR" smtClean="0"/>
              <a:pPr algn="l"/>
              <a:t>155</a:t>
            </a:fld>
            <a:endParaRPr lang="fr-FR"/>
          </a:p>
        </p:txBody>
      </p:sp>
      <p:sp>
        <p:nvSpPr>
          <p:cNvPr id="6"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
        <p:nvSpPr>
          <p:cNvPr id="7" name="Espace réservé du texte 5"/>
          <p:cNvSpPr>
            <a:spLocks noGrp="1"/>
          </p:cNvSpPr>
          <p:nvPr>
            <p:ph type="body" sz="quarter" idx="11"/>
          </p:nvPr>
        </p:nvSpPr>
        <p:spPr>
          <a:xfrm>
            <a:off x="722313" y="712787"/>
            <a:ext cx="7999412" cy="168275"/>
          </a:xfrm>
        </p:spPr>
        <p:txBody>
          <a:bodyPr/>
          <a:lstStyle/>
          <a:p>
            <a:r>
              <a:rPr lang="fr-FR" sz="1600" dirty="0" smtClean="0"/>
              <a:t>Nos compléments concernant LE budget du lot j’aime lire store</a:t>
            </a:r>
            <a:endParaRPr lang="fr-FR" sz="1600" dirty="0"/>
          </a:p>
        </p:txBody>
      </p:sp>
      <p:graphicFrame>
        <p:nvGraphicFramePr>
          <p:cNvPr id="11" name="Tableau 10"/>
          <p:cNvGraphicFramePr>
            <a:graphicFrameLocks noGrp="1"/>
          </p:cNvGraphicFramePr>
          <p:nvPr>
            <p:extLst>
              <p:ext uri="{D42A27DB-BD31-4B8C-83A1-F6EECF244321}">
                <p14:modId xmlns:p14="http://schemas.microsoft.com/office/powerpoint/2010/main" val="3160511206"/>
              </p:ext>
            </p:extLst>
          </p:nvPr>
        </p:nvGraphicFramePr>
        <p:xfrm>
          <a:off x="660400" y="1063625"/>
          <a:ext cx="7902769" cy="1819275"/>
        </p:xfrm>
        <a:graphic>
          <a:graphicData uri="http://schemas.openxmlformats.org/drawingml/2006/table">
            <a:tbl>
              <a:tblPr>
                <a:tableStyleId>{5C22544A-7EE6-4342-B048-85BDC9FD1C3A}</a:tableStyleId>
              </a:tblPr>
              <a:tblGrid>
                <a:gridCol w="2974160"/>
                <a:gridCol w="1848228"/>
                <a:gridCol w="1274640"/>
                <a:gridCol w="1805741"/>
              </a:tblGrid>
              <a:tr h="437274">
                <a:tc>
                  <a:txBody>
                    <a:bodyPr/>
                    <a:lstStyle/>
                    <a:p>
                      <a:pPr algn="ctr" fontAlgn="b"/>
                      <a:r>
                        <a:rPr lang="fr-FR" sz="1100" u="none" strike="noStrike" dirty="0">
                          <a:effectLst/>
                        </a:rPr>
                        <a:t>Poste</a:t>
                      </a:r>
                      <a:endParaRPr lang="fr-FR" sz="1100" b="1" i="0" u="none" strike="noStrike" dirty="0">
                        <a:effectLst/>
                        <a:latin typeface="Arial"/>
                      </a:endParaRPr>
                    </a:p>
                  </a:txBody>
                  <a:tcPr marL="9525" marR="9525" marT="9525" marB="0" anchor="b"/>
                </a:tc>
                <a:tc>
                  <a:txBody>
                    <a:bodyPr/>
                    <a:lstStyle/>
                    <a:p>
                      <a:pPr algn="ctr" fontAlgn="b"/>
                      <a:r>
                        <a:rPr lang="fr-FR" sz="1100" u="none" strike="noStrike" dirty="0">
                          <a:effectLst/>
                        </a:rPr>
                        <a:t>Nombre de jours</a:t>
                      </a:r>
                      <a:endParaRPr lang="fr-FR" sz="1100" b="1" i="0" u="none" strike="noStrike" dirty="0">
                        <a:effectLst/>
                        <a:latin typeface="Arial"/>
                      </a:endParaRPr>
                    </a:p>
                  </a:txBody>
                  <a:tcPr marL="9525" marR="9525" marT="9525" marB="0" anchor="b"/>
                </a:tc>
                <a:tc>
                  <a:txBody>
                    <a:bodyPr/>
                    <a:lstStyle/>
                    <a:p>
                      <a:pPr algn="ctr" fontAlgn="b"/>
                      <a:r>
                        <a:rPr lang="fr-FR" sz="1100" u="none" strike="noStrike" dirty="0">
                          <a:effectLst/>
                        </a:rPr>
                        <a:t>TJ</a:t>
                      </a:r>
                      <a:endParaRPr lang="fr-FR" sz="1100" b="1" i="0" u="none" strike="noStrike" dirty="0">
                        <a:effectLst/>
                        <a:latin typeface="Arial"/>
                      </a:endParaRPr>
                    </a:p>
                  </a:txBody>
                  <a:tcPr marL="9525" marR="9525" marT="9525" marB="0" anchor="b"/>
                </a:tc>
                <a:tc>
                  <a:txBody>
                    <a:bodyPr/>
                    <a:lstStyle/>
                    <a:p>
                      <a:pPr algn="ctr" fontAlgn="b"/>
                      <a:r>
                        <a:rPr lang="fr-FR" sz="1100" u="none" strike="noStrike">
                          <a:effectLst/>
                        </a:rPr>
                        <a:t>TOTAL</a:t>
                      </a:r>
                      <a:endParaRPr lang="fr-FR" sz="1100" b="1" i="0" u="none" strike="noStrike">
                        <a:effectLst/>
                        <a:latin typeface="Arial"/>
                      </a:endParaRPr>
                    </a:p>
                  </a:txBody>
                  <a:tcPr marL="9525" marR="9525" marT="9525" marB="0" anchor="b"/>
                </a:tc>
              </a:tr>
              <a:tr h="697970">
                <a:tc>
                  <a:txBody>
                    <a:bodyPr/>
                    <a:lstStyle/>
                    <a:p>
                      <a:pPr algn="l" fontAlgn="b"/>
                      <a:r>
                        <a:rPr lang="fr-FR" sz="1100" u="none" strike="noStrike" dirty="0">
                          <a:effectLst/>
                        </a:rPr>
                        <a:t>Développement/Intégration</a:t>
                      </a:r>
                      <a:endParaRPr lang="fr-FR" sz="1100" b="0" i="0" u="none" strike="noStrike" dirty="0">
                        <a:effectLst/>
                        <a:latin typeface="Arial"/>
                      </a:endParaRPr>
                    </a:p>
                  </a:txBody>
                  <a:tcPr marL="9525" marR="9525" marT="9525" marB="0" anchor="b"/>
                </a:tc>
                <a:tc>
                  <a:txBody>
                    <a:bodyPr/>
                    <a:lstStyle/>
                    <a:p>
                      <a:pPr algn="r" fontAlgn="b"/>
                      <a:r>
                        <a:rPr lang="fr-FR" sz="1100" b="0" i="0" u="none" strike="noStrike" kern="1200" dirty="0" smtClean="0">
                          <a:solidFill>
                            <a:schemeClr val="dk1"/>
                          </a:solidFill>
                          <a:effectLst/>
                          <a:latin typeface="+mn-lt"/>
                          <a:ea typeface="+mn-ea"/>
                          <a:cs typeface="+mn-cs"/>
                        </a:rPr>
                        <a:t>33</a:t>
                      </a:r>
                      <a:endParaRPr lang="fr-FR" sz="1100" b="0" i="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fr-FR" sz="1100" b="0" i="0" u="none" strike="noStrike" kern="1200" dirty="0">
                          <a:solidFill>
                            <a:schemeClr val="dk1"/>
                          </a:solidFill>
                          <a:effectLst/>
                          <a:latin typeface="+mn-lt"/>
                          <a:ea typeface="+mn-ea"/>
                          <a:cs typeface="+mn-cs"/>
                        </a:rPr>
                        <a:t>460</a:t>
                      </a:r>
                    </a:p>
                  </a:txBody>
                  <a:tcPr marL="9525" marR="9525" marT="9525" marB="0" anchor="b"/>
                </a:tc>
                <a:tc>
                  <a:txBody>
                    <a:bodyPr/>
                    <a:lstStyle/>
                    <a:p>
                      <a:pPr algn="r" fontAlgn="b"/>
                      <a:r>
                        <a:rPr lang="fr-FR" sz="1100" u="none" strike="noStrike" dirty="0" smtClean="0">
                          <a:effectLst/>
                        </a:rPr>
                        <a:t>15 180 </a:t>
                      </a:r>
                      <a:r>
                        <a:rPr lang="fr-FR" sz="1100" u="none" strike="noStrike" dirty="0">
                          <a:effectLst/>
                        </a:rPr>
                        <a:t>€</a:t>
                      </a:r>
                      <a:endParaRPr lang="fr-FR" sz="1100" b="0" i="0" u="none" strike="noStrike" dirty="0">
                        <a:effectLst/>
                        <a:latin typeface="Arial"/>
                      </a:endParaRPr>
                    </a:p>
                  </a:txBody>
                  <a:tcPr marL="9525" marR="9525" marT="9525" marB="0" anchor="b"/>
                </a:tc>
              </a:tr>
              <a:tr h="359560">
                <a:tc>
                  <a:txBody>
                    <a:bodyPr/>
                    <a:lstStyle/>
                    <a:p>
                      <a:pPr algn="l" fontAlgn="b"/>
                      <a:r>
                        <a:rPr lang="fr-FR" sz="1100" u="none" strike="noStrike" dirty="0">
                          <a:effectLst/>
                        </a:rPr>
                        <a:t>Gestion de projet</a:t>
                      </a:r>
                      <a:endParaRPr lang="fr-FR" sz="1100" b="0" i="0" u="none" strike="noStrike" dirty="0">
                        <a:effectLst/>
                        <a:latin typeface="Arial"/>
                      </a:endParaRPr>
                    </a:p>
                  </a:txBody>
                  <a:tcPr marL="9525" marR="9525" marT="9525" marB="0" anchor="b"/>
                </a:tc>
                <a:tc>
                  <a:txBody>
                    <a:bodyPr/>
                    <a:lstStyle/>
                    <a:p>
                      <a:pPr algn="r" fontAlgn="b"/>
                      <a:r>
                        <a:rPr lang="fr-FR" sz="1100" b="0" i="0" u="none" strike="noStrike" kern="1200" dirty="0" smtClean="0">
                          <a:solidFill>
                            <a:schemeClr val="dk1"/>
                          </a:solidFill>
                          <a:effectLst/>
                          <a:latin typeface="+mn-lt"/>
                          <a:ea typeface="+mn-ea"/>
                          <a:cs typeface="+mn-cs"/>
                        </a:rPr>
                        <a:t>46</a:t>
                      </a:r>
                      <a:endParaRPr lang="fr-FR" sz="1100" b="0" i="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fr-FR" sz="1100" b="0" i="0" u="none" strike="noStrike" kern="1200" dirty="0" smtClean="0">
                          <a:solidFill>
                            <a:schemeClr val="dk1"/>
                          </a:solidFill>
                          <a:effectLst/>
                          <a:latin typeface="+mn-lt"/>
                          <a:ea typeface="+mn-ea"/>
                          <a:cs typeface="+mn-cs"/>
                        </a:rPr>
                        <a:t>488</a:t>
                      </a:r>
                      <a:endParaRPr lang="fr-FR" sz="1100" b="0" i="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fr-FR" sz="1100" u="none" strike="noStrike" dirty="0" smtClean="0">
                          <a:effectLst/>
                        </a:rPr>
                        <a:t>22 448 </a:t>
                      </a:r>
                      <a:r>
                        <a:rPr lang="fr-FR" sz="1100" u="none" strike="noStrike" dirty="0">
                          <a:effectLst/>
                        </a:rPr>
                        <a:t>€</a:t>
                      </a:r>
                      <a:endParaRPr lang="fr-FR" sz="1100" b="0" i="0" u="none" strike="noStrike" dirty="0">
                        <a:effectLst/>
                        <a:latin typeface="Arial"/>
                      </a:endParaRPr>
                    </a:p>
                  </a:txBody>
                  <a:tcPr marL="9525" marR="9525" marT="9525" marB="0" anchor="b"/>
                </a:tc>
              </a:tr>
              <a:tr h="324471">
                <a:tc>
                  <a:txBody>
                    <a:bodyPr/>
                    <a:lstStyle/>
                    <a:p>
                      <a:pPr algn="l" fontAlgn="b"/>
                      <a:r>
                        <a:rPr lang="fr-FR" sz="1100" u="none" strike="noStrike" dirty="0">
                          <a:effectLst/>
                        </a:rPr>
                        <a:t>TOTAL</a:t>
                      </a:r>
                      <a:endParaRPr lang="fr-FR" sz="1100" b="0" i="0" u="none" strike="noStrike" dirty="0">
                        <a:effectLst/>
                        <a:latin typeface="Arial"/>
                      </a:endParaRPr>
                    </a:p>
                  </a:txBody>
                  <a:tcPr marL="9525" marR="9525" marT="9525" marB="0" anchor="b"/>
                </a:tc>
                <a:tc>
                  <a:txBody>
                    <a:bodyPr/>
                    <a:lstStyle/>
                    <a:p>
                      <a:pPr algn="l" fontAlgn="b"/>
                      <a:r>
                        <a:rPr lang="fr-FR" sz="1100" u="none" strike="noStrike" dirty="0">
                          <a:effectLst/>
                        </a:rPr>
                        <a:t> </a:t>
                      </a:r>
                      <a:endParaRPr lang="fr-FR" sz="1100" b="0" i="0" u="none" strike="noStrike" dirty="0">
                        <a:effectLst/>
                        <a:latin typeface="Arial"/>
                      </a:endParaRPr>
                    </a:p>
                  </a:txBody>
                  <a:tcPr marL="9525" marR="9525" marT="9525" marB="0" anchor="b"/>
                </a:tc>
                <a:tc>
                  <a:txBody>
                    <a:bodyPr/>
                    <a:lstStyle/>
                    <a:p>
                      <a:pPr algn="l" fontAlgn="b"/>
                      <a:r>
                        <a:rPr lang="fr-FR" sz="1100" u="none" strike="noStrike" dirty="0">
                          <a:effectLst/>
                        </a:rPr>
                        <a:t> </a:t>
                      </a:r>
                      <a:endParaRPr lang="fr-FR" sz="1100" b="0" i="0" u="none" strike="noStrike" dirty="0">
                        <a:effectLst/>
                        <a:latin typeface="Arial"/>
                      </a:endParaRPr>
                    </a:p>
                  </a:txBody>
                  <a:tcPr marL="9525" marR="9525" marT="9525" marB="0" anchor="b"/>
                </a:tc>
                <a:tc>
                  <a:txBody>
                    <a:bodyPr/>
                    <a:lstStyle/>
                    <a:p>
                      <a:pPr algn="r" fontAlgn="b"/>
                      <a:r>
                        <a:rPr lang="fr-FR" sz="1100" u="none" strike="noStrike" dirty="0" smtClean="0">
                          <a:effectLst/>
                        </a:rPr>
                        <a:t>37</a:t>
                      </a:r>
                      <a:r>
                        <a:rPr lang="fr-FR" sz="1100" u="none" strike="noStrike" baseline="0" dirty="0" smtClean="0">
                          <a:effectLst/>
                        </a:rPr>
                        <a:t> 628</a:t>
                      </a:r>
                      <a:r>
                        <a:rPr lang="fr-FR" sz="1100" u="none" strike="noStrike" dirty="0" smtClean="0">
                          <a:effectLst/>
                        </a:rPr>
                        <a:t> €</a:t>
                      </a:r>
                      <a:endParaRPr lang="fr-FR" sz="1100" b="0" i="0" u="none" strike="noStrike" dirty="0">
                        <a:effectLst/>
                        <a:latin typeface="Arial"/>
                      </a:endParaRPr>
                    </a:p>
                  </a:txBody>
                  <a:tcPr marL="9525" marR="9525" marT="9525" marB="0" anchor="b"/>
                </a:tc>
              </a:tr>
            </a:tbl>
          </a:graphicData>
        </a:graphic>
      </p:graphicFrame>
    </p:spTree>
    <p:extLst>
      <p:ext uri="{BB962C8B-B14F-4D97-AF65-F5344CB8AC3E}">
        <p14:creationId xmlns:p14="http://schemas.microsoft.com/office/powerpoint/2010/main" val="2311710765"/>
      </p:ext>
    </p:extLst>
  </p:cSld>
  <p:clrMapOvr>
    <a:masterClrMapping/>
  </p:clrMapOvr>
  <p:transition spd="med">
    <p:fade/>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a:xfrm>
            <a:off x="468312" y="1184275"/>
            <a:ext cx="8472487" cy="4987925"/>
          </a:xfrm>
        </p:spPr>
        <p:txBody>
          <a:bodyPr/>
          <a:lstStyle/>
          <a:p>
            <a:pPr>
              <a:defRPr/>
            </a:pPr>
            <a:r>
              <a:rPr lang="fr-FR" dirty="0" smtClean="0">
                <a:solidFill>
                  <a:schemeClr val="tx1"/>
                </a:solidFill>
              </a:rPr>
              <a:t>Pour vous démontrer notre motivation, nous vous proposons  une extension de la garantie : chaque site est garanti 6 mois après prononciation de sa recette.</a:t>
            </a:r>
            <a:endParaRPr lang="fr-FR" dirty="0">
              <a:solidFill>
                <a:schemeClr val="tx1"/>
              </a:solidFill>
            </a:endParaRPr>
          </a:p>
          <a:p>
            <a:pPr>
              <a:defRPr/>
            </a:pPr>
            <a:r>
              <a:rPr lang="fr-FR" dirty="0" smtClean="0">
                <a:solidFill>
                  <a:schemeClr val="tx1"/>
                </a:solidFill>
              </a:rPr>
              <a:t>Concernant la TMA, nous vous proposons la démarche suivante:</a:t>
            </a:r>
          </a:p>
          <a:p>
            <a:pPr>
              <a:buFont typeface="Arial" pitchFamily="34" charset="0"/>
              <a:buChar char="•"/>
              <a:defRPr/>
            </a:pPr>
            <a:r>
              <a:rPr lang="fr-FR" u="sng" dirty="0" smtClean="0">
                <a:solidFill>
                  <a:schemeClr val="tx1"/>
                </a:solidFill>
              </a:rPr>
              <a:t>TMA corrective: </a:t>
            </a:r>
            <a:r>
              <a:rPr lang="fr-FR" dirty="0" smtClean="0">
                <a:solidFill>
                  <a:schemeClr val="tx1"/>
                </a:solidFill>
              </a:rPr>
              <a:t>Le coût indicatif représente 15% du budget d’intégration pour la première année. La TMA corrective démarre à l’issue de la période de garantie. A périmètre constant, le budget de TMA est dégressif sur les années suivantes. A titre d’indication, sur le périmètre  de notre engagement sur le lot 1, ce coût est estimé à un budget forfaitaire de </a:t>
            </a:r>
            <a:r>
              <a:rPr lang="fr-FR" dirty="0">
                <a:solidFill>
                  <a:schemeClr val="tx1"/>
                </a:solidFill>
              </a:rPr>
              <a:t>2</a:t>
            </a:r>
            <a:r>
              <a:rPr lang="fr-FR" dirty="0" smtClean="0">
                <a:solidFill>
                  <a:schemeClr val="tx1"/>
                </a:solidFill>
              </a:rPr>
              <a:t> 500 € HT par mois pour la première année.</a:t>
            </a:r>
            <a:endParaRPr lang="fr-FR" dirty="0">
              <a:solidFill>
                <a:schemeClr val="tx1"/>
              </a:solidFill>
            </a:endParaRPr>
          </a:p>
          <a:p>
            <a:pPr>
              <a:buFont typeface="Arial" pitchFamily="34" charset="0"/>
              <a:buChar char="•"/>
              <a:defRPr/>
            </a:pPr>
            <a:r>
              <a:rPr lang="fr-FR" u="sng" dirty="0" smtClean="0">
                <a:solidFill>
                  <a:schemeClr val="tx1"/>
                </a:solidFill>
              </a:rPr>
              <a:t>TMA évolutive: </a:t>
            </a:r>
            <a:r>
              <a:rPr lang="fr-FR" dirty="0" smtClean="0">
                <a:solidFill>
                  <a:schemeClr val="tx1"/>
                </a:solidFill>
              </a:rPr>
              <a:t>Nous vous proposons une enveloppe de 70 jours sur la première année pour une enveloppe de </a:t>
            </a:r>
            <a:r>
              <a:rPr lang="fr-FR" dirty="0">
                <a:solidFill>
                  <a:schemeClr val="tx1"/>
                </a:solidFill>
              </a:rPr>
              <a:t>3</a:t>
            </a:r>
            <a:r>
              <a:rPr lang="fr-FR" dirty="0" smtClean="0">
                <a:solidFill>
                  <a:schemeClr val="tx1"/>
                </a:solidFill>
              </a:rPr>
              <a:t>5 000 € HT, à consommer dans l’année. </a:t>
            </a:r>
            <a:r>
              <a:rPr lang="fr-FR" dirty="0">
                <a:solidFill>
                  <a:schemeClr val="tx1"/>
                </a:solidFill>
              </a:rPr>
              <a:t>S</a:t>
            </a:r>
            <a:r>
              <a:rPr lang="fr-FR" dirty="0" smtClean="0">
                <a:solidFill>
                  <a:schemeClr val="tx1"/>
                </a:solidFill>
              </a:rPr>
              <a:t>ur la base d’une expression de besoins (liste de </a:t>
            </a:r>
            <a:r>
              <a:rPr lang="fr-FR" dirty="0" err="1" smtClean="0">
                <a:solidFill>
                  <a:schemeClr val="tx1"/>
                </a:solidFill>
              </a:rPr>
              <a:t>Mantis</a:t>
            </a:r>
            <a:r>
              <a:rPr lang="fr-FR" dirty="0" smtClean="0">
                <a:solidFill>
                  <a:schemeClr val="tx1"/>
                </a:solidFill>
              </a:rPr>
              <a:t>, spécifications fonctionnelles, cahier des charges…), nous produisons un devis estimatif qui sera déduit de l’enveloppe restant à consommer. A partir d’un volume de devis &gt;30 jours, nous serons en mesure de nous engager forfaitairement si vous le souhaitez.</a:t>
            </a:r>
            <a:endParaRPr lang="fr-FR" dirty="0">
              <a:solidFill>
                <a:schemeClr val="tx1"/>
              </a:solidFill>
            </a:endParaRPr>
          </a:p>
          <a:p>
            <a:pPr>
              <a:defRPr/>
            </a:pPr>
            <a:endParaRPr lang="fr-FR" dirty="0">
              <a:solidFill>
                <a:schemeClr val="tx1"/>
              </a:solidFill>
            </a:endParaRPr>
          </a:p>
          <a:p>
            <a:pPr>
              <a:defRPr/>
            </a:pPr>
            <a:endParaRPr lang="fr-FR" dirty="0">
              <a:solidFill>
                <a:schemeClr val="tx1"/>
              </a:solidFill>
            </a:endParaRPr>
          </a:p>
          <a:p>
            <a:pPr>
              <a:defRPr/>
            </a:pPr>
            <a:endParaRPr lang="fr-FR" dirty="0">
              <a:solidFill>
                <a:schemeClr val="tx1"/>
              </a:solidFill>
            </a:endParaRPr>
          </a:p>
          <a:p>
            <a:pPr marL="284400" lvl="1" indent="0">
              <a:lnSpc>
                <a:spcPct val="80000"/>
              </a:lnSpc>
              <a:buNone/>
              <a:defRPr/>
            </a:pPr>
            <a:endParaRPr lang="fr-FR" dirty="0"/>
          </a:p>
          <a:p>
            <a:pPr>
              <a:defRPr/>
            </a:pPr>
            <a:endParaRPr dirty="0"/>
          </a:p>
        </p:txBody>
      </p:sp>
      <p:sp>
        <p:nvSpPr>
          <p:cNvPr id="7" name="Titre 1"/>
          <p:cNvSpPr>
            <a:spLocks noGrp="1"/>
          </p:cNvSpPr>
          <p:nvPr>
            <p:ph type="title"/>
          </p:nvPr>
        </p:nvSpPr>
        <p:spPr>
          <a:xfrm>
            <a:off x="693738" y="323850"/>
            <a:ext cx="8040687" cy="332399"/>
          </a:xfrm>
        </p:spPr>
        <p:txBody>
          <a:bodyPr/>
          <a:lstStyle/>
          <a:p>
            <a:pPr>
              <a:defRPr/>
            </a:pPr>
            <a:r>
              <a:rPr lang="fr-FR" dirty="0" smtClean="0">
                <a:solidFill>
                  <a:schemeClr val="tx1"/>
                </a:solidFill>
              </a:rPr>
              <a:t>Aspects contractuels</a:t>
            </a:r>
            <a:endParaRPr lang="fr-FR" dirty="0"/>
          </a:p>
        </p:txBody>
      </p:sp>
      <p:sp>
        <p:nvSpPr>
          <p:cNvPr id="8" name="Espace réservé du texte 5"/>
          <p:cNvSpPr>
            <a:spLocks noGrp="1"/>
          </p:cNvSpPr>
          <p:nvPr>
            <p:ph type="body" sz="quarter" idx="11"/>
          </p:nvPr>
        </p:nvSpPr>
        <p:spPr>
          <a:xfrm>
            <a:off x="709613" y="712787"/>
            <a:ext cx="7999412" cy="168275"/>
          </a:xfrm>
        </p:spPr>
        <p:txBody>
          <a:bodyPr/>
          <a:lstStyle/>
          <a:p>
            <a:r>
              <a:rPr lang="fr-FR" dirty="0" smtClean="0"/>
              <a:t>Nos compléments concernant </a:t>
            </a:r>
            <a:r>
              <a:rPr lang="fr-FR" dirty="0"/>
              <a:t>la Garantie &amp; la TMA</a:t>
            </a:r>
          </a:p>
        </p:txBody>
      </p:sp>
    </p:spTree>
    <p:extLst>
      <p:ext uri="{BB962C8B-B14F-4D97-AF65-F5344CB8AC3E}">
        <p14:creationId xmlns:p14="http://schemas.microsoft.com/office/powerpoint/2010/main" val="670055775"/>
      </p:ext>
    </p:extLst>
  </p:cSld>
  <p:clrMapOvr>
    <a:masterClrMapping/>
  </p:clrMapOvr>
  <p:transition spd="med">
    <p:fade/>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a:xfrm>
            <a:off x="468312" y="866775"/>
            <a:ext cx="8472487" cy="5495925"/>
          </a:xfrm>
        </p:spPr>
        <p:txBody>
          <a:bodyPr/>
          <a:lstStyle/>
          <a:p>
            <a:pPr>
              <a:defRPr/>
            </a:pPr>
            <a:endParaRPr lang="fr-FR" dirty="0" smtClean="0">
              <a:solidFill>
                <a:schemeClr val="tx1"/>
              </a:solidFill>
            </a:endParaRPr>
          </a:p>
          <a:p>
            <a:pPr>
              <a:defRPr/>
            </a:pPr>
            <a:r>
              <a:rPr lang="fr-FR" dirty="0" smtClean="0">
                <a:solidFill>
                  <a:schemeClr val="tx1"/>
                </a:solidFill>
              </a:rPr>
              <a:t>Nous vous proposons d’étaler davantage les échéances sur le cours du projet par rapport à notre proposition initiale.</a:t>
            </a:r>
          </a:p>
          <a:p>
            <a:pPr>
              <a:defRPr/>
            </a:pPr>
            <a:r>
              <a:rPr lang="fr-FR" dirty="0" smtClean="0">
                <a:solidFill>
                  <a:schemeClr val="tx1"/>
                </a:solidFill>
              </a:rPr>
              <a:t>En conséquence, nous vous proposons l’échéancier suivant de paiement:</a:t>
            </a:r>
          </a:p>
          <a:p>
            <a:pPr>
              <a:buFont typeface="Arial" pitchFamily="34" charset="0"/>
              <a:buChar char="•"/>
              <a:defRPr/>
            </a:pPr>
            <a:r>
              <a:rPr lang="fr-FR" dirty="0" smtClean="0"/>
              <a:t>15</a:t>
            </a:r>
            <a:r>
              <a:rPr lang="fr-FR" dirty="0"/>
              <a:t>% à la </a:t>
            </a:r>
            <a:r>
              <a:rPr lang="fr-FR" dirty="0" smtClean="0"/>
              <a:t>commande</a:t>
            </a:r>
          </a:p>
          <a:p>
            <a:pPr>
              <a:buFont typeface="Arial" pitchFamily="34" charset="0"/>
              <a:buChar char="•"/>
              <a:defRPr/>
            </a:pPr>
            <a:r>
              <a:rPr lang="fr-FR" dirty="0" smtClean="0"/>
              <a:t>20</a:t>
            </a:r>
            <a:r>
              <a:rPr lang="fr-FR" dirty="0"/>
              <a:t>% à </a:t>
            </a:r>
            <a:r>
              <a:rPr lang="fr-FR" dirty="0" smtClean="0"/>
              <a:t>la validation </a:t>
            </a:r>
            <a:r>
              <a:rPr lang="fr-FR" dirty="0"/>
              <a:t>de la phase de </a:t>
            </a:r>
            <a:r>
              <a:rPr lang="fr-FR" dirty="0" smtClean="0"/>
              <a:t>conception du lot 1.1, fin mai </a:t>
            </a:r>
            <a:r>
              <a:rPr lang="fr-FR" sz="1600" dirty="0"/>
              <a:t>(dernière itération </a:t>
            </a:r>
            <a:r>
              <a:rPr lang="fr-FR" sz="1600" dirty="0" err="1"/>
              <a:t>cad</a:t>
            </a:r>
            <a:r>
              <a:rPr lang="fr-FR" sz="1600" dirty="0"/>
              <a:t> à la fin d</a:t>
            </a:r>
            <a:r>
              <a:rPr lang="fr-FR" sz="1600" dirty="0" smtClean="0"/>
              <a:t>es 3 itérations du lot 1.1, 1.2, 1.3 et J’aime lire)</a:t>
            </a:r>
          </a:p>
          <a:p>
            <a:pPr>
              <a:buFont typeface="Arial" pitchFamily="34" charset="0"/>
              <a:buChar char="•"/>
              <a:defRPr/>
            </a:pPr>
            <a:r>
              <a:rPr lang="fr-FR" dirty="0" smtClean="0"/>
              <a:t>30</a:t>
            </a:r>
            <a:r>
              <a:rPr lang="fr-FR" dirty="0"/>
              <a:t>% à la </a:t>
            </a:r>
            <a:r>
              <a:rPr lang="fr-FR" dirty="0" smtClean="0"/>
              <a:t>livraison pour recette des lots 1.1 et </a:t>
            </a:r>
            <a:r>
              <a:rPr lang="fr-FR" dirty="0"/>
              <a:t>J</a:t>
            </a:r>
            <a:r>
              <a:rPr lang="fr-FR" dirty="0" smtClean="0"/>
              <a:t>’aime Lire, début juillet</a:t>
            </a:r>
          </a:p>
          <a:p>
            <a:pPr>
              <a:buFont typeface="Arial" pitchFamily="34" charset="0"/>
              <a:buChar char="•"/>
              <a:defRPr/>
            </a:pPr>
            <a:r>
              <a:rPr lang="fr-FR" dirty="0" smtClean="0"/>
              <a:t>20% au PV de recette </a:t>
            </a:r>
            <a:r>
              <a:rPr lang="fr-FR" dirty="0"/>
              <a:t>des lots 1.1 et J’aime </a:t>
            </a:r>
            <a:r>
              <a:rPr lang="fr-FR" dirty="0" smtClean="0"/>
              <a:t>Lire, mi aout</a:t>
            </a:r>
          </a:p>
          <a:p>
            <a:pPr>
              <a:buFont typeface="Arial" pitchFamily="34" charset="0"/>
              <a:buChar char="•"/>
              <a:defRPr/>
            </a:pPr>
            <a:r>
              <a:rPr lang="fr-FR" dirty="0"/>
              <a:t>5</a:t>
            </a:r>
            <a:r>
              <a:rPr lang="fr-FR" dirty="0" smtClean="0"/>
              <a:t>% au PV </a:t>
            </a:r>
            <a:r>
              <a:rPr lang="fr-FR" dirty="0"/>
              <a:t>de recette des lots </a:t>
            </a:r>
            <a:r>
              <a:rPr lang="fr-FR" dirty="0" smtClean="0"/>
              <a:t>1.2 et 1.3</a:t>
            </a:r>
          </a:p>
          <a:p>
            <a:pPr>
              <a:buFont typeface="Arial" pitchFamily="34" charset="0"/>
              <a:buChar char="•"/>
              <a:defRPr/>
            </a:pPr>
            <a:r>
              <a:rPr lang="fr-FR" dirty="0" smtClean="0"/>
              <a:t>10</a:t>
            </a:r>
            <a:r>
              <a:rPr lang="fr-FR" dirty="0"/>
              <a:t>% à la fin de la </a:t>
            </a:r>
            <a:r>
              <a:rPr lang="fr-FR" dirty="0" smtClean="0"/>
              <a:t>garantie des lots 1.1 </a:t>
            </a:r>
            <a:r>
              <a:rPr lang="fr-FR" dirty="0"/>
              <a:t>et J’aime Lire</a:t>
            </a:r>
          </a:p>
          <a:p>
            <a:pPr lvl="1"/>
            <a:endParaRPr lang="fr-FR" dirty="0"/>
          </a:p>
          <a:p>
            <a:endParaRPr lang="fr-FR" dirty="0" smtClean="0"/>
          </a:p>
          <a:p>
            <a:endParaRPr lang="fr-FR" dirty="0"/>
          </a:p>
          <a:p>
            <a:pPr>
              <a:defRPr/>
            </a:pPr>
            <a:endParaRPr dirty="0"/>
          </a:p>
        </p:txBody>
      </p:sp>
      <p:sp>
        <p:nvSpPr>
          <p:cNvPr id="4" name="Titre 1"/>
          <p:cNvSpPr txBox="1">
            <a:spLocks/>
          </p:cNvSpPr>
          <p:nvPr/>
        </p:nvSpPr>
        <p:spPr bwMode="auto">
          <a:xfrm>
            <a:off x="693738" y="323850"/>
            <a:ext cx="8040687"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2400" b="1" cap="all" baseline="0">
                <a:solidFill>
                  <a:schemeClr val="tx2"/>
                </a:solidFill>
                <a:latin typeface="+mj-lt"/>
                <a:ea typeface="+mj-ea"/>
                <a:cs typeface="ヒラギノ角ゴ Pro W3"/>
              </a:defRPr>
            </a:lvl1pPr>
            <a:lvl2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2pPr>
            <a:lvl3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3pPr>
            <a:lvl4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4pPr>
            <a:lvl5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5pPr>
            <a:lvl6pPr marL="4572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6pPr>
            <a:lvl7pPr marL="9144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7pPr>
            <a:lvl8pPr marL="13716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8pPr>
            <a:lvl9pPr marL="18288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9pPr>
          </a:lstStyle>
          <a:p>
            <a:pPr>
              <a:defRPr/>
            </a:pPr>
            <a:r>
              <a:rPr lang="fr-FR" kern="0" smtClean="0">
                <a:solidFill>
                  <a:schemeClr val="tx1"/>
                </a:solidFill>
              </a:rPr>
              <a:t>Aspects contractuels</a:t>
            </a:r>
            <a:endParaRPr lang="fr-FR" kern="0" dirty="0"/>
          </a:p>
        </p:txBody>
      </p:sp>
      <p:sp>
        <p:nvSpPr>
          <p:cNvPr id="5" name="Espace réservé du texte 5"/>
          <p:cNvSpPr>
            <a:spLocks noGrp="1"/>
          </p:cNvSpPr>
          <p:nvPr>
            <p:ph type="body" sz="quarter" idx="11"/>
          </p:nvPr>
        </p:nvSpPr>
        <p:spPr>
          <a:xfrm>
            <a:off x="709612" y="712787"/>
            <a:ext cx="8434387" cy="328613"/>
          </a:xfrm>
        </p:spPr>
        <p:txBody>
          <a:bodyPr/>
          <a:lstStyle/>
          <a:p>
            <a:r>
              <a:rPr lang="fr-FR" dirty="0" smtClean="0"/>
              <a:t>Nos compléments </a:t>
            </a:r>
            <a:r>
              <a:rPr lang="fr-FR" dirty="0"/>
              <a:t>concernant l’échéancier DE PAIEMENT</a:t>
            </a:r>
          </a:p>
        </p:txBody>
      </p:sp>
    </p:spTree>
    <p:extLst>
      <p:ext uri="{BB962C8B-B14F-4D97-AF65-F5344CB8AC3E}">
        <p14:creationId xmlns:p14="http://schemas.microsoft.com/office/powerpoint/2010/main" val="3029006062"/>
      </p:ext>
    </p:extLst>
  </p:cSld>
  <p:clrMapOvr>
    <a:masterClrMapping/>
  </p:clrMapOvr>
  <p:transition spd="med">
    <p:fade/>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2"/>
          <p:cNvSpPr>
            <a:spLocks noGrp="1"/>
          </p:cNvSpPr>
          <p:nvPr>
            <p:ph type="body" sz="quarter" idx="10"/>
          </p:nvPr>
        </p:nvSpPr>
        <p:spPr>
          <a:xfrm>
            <a:off x="252412" y="1244600"/>
            <a:ext cx="8701088" cy="5283201"/>
          </a:xfrm>
        </p:spPr>
        <p:txBody>
          <a:bodyPr/>
          <a:lstStyle/>
          <a:p>
            <a:pPr lvl="1">
              <a:spcBef>
                <a:spcPct val="20000"/>
              </a:spcBef>
              <a:buClr>
                <a:srgbClr val="000000"/>
              </a:buClr>
              <a:buFont typeface="Wingdings 2" pitchFamily="18" charset="2"/>
              <a:buChar char="¾"/>
              <a:defRPr/>
            </a:pPr>
            <a:r>
              <a:rPr lang="fr-FR" sz="1600" dirty="0" smtClean="0"/>
              <a:t>Nous vous proposons de réaliser la conception ergonomique et graphique </a:t>
            </a:r>
            <a:r>
              <a:rPr lang="fr-FR" sz="1600" dirty="0"/>
              <a:t>des sites web J’aime Lire Store et Milan Lecture </a:t>
            </a:r>
            <a:r>
              <a:rPr lang="fr-FR" sz="1600" dirty="0" smtClean="0"/>
              <a:t>en parallèle du lot 1.1</a:t>
            </a:r>
            <a:endParaRPr lang="fr-FR" sz="1600" b="1" dirty="0"/>
          </a:p>
          <a:p>
            <a:pPr lvl="1">
              <a:spcBef>
                <a:spcPct val="20000"/>
              </a:spcBef>
              <a:buClr>
                <a:srgbClr val="000000"/>
              </a:buClr>
              <a:buFont typeface="Wingdings 2" pitchFamily="18" charset="2"/>
              <a:buChar char="¾"/>
              <a:defRPr/>
            </a:pPr>
            <a:r>
              <a:rPr lang="fr-FR" sz="1600" dirty="0" smtClean="0"/>
              <a:t>D’un point de vue planning, cela permet de lancer ces sites fin août, avant la rentrée scolaire.</a:t>
            </a:r>
          </a:p>
          <a:p>
            <a:pPr lvl="1">
              <a:spcBef>
                <a:spcPct val="20000"/>
              </a:spcBef>
              <a:buClr>
                <a:srgbClr val="000000"/>
              </a:buClr>
              <a:buNone/>
              <a:defRPr/>
            </a:pPr>
            <a:endParaRPr lang="fr-FR" sz="1600" dirty="0"/>
          </a:p>
          <a:p>
            <a:pPr lvl="1">
              <a:spcBef>
                <a:spcPct val="20000"/>
              </a:spcBef>
              <a:buClr>
                <a:srgbClr val="000000"/>
              </a:buClr>
              <a:buFont typeface="Wingdings 2" pitchFamily="18" charset="2"/>
              <a:buChar char="¾"/>
              <a:defRPr/>
            </a:pPr>
            <a:r>
              <a:rPr lang="fr-FR" sz="1600" dirty="0" smtClean="0"/>
              <a:t>D’un point de vue organisation, cela nécessitera d’adapter les équipes côté Bayard : </a:t>
            </a:r>
          </a:p>
          <a:p>
            <a:pPr lvl="2">
              <a:spcBef>
                <a:spcPct val="20000"/>
              </a:spcBef>
              <a:buClr>
                <a:srgbClr val="000000"/>
              </a:buClr>
              <a:buFont typeface="Wingdings 2" pitchFamily="18" charset="2"/>
              <a:buChar char="¾"/>
              <a:defRPr/>
            </a:pPr>
            <a:r>
              <a:rPr lang="fr-FR" sz="1400" dirty="0" smtClean="0"/>
              <a:t>Sur les aspects conception ergonomique et graphique, la date du 22 mars pour la validation des maquettes graphique mobile et web resterait un pré-requis à la mise en service du lot 1.1 et des sites web fin août.</a:t>
            </a:r>
          </a:p>
          <a:p>
            <a:pPr lvl="2">
              <a:spcBef>
                <a:spcPct val="20000"/>
              </a:spcBef>
              <a:buClr>
                <a:srgbClr val="000000"/>
              </a:buClr>
              <a:buFont typeface="Wingdings 2" pitchFamily="18" charset="2"/>
              <a:buChar char="¾"/>
              <a:defRPr/>
            </a:pPr>
            <a:r>
              <a:rPr lang="fr-FR" sz="1400" dirty="0" smtClean="0"/>
              <a:t>Sur les aspects conception fonctionnelle, les équipes Bayard devront pouvoir adresser les besoins à la fois sur les sites mobiles et sur les sites web</a:t>
            </a:r>
          </a:p>
          <a:p>
            <a:pPr lvl="2">
              <a:spcBef>
                <a:spcPct val="20000"/>
              </a:spcBef>
              <a:buClr>
                <a:srgbClr val="000000"/>
              </a:buClr>
              <a:buFont typeface="Wingdings 2" pitchFamily="18" charset="2"/>
              <a:buChar char="¾"/>
              <a:defRPr/>
            </a:pPr>
            <a:r>
              <a:rPr lang="fr-FR" sz="1400" dirty="0" smtClean="0"/>
              <a:t>Sur les aspects tests, la recette sur les sites mobile et sur les sites web devra pouvoir être parallélisée en phase de recette usine, de recette globale et en phase de prévisualisation sur l’instance de </a:t>
            </a:r>
            <a:r>
              <a:rPr lang="fr-FR" sz="1400" dirty="0" err="1" smtClean="0"/>
              <a:t>staging</a:t>
            </a:r>
            <a:endParaRPr lang="fr-FR" sz="1400" dirty="0" smtClean="0"/>
          </a:p>
          <a:p>
            <a:pPr lvl="2">
              <a:spcBef>
                <a:spcPct val="20000"/>
              </a:spcBef>
              <a:buClr>
                <a:srgbClr val="000000"/>
              </a:buClr>
              <a:buFont typeface="Wingdings 2" pitchFamily="18" charset="2"/>
              <a:buChar char="¾"/>
              <a:defRPr/>
            </a:pPr>
            <a:r>
              <a:rPr lang="fr-FR" sz="1400" dirty="0" smtClean="0"/>
              <a:t>Enfin, sur les aspects paramétrage, les équipes devront être à même de réaliser le paramétrage pour les 6 sites qui seront mis en service fin août</a:t>
            </a:r>
            <a:endParaRPr lang="fr-FR" sz="1400" dirty="0"/>
          </a:p>
          <a:p>
            <a:pPr lvl="1">
              <a:spcBef>
                <a:spcPct val="20000"/>
              </a:spcBef>
              <a:buClr>
                <a:srgbClr val="000000"/>
              </a:buClr>
              <a:buNone/>
              <a:defRPr/>
            </a:pPr>
            <a:endParaRPr lang="fr-FR" dirty="0" smtClean="0"/>
          </a:p>
          <a:p>
            <a:pPr lvl="1">
              <a:spcBef>
                <a:spcPct val="20000"/>
              </a:spcBef>
              <a:buClr>
                <a:srgbClr val="000000"/>
              </a:buClr>
              <a:buFont typeface="Wingdings 2" pitchFamily="18" charset="2"/>
              <a:buChar char="¾"/>
              <a:defRPr/>
            </a:pPr>
            <a:r>
              <a:rPr lang="fr-FR" sz="1600" dirty="0" smtClean="0"/>
              <a:t>Ces aspects organisationnels ont été pris en compte côté équipe M# dans le cadre de la proposition de cette option et du planning associé (planning communiqué en annexe)</a:t>
            </a:r>
            <a:endParaRPr lang="fr-FR" sz="1600" dirty="0"/>
          </a:p>
        </p:txBody>
      </p:sp>
      <p:sp>
        <p:nvSpPr>
          <p:cNvPr id="8" name="Espace réservé du numéro de diapositive 3"/>
          <p:cNvSpPr>
            <a:spLocks noGrp="1"/>
          </p:cNvSpPr>
          <p:nvPr>
            <p:ph type="sldNum" sz="quarter" idx="4"/>
          </p:nvPr>
        </p:nvSpPr>
        <p:spPr>
          <a:xfrm>
            <a:off x="266700" y="6562800"/>
            <a:ext cx="2133600" cy="196850"/>
          </a:xfrm>
        </p:spPr>
        <p:txBody>
          <a:bodyPr/>
          <a:lstStyle/>
          <a:p>
            <a:pPr algn="l"/>
            <a:r>
              <a:rPr lang="fr-FR" smtClean="0"/>
              <a:t>Page </a:t>
            </a:r>
            <a:fld id="{8BE978C9-4FDF-4B0A-86DE-559912220C9D}" type="slidenum">
              <a:rPr lang="fr-FR" smtClean="0"/>
              <a:pPr algn="l"/>
              <a:t>158</a:t>
            </a:fld>
            <a:endParaRPr lang="fr-FR"/>
          </a:p>
        </p:txBody>
      </p:sp>
      <p:sp>
        <p:nvSpPr>
          <p:cNvPr id="9"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
        <p:nvSpPr>
          <p:cNvPr id="10" name="Titre 1"/>
          <p:cNvSpPr txBox="1">
            <a:spLocks/>
          </p:cNvSpPr>
          <p:nvPr/>
        </p:nvSpPr>
        <p:spPr bwMode="auto">
          <a:xfrm>
            <a:off x="693420" y="323400"/>
            <a:ext cx="8040688"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2400" b="1" cap="all" baseline="0">
                <a:solidFill>
                  <a:schemeClr val="tx2"/>
                </a:solidFill>
                <a:latin typeface="+mj-lt"/>
                <a:ea typeface="+mj-ea"/>
                <a:cs typeface="ヒラギノ角ゴ Pro W3"/>
              </a:defRPr>
            </a:lvl1pPr>
            <a:lvl2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2pPr>
            <a:lvl3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3pPr>
            <a:lvl4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4pPr>
            <a:lvl5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5pPr>
            <a:lvl6pPr marL="4572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6pPr>
            <a:lvl7pPr marL="9144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7pPr>
            <a:lvl8pPr marL="13716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8pPr>
            <a:lvl9pPr marL="18288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9pPr>
          </a:lstStyle>
          <a:p>
            <a:pPr>
              <a:defRPr/>
            </a:pPr>
            <a:r>
              <a:rPr lang="fr-FR" dirty="0"/>
              <a:t>J’aime Lire Store et Milan Lecture</a:t>
            </a:r>
            <a:endParaRPr lang="fr-FR" kern="0" dirty="0"/>
          </a:p>
        </p:txBody>
      </p:sp>
      <p:sp>
        <p:nvSpPr>
          <p:cNvPr id="11" name="Espace réservé du texte 6"/>
          <p:cNvSpPr>
            <a:spLocks noGrp="1"/>
          </p:cNvSpPr>
          <p:nvPr>
            <p:ph type="body" sz="quarter" idx="11"/>
          </p:nvPr>
        </p:nvSpPr>
        <p:spPr>
          <a:xfrm>
            <a:off x="709613" y="712787"/>
            <a:ext cx="7999412" cy="168275"/>
          </a:xfrm>
        </p:spPr>
        <p:txBody>
          <a:bodyPr/>
          <a:lstStyle/>
          <a:p>
            <a:r>
              <a:rPr lang="fr-FR" sz="1800" dirty="0"/>
              <a:t>Nos </a:t>
            </a:r>
            <a:r>
              <a:rPr lang="fr-FR" sz="1800" dirty="0" smtClean="0"/>
              <a:t>compléments </a:t>
            </a:r>
            <a:r>
              <a:rPr lang="fr-FR" sz="1800" dirty="0"/>
              <a:t>sur </a:t>
            </a:r>
            <a:r>
              <a:rPr lang="fr-FR" sz="1800" dirty="0" smtClean="0"/>
              <a:t>ces nouveaux sites</a:t>
            </a:r>
            <a:endParaRPr lang="fr-FR" sz="1800" dirty="0"/>
          </a:p>
        </p:txBody>
      </p:sp>
    </p:spTree>
    <p:extLst>
      <p:ext uri="{BB962C8B-B14F-4D97-AF65-F5344CB8AC3E}">
        <p14:creationId xmlns:p14="http://schemas.microsoft.com/office/powerpoint/2010/main" val="1540549142"/>
      </p:ext>
    </p:extLst>
  </p:cSld>
  <p:clrMapOvr>
    <a:masterClrMapping/>
  </p:clrMapOvr>
  <p:transition spd="med">
    <p:fade/>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pied de page 3"/>
          <p:cNvSpPr>
            <a:spLocks noGrp="1"/>
          </p:cNvSpPr>
          <p:nvPr>
            <p:ph type="ftr" sz="quarter" idx="3"/>
          </p:nvPr>
        </p:nvSpPr>
        <p:spPr>
          <a:xfrm>
            <a:off x="3140075" y="6562800"/>
            <a:ext cx="2895600" cy="196850"/>
          </a:xfrm>
          <a:prstGeom prst="rect">
            <a:avLst/>
          </a:prstGeom>
        </p:spPr>
        <p:txBody>
          <a:bodyPr/>
          <a:lstStyle/>
          <a:p>
            <a:pPr algn="ctr">
              <a:defRPr/>
            </a:pPr>
            <a:r>
              <a:rPr lang="fr-FR" sz="700" smtClean="0"/>
              <a:t>Groupe Bayard – Projet MIKADO</a:t>
            </a:r>
            <a:endParaRPr lang="fr-FR" sz="700"/>
          </a:p>
        </p:txBody>
      </p:sp>
      <p:sp>
        <p:nvSpPr>
          <p:cNvPr id="10" name="Espace réservé du numéro de diapositive 4"/>
          <p:cNvSpPr>
            <a:spLocks noGrp="1"/>
          </p:cNvSpPr>
          <p:nvPr>
            <p:ph type="sldNum" sz="quarter" idx="4"/>
          </p:nvPr>
        </p:nvSpPr>
        <p:spPr>
          <a:xfrm>
            <a:off x="266700" y="6562800"/>
            <a:ext cx="2133600" cy="196850"/>
          </a:xfrm>
          <a:prstGeom prst="rect">
            <a:avLst/>
          </a:prstGeom>
        </p:spPr>
        <p:txBody>
          <a:bodyPr/>
          <a:lstStyle/>
          <a:p>
            <a:pPr algn="l"/>
            <a:r>
              <a:rPr lang="fr-FR" smtClean="0"/>
              <a:t>P</a:t>
            </a:r>
            <a:r>
              <a:rPr lang="fr-FR" sz="700" smtClean="0"/>
              <a:t>age </a:t>
            </a:r>
            <a:fld id="{8BE978C9-4FDF-4B0A-86DE-559912220C9D}" type="slidenum">
              <a:rPr lang="fr-FR" sz="700" smtClean="0"/>
              <a:pPr algn="l"/>
              <a:t>159</a:t>
            </a:fld>
            <a:endParaRPr lang="fr-FR" sz="700"/>
          </a:p>
        </p:txBody>
      </p:sp>
      <p:sp>
        <p:nvSpPr>
          <p:cNvPr id="17" name="Espace réservé du texte 3"/>
          <p:cNvSpPr>
            <a:spLocks noGrp="1"/>
          </p:cNvSpPr>
          <p:nvPr>
            <p:ph type="body" sz="quarter" idx="12"/>
          </p:nvPr>
        </p:nvSpPr>
        <p:spPr>
          <a:xfrm>
            <a:off x="2563364" y="4295775"/>
            <a:ext cx="1643062" cy="800100"/>
          </a:xfrm>
        </p:spPr>
        <p:txBody>
          <a:bodyPr/>
          <a:lstStyle/>
          <a:p>
            <a:pPr>
              <a:defRPr/>
            </a:pPr>
            <a:r>
              <a:rPr lang="fr-FR" b="1" smtClean="0">
                <a:solidFill>
                  <a:srgbClr val="000000"/>
                </a:solidFill>
              </a:rPr>
              <a:t>Clothilde de La Rivière</a:t>
            </a:r>
            <a:endParaRPr lang="fr-FR" b="1"/>
          </a:p>
          <a:p>
            <a:pPr lvl="1" eaLnBrk="1" hangingPunct="1">
              <a:buClr>
                <a:schemeClr val="bg1">
                  <a:lumMod val="50000"/>
                </a:schemeClr>
              </a:buClr>
              <a:defRPr/>
            </a:pPr>
            <a:r>
              <a:rPr lang="fr-FR" smtClean="0"/>
              <a:t>Ingénieur d’affaires</a:t>
            </a:r>
            <a:endParaRPr/>
          </a:p>
          <a:p>
            <a:pPr lvl="1" eaLnBrk="1" hangingPunct="1">
              <a:buClr>
                <a:schemeClr val="bg1">
                  <a:lumMod val="50000"/>
                </a:schemeClr>
              </a:buClr>
              <a:defRPr/>
            </a:pPr>
            <a:r>
              <a:rPr/>
              <a:t>+33 (0) 1 74 18 </a:t>
            </a:r>
            <a:r>
              <a:rPr smtClean="0"/>
              <a:t>79 77</a:t>
            </a:r>
          </a:p>
          <a:p>
            <a:pPr lvl="1" eaLnBrk="1" hangingPunct="1">
              <a:buClr>
                <a:schemeClr val="bg1">
                  <a:lumMod val="50000"/>
                </a:schemeClr>
              </a:buClr>
              <a:defRPr/>
            </a:pPr>
            <a:r>
              <a:rPr lang="fr-FR" smtClean="0"/>
              <a:t>+33 (0) 6 07 09 88 54</a:t>
            </a:r>
            <a:endParaRPr/>
          </a:p>
          <a:p>
            <a:pPr lvl="1" eaLnBrk="1" hangingPunct="1">
              <a:buClr>
                <a:schemeClr val="bg1">
                  <a:lumMod val="50000"/>
                </a:schemeClr>
              </a:buClr>
              <a:defRPr/>
            </a:pPr>
            <a:r>
              <a:rPr lang="fr-FR" smtClean="0"/>
              <a:t>cdelariviere@micropole.com</a:t>
            </a:r>
            <a:endParaRPr/>
          </a:p>
          <a:p>
            <a:pPr lvl="1" eaLnBrk="1" hangingPunct="1">
              <a:buClr>
                <a:schemeClr val="bg1">
                  <a:lumMod val="50000"/>
                </a:schemeClr>
              </a:buClr>
              <a:defRPr/>
            </a:pPr>
            <a:endParaRPr/>
          </a:p>
        </p:txBody>
      </p:sp>
      <p:sp>
        <p:nvSpPr>
          <p:cNvPr id="18" name="Line 7"/>
          <p:cNvSpPr>
            <a:spLocks noChangeShapeType="1"/>
          </p:cNvSpPr>
          <p:nvPr/>
        </p:nvSpPr>
        <p:spPr bwMode="auto">
          <a:xfrm>
            <a:off x="4572000" y="4289426"/>
            <a:ext cx="0" cy="641350"/>
          </a:xfrm>
          <a:prstGeom prst="line">
            <a:avLst/>
          </a:prstGeom>
          <a:noFill/>
          <a:ln w="3175">
            <a:solidFill>
              <a:schemeClr val="tx1"/>
            </a:solidFill>
            <a:round/>
            <a:headEnd/>
            <a:tailEnd/>
          </a:ln>
        </p:spPr>
        <p:txBody>
          <a:bodyPr wrap="none" anchor="ctr"/>
          <a:lstStyle/>
          <a:p>
            <a:endParaRPr lang="fr-FR"/>
          </a:p>
        </p:txBody>
      </p:sp>
      <p:sp>
        <p:nvSpPr>
          <p:cNvPr id="19" name="Espace réservé du texte 3"/>
          <p:cNvSpPr txBox="1">
            <a:spLocks/>
          </p:cNvSpPr>
          <p:nvPr/>
        </p:nvSpPr>
        <p:spPr bwMode="auto">
          <a:xfrm>
            <a:off x="5027164" y="4295775"/>
            <a:ext cx="2087562" cy="800100"/>
          </a:xfrm>
          <a:prstGeom prst="rect">
            <a:avLst/>
          </a:prstGeom>
          <a:noFill/>
          <a:ln w="9525">
            <a:noFill/>
            <a:miter lim="800000"/>
            <a:headEnd/>
            <a:tailEnd/>
          </a:ln>
        </p:spPr>
        <p:txBody>
          <a:bodyPr lIns="0" tIns="0" rIns="0" bIns="0"/>
          <a:lstStyle/>
          <a:p>
            <a:pPr>
              <a:spcBef>
                <a:spcPts val="600"/>
              </a:spcBef>
              <a:spcAft>
                <a:spcPts val="0"/>
              </a:spcAft>
              <a:buClr>
                <a:schemeClr val="accent1"/>
              </a:buClr>
              <a:buFont typeface="Wingdings 3" pitchFamily="18" charset="2"/>
              <a:buNone/>
              <a:defRPr/>
            </a:pPr>
            <a:r>
              <a:rPr lang="fr-FR" sz="1000" b="1" smtClean="0">
                <a:solidFill>
                  <a:srgbClr val="000000"/>
                </a:solidFill>
                <a:latin typeface="Arial Black" pitchFamily="34" charset="0"/>
                <a:ea typeface="ヒラギノ角ゴ Pro W3" pitchFamily="1" charset="-128"/>
                <a:cs typeface="+mn-cs"/>
              </a:rPr>
              <a:t>Jérôme </a:t>
            </a:r>
            <a:r>
              <a:rPr lang="fr-FR" sz="1000" b="1" err="1" smtClean="0">
                <a:solidFill>
                  <a:srgbClr val="000000"/>
                </a:solidFill>
                <a:latin typeface="Arial Black" pitchFamily="34" charset="0"/>
                <a:ea typeface="ヒラギノ角ゴ Pro W3" pitchFamily="1" charset="-128"/>
                <a:cs typeface="+mn-cs"/>
              </a:rPr>
              <a:t>Malzac</a:t>
            </a:r>
            <a:endParaRPr lang="fr-FR" sz="1000" b="1">
              <a:latin typeface="Arial Black" pitchFamily="34" charset="0"/>
              <a:ea typeface="ヒラギノ角ゴ Pro W3" pitchFamily="1" charset="-128"/>
              <a:cs typeface="+mn-cs"/>
            </a:endParaRPr>
          </a:p>
          <a:p>
            <a:pPr marL="0" lvl="1">
              <a:spcBef>
                <a:spcPts val="0"/>
              </a:spcBef>
              <a:spcAft>
                <a:spcPts val="0"/>
              </a:spcAft>
              <a:buClr>
                <a:schemeClr val="bg1">
                  <a:lumMod val="50000"/>
                </a:schemeClr>
              </a:buClr>
              <a:buFont typeface="Wingdings 3" pitchFamily="18" charset="2"/>
              <a:buNone/>
              <a:defRPr/>
            </a:pPr>
            <a:r>
              <a:rPr lang="fr-FR" sz="1000" smtClean="0">
                <a:ea typeface="ヒラギノ角ゴ Pro W3" pitchFamily="1" charset="-128"/>
                <a:cs typeface="+mn-cs"/>
              </a:rPr>
              <a:t>Responsable de l’offre e-commerce</a:t>
            </a:r>
            <a:endParaRPr lang="fr-FR" sz="1000">
              <a:ea typeface="ヒラギノ角ゴ Pro W3" pitchFamily="1" charset="-128"/>
              <a:cs typeface="+mn-cs"/>
            </a:endParaRPr>
          </a:p>
          <a:p>
            <a:pPr marL="0" lvl="1">
              <a:spcBef>
                <a:spcPts val="0"/>
              </a:spcBef>
              <a:spcAft>
                <a:spcPts val="0"/>
              </a:spcAft>
              <a:buClr>
                <a:schemeClr val="bg1">
                  <a:lumMod val="50000"/>
                </a:schemeClr>
              </a:buClr>
              <a:buFont typeface="Wingdings 3" pitchFamily="18" charset="2"/>
              <a:buNone/>
              <a:defRPr/>
            </a:pPr>
            <a:r>
              <a:rPr lang="fr-FR" sz="1000">
                <a:ea typeface="ヒラギノ角ゴ Pro W3" pitchFamily="1" charset="-128"/>
                <a:cs typeface="+mn-cs"/>
              </a:rPr>
              <a:t>+33 (0) 1 74 18 74 </a:t>
            </a:r>
            <a:r>
              <a:rPr lang="fr-FR" sz="1000" smtClean="0">
                <a:ea typeface="ヒラギノ角ゴ Pro W3" pitchFamily="1" charset="-128"/>
                <a:cs typeface="+mn-cs"/>
              </a:rPr>
              <a:t>18</a:t>
            </a:r>
            <a:endParaRPr lang="fr-FR" sz="1000">
              <a:ea typeface="ヒラギノ角ゴ Pro W3" pitchFamily="1" charset="-128"/>
              <a:cs typeface="+mn-cs"/>
            </a:endParaRPr>
          </a:p>
          <a:p>
            <a:pPr marL="0" lvl="1">
              <a:spcBef>
                <a:spcPts val="0"/>
              </a:spcBef>
              <a:spcAft>
                <a:spcPts val="0"/>
              </a:spcAft>
              <a:buClr>
                <a:schemeClr val="bg1">
                  <a:lumMod val="50000"/>
                </a:schemeClr>
              </a:buClr>
              <a:buFont typeface="Wingdings 3" pitchFamily="18" charset="2"/>
              <a:buNone/>
              <a:defRPr/>
            </a:pPr>
            <a:r>
              <a:rPr lang="fr-FR" sz="1000" smtClean="0"/>
              <a:t>jmalzac@micropole.com</a:t>
            </a:r>
            <a:endParaRPr lang="fr-FR" sz="1000">
              <a:ea typeface="ヒラギノ角ゴ Pro W3" pitchFamily="1" charset="-128"/>
              <a:cs typeface="+mn-cs"/>
            </a:endParaRPr>
          </a:p>
          <a:p>
            <a:pPr marL="0" lvl="1">
              <a:spcBef>
                <a:spcPts val="0"/>
              </a:spcBef>
              <a:spcAft>
                <a:spcPts val="0"/>
              </a:spcAft>
              <a:buClr>
                <a:schemeClr val="bg1">
                  <a:lumMod val="50000"/>
                </a:schemeClr>
              </a:buClr>
              <a:buFont typeface="Wingdings 3" pitchFamily="18" charset="2"/>
              <a:buNone/>
              <a:defRPr/>
            </a:pPr>
            <a:endParaRPr lang="fr-FR" sz="1000">
              <a:ea typeface="ヒラギノ角ゴ Pro W3" pitchFamily="1" charset="-128"/>
              <a:cs typeface="+mn-cs"/>
            </a:endParaRPr>
          </a:p>
        </p:txBody>
      </p:sp>
    </p:spTree>
    <p:extLst>
      <p:ext uri="{BB962C8B-B14F-4D97-AF65-F5344CB8AC3E}">
        <p14:creationId xmlns:p14="http://schemas.microsoft.com/office/powerpoint/2010/main" val="3180721856"/>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0720" y="323400"/>
            <a:ext cx="8040688" cy="332399"/>
          </a:xfrm>
        </p:spPr>
        <p:txBody>
          <a:bodyPr/>
          <a:lstStyle/>
          <a:p>
            <a:r>
              <a:rPr lang="fr-FR" smtClean="0"/>
              <a:t>EXTRAIT DE NOS REFERENCES MAGENTO</a:t>
            </a:r>
            <a:endParaRPr lang="fr-FR"/>
          </a:p>
        </p:txBody>
      </p:sp>
      <p:sp>
        <p:nvSpPr>
          <p:cNvPr id="4" name="Espace réservé du numéro de diapositive 3"/>
          <p:cNvSpPr>
            <a:spLocks noGrp="1"/>
          </p:cNvSpPr>
          <p:nvPr>
            <p:ph type="sldNum" sz="quarter" idx="4"/>
          </p:nvPr>
        </p:nvSpPr>
        <p:spPr/>
        <p:txBody>
          <a:body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16</a:t>
            </a:fld>
            <a:endParaRPr lang="fr-FR">
              <a:solidFill>
                <a:srgbClr val="000000">
                  <a:tint val="75000"/>
                </a:srgbClr>
              </a:solidFill>
            </a:endParaRPr>
          </a:p>
        </p:txBody>
      </p:sp>
      <p:pic>
        <p:nvPicPr>
          <p:cNvPr id="6" name="Espace réservé du contenu 6" descr="Nespresso KR capsules.jpg"/>
          <p:cNvPicPr preferRelativeResize="0">
            <a:picLocks/>
          </p:cNvPicPr>
          <p:nvPr/>
        </p:nvPicPr>
        <p:blipFill>
          <a:blip r:embed="rId3" cstate="print"/>
          <a:stretch>
            <a:fillRect/>
          </a:stretch>
        </p:blipFill>
        <p:spPr>
          <a:xfrm>
            <a:off x="6197211" y="1013197"/>
            <a:ext cx="1944000" cy="1152000"/>
          </a:xfrm>
          <a:prstGeom prst="rect">
            <a:avLst/>
          </a:prstGeom>
        </p:spPr>
      </p:pic>
      <p:pic>
        <p:nvPicPr>
          <p:cNvPr id="10" name="Picture 99"/>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7211" y="2801538"/>
            <a:ext cx="194400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9"/>
          <p:cNvPicPr preferRelativeResize="0">
            <a:picLocks noChangeArrowheads="1"/>
          </p:cNvPicPr>
          <p:nvPr/>
        </p:nvPicPr>
        <p:blipFill>
          <a:blip r:embed="rId5" cstate="print"/>
          <a:srcRect/>
          <a:stretch>
            <a:fillRect/>
          </a:stretch>
        </p:blipFill>
        <p:spPr bwMode="auto">
          <a:xfrm>
            <a:off x="6211122" y="4720816"/>
            <a:ext cx="1944000" cy="1152000"/>
          </a:xfrm>
          <a:prstGeom prst="rect">
            <a:avLst/>
          </a:prstGeom>
          <a:noFill/>
          <a:ln w="9525">
            <a:noFill/>
            <a:miter lim="800000"/>
            <a:headEnd/>
            <a:tailEnd/>
          </a:ln>
          <a:effectLst/>
        </p:spPr>
      </p:pic>
      <p:sp>
        <p:nvSpPr>
          <p:cNvPr id="5" name="Rectangle 4"/>
          <p:cNvSpPr/>
          <p:nvPr/>
        </p:nvSpPr>
        <p:spPr>
          <a:xfrm>
            <a:off x="466724" y="1008658"/>
            <a:ext cx="5524501" cy="5223481"/>
          </a:xfrm>
          <a:prstGeom prst="rect">
            <a:avLst/>
          </a:prstGeom>
        </p:spPr>
        <p:txBody>
          <a:bodyPr wrap="square">
            <a:spAutoFit/>
          </a:bodyPr>
          <a:lstStyle/>
          <a:p>
            <a:pPr marL="284400" indent="-284400">
              <a:lnSpc>
                <a:spcPct val="80000"/>
              </a:lnSpc>
              <a:spcBef>
                <a:spcPts val="1000"/>
              </a:spcBef>
              <a:spcAft>
                <a:spcPts val="1000"/>
              </a:spcAft>
              <a:buClr>
                <a:srgbClr val="82EB14"/>
              </a:buClr>
              <a:buFont typeface="Wingdings 3" pitchFamily="18" charset="2"/>
              <a:buChar char=""/>
            </a:pPr>
            <a:r>
              <a:rPr lang="fr-FR" sz="1800" kern="0" smtClean="0">
                <a:solidFill>
                  <a:srgbClr val="000000"/>
                </a:solidFill>
                <a:latin typeface="Arial"/>
              </a:rPr>
              <a:t>E-Boutique internationale </a:t>
            </a:r>
            <a:r>
              <a:rPr lang="fr-FR" sz="1800" b="1" kern="0" err="1" smtClean="0">
                <a:solidFill>
                  <a:srgbClr val="000000"/>
                </a:solidFill>
                <a:latin typeface="Arial"/>
              </a:rPr>
              <a:t>Nespresso</a:t>
            </a:r>
            <a:endParaRPr lang="fr-FR" sz="1800" b="1" kern="0" smtClean="0">
              <a:solidFill>
                <a:srgbClr val="000000"/>
              </a:solidFill>
              <a:latin typeface="Arial"/>
            </a:endParaRPr>
          </a:p>
          <a:p>
            <a:pPr marL="453600" lvl="2" indent="-154800">
              <a:spcBef>
                <a:spcPts val="720"/>
              </a:spcBef>
              <a:spcAft>
                <a:spcPts val="0"/>
              </a:spcAft>
              <a:buClr>
                <a:srgbClr val="000000">
                  <a:lumMod val="65000"/>
                  <a:lumOff val="35000"/>
                </a:srgbClr>
              </a:buClr>
              <a:buFontTx/>
              <a:buChar char="−"/>
              <a:tabLst>
                <a:tab pos="846138" algn="l"/>
              </a:tabLst>
            </a:pPr>
            <a:r>
              <a:rPr lang="fr-FR" sz="1200" b="1" kern="0" smtClean="0">
                <a:solidFill>
                  <a:srgbClr val="82EB14"/>
                </a:solidFill>
                <a:latin typeface="Arial" pitchFamily="34" charset="0"/>
                <a:cs typeface="Arial" pitchFamily="34" charset="0"/>
              </a:rPr>
              <a:t>Projet: </a:t>
            </a:r>
            <a:r>
              <a:rPr lang="fr-FR" sz="1300" kern="0">
                <a:solidFill>
                  <a:srgbClr val="000000">
                    <a:lumMod val="75000"/>
                    <a:lumOff val="25000"/>
                  </a:srgbClr>
                </a:solidFill>
                <a:latin typeface="Arial" pitchFamily="34" charset="0"/>
                <a:cs typeface="Arial" pitchFamily="34" charset="0"/>
              </a:rPr>
              <a:t>Déploiement  et adaptation de trois e-boutiques en Chine, Corée et Russie, mise en place de solutions de paiement </a:t>
            </a:r>
            <a:r>
              <a:rPr lang="fr-FR" sz="1300" kern="0" smtClean="0">
                <a:solidFill>
                  <a:srgbClr val="000000">
                    <a:lumMod val="75000"/>
                    <a:lumOff val="25000"/>
                  </a:srgbClr>
                </a:solidFill>
                <a:latin typeface="Arial" pitchFamily="34" charset="0"/>
                <a:cs typeface="Arial" pitchFamily="34" charset="0"/>
              </a:rPr>
              <a:t>spécifiques à chaque pays.</a:t>
            </a:r>
          </a:p>
          <a:p>
            <a:pPr marL="453600" lvl="2" indent="-154800">
              <a:spcBef>
                <a:spcPts val="720"/>
              </a:spcBef>
              <a:spcAft>
                <a:spcPts val="0"/>
              </a:spcAft>
              <a:buClr>
                <a:srgbClr val="000000">
                  <a:lumMod val="65000"/>
                  <a:lumOff val="35000"/>
                </a:srgbClr>
              </a:buClr>
              <a:buFontTx/>
              <a:buChar char="−"/>
              <a:tabLst>
                <a:tab pos="846138" algn="l"/>
              </a:tabLst>
            </a:pPr>
            <a:endParaRPr lang="fr-FR" sz="1300" kern="0">
              <a:solidFill>
                <a:srgbClr val="000000">
                  <a:lumMod val="75000"/>
                  <a:lumOff val="25000"/>
                </a:srgbClr>
              </a:solidFill>
              <a:latin typeface="Arial" pitchFamily="34" charset="0"/>
              <a:cs typeface="Arial" pitchFamily="34" charset="0"/>
            </a:endParaRPr>
          </a:p>
          <a:p>
            <a:pPr marL="453600" lvl="2" indent="-154800">
              <a:spcBef>
                <a:spcPts val="720"/>
              </a:spcBef>
              <a:spcAft>
                <a:spcPts val="0"/>
              </a:spcAft>
              <a:buClr>
                <a:srgbClr val="000000">
                  <a:lumMod val="65000"/>
                  <a:lumOff val="35000"/>
                </a:srgbClr>
              </a:buClr>
              <a:buFontTx/>
              <a:buChar char="−"/>
              <a:tabLst>
                <a:tab pos="846138" algn="l"/>
              </a:tabLst>
            </a:pPr>
            <a:endParaRPr lang="fr-FR" sz="1300" kern="0">
              <a:solidFill>
                <a:srgbClr val="000000">
                  <a:lumMod val="65000"/>
                  <a:lumOff val="35000"/>
                </a:srgbClr>
              </a:solidFill>
              <a:latin typeface="Arial" pitchFamily="34" charset="0"/>
              <a:cs typeface="Arial" pitchFamily="34" charset="0"/>
            </a:endParaRPr>
          </a:p>
          <a:p>
            <a:pPr marL="284400" indent="-284400">
              <a:lnSpc>
                <a:spcPct val="80000"/>
              </a:lnSpc>
              <a:spcBef>
                <a:spcPts val="1000"/>
              </a:spcBef>
              <a:spcAft>
                <a:spcPts val="1000"/>
              </a:spcAft>
              <a:buClr>
                <a:srgbClr val="82EB14"/>
              </a:buClr>
              <a:buFont typeface="Wingdings 3" pitchFamily="18" charset="2"/>
              <a:buChar char=""/>
            </a:pPr>
            <a:r>
              <a:rPr lang="fr-FR" sz="1800" kern="0" smtClean="0">
                <a:solidFill>
                  <a:srgbClr val="000000"/>
                </a:solidFill>
                <a:latin typeface="Arial"/>
              </a:rPr>
              <a:t>Plateforme de vente </a:t>
            </a:r>
            <a:r>
              <a:rPr lang="fr-FR" sz="1800" b="1" kern="0" smtClean="0">
                <a:solidFill>
                  <a:srgbClr val="000000"/>
                </a:solidFill>
                <a:latin typeface="Arial"/>
              </a:rPr>
              <a:t>One emballage</a:t>
            </a:r>
          </a:p>
          <a:p>
            <a:pPr marL="453600" lvl="2" indent="-154800">
              <a:spcBef>
                <a:spcPts val="720"/>
              </a:spcBef>
              <a:spcAft>
                <a:spcPts val="0"/>
              </a:spcAft>
              <a:buClr>
                <a:srgbClr val="000000">
                  <a:lumMod val="65000"/>
                  <a:lumOff val="35000"/>
                </a:srgbClr>
              </a:buClr>
              <a:buFontTx/>
              <a:buChar char="−"/>
              <a:tabLst>
                <a:tab pos="846138" algn="l"/>
              </a:tabLst>
            </a:pPr>
            <a:r>
              <a:rPr lang="fr-FR" sz="1300" b="1" kern="0" smtClean="0">
                <a:solidFill>
                  <a:srgbClr val="82EB14"/>
                </a:solidFill>
                <a:latin typeface="Arial" pitchFamily="34" charset="0"/>
                <a:cs typeface="Arial" pitchFamily="34" charset="0"/>
              </a:rPr>
              <a:t>Enjeux:</a:t>
            </a:r>
            <a:r>
              <a:rPr lang="fr-FR" sz="1300" b="1" kern="0">
                <a:solidFill>
                  <a:srgbClr val="82EB14"/>
                </a:solidFill>
                <a:latin typeface="Arial" pitchFamily="34" charset="0"/>
                <a:cs typeface="Arial" pitchFamily="34" charset="0"/>
              </a:rPr>
              <a:t> </a:t>
            </a:r>
            <a:r>
              <a:rPr lang="fr-FR" sz="1300" kern="0" smtClean="0">
                <a:solidFill>
                  <a:srgbClr val="000000">
                    <a:lumMod val="75000"/>
                    <a:lumOff val="25000"/>
                  </a:srgbClr>
                </a:solidFill>
                <a:latin typeface="Arial" pitchFamily="34" charset="0"/>
                <a:cs typeface="Arial" pitchFamily="34" charset="0"/>
              </a:rPr>
              <a:t>Augmentation du </a:t>
            </a:r>
            <a:r>
              <a:rPr lang="fr-FR" sz="1300" kern="0">
                <a:solidFill>
                  <a:srgbClr val="000000">
                    <a:lumMod val="75000"/>
                    <a:lumOff val="25000"/>
                  </a:srgbClr>
                </a:solidFill>
                <a:latin typeface="Arial" pitchFamily="34" charset="0"/>
                <a:cs typeface="Arial" pitchFamily="34" charset="0"/>
              </a:rPr>
              <a:t>CA, élargissement du périmètre de vente, optimisation de la relation client et de l’information sur les produits et services en </a:t>
            </a:r>
            <a:r>
              <a:rPr lang="fr-FR" sz="1300" kern="0" smtClean="0">
                <a:solidFill>
                  <a:srgbClr val="000000">
                    <a:lumMod val="75000"/>
                    <a:lumOff val="25000"/>
                  </a:srgbClr>
                </a:solidFill>
                <a:latin typeface="Arial" pitchFamily="34" charset="0"/>
                <a:cs typeface="Arial" pitchFamily="34" charset="0"/>
              </a:rPr>
              <a:t>ligne</a:t>
            </a:r>
          </a:p>
          <a:p>
            <a:pPr marL="453600" lvl="2" indent="-154800">
              <a:spcBef>
                <a:spcPts val="720"/>
              </a:spcBef>
              <a:spcAft>
                <a:spcPts val="0"/>
              </a:spcAft>
              <a:buClr>
                <a:srgbClr val="000000">
                  <a:lumMod val="65000"/>
                  <a:lumOff val="35000"/>
                </a:srgbClr>
              </a:buClr>
              <a:buFontTx/>
              <a:buChar char="−"/>
              <a:tabLst>
                <a:tab pos="846138" algn="l"/>
              </a:tabLst>
            </a:pPr>
            <a:endParaRPr lang="fr-FR" sz="1300" kern="0">
              <a:solidFill>
                <a:srgbClr val="000000">
                  <a:lumMod val="75000"/>
                  <a:lumOff val="25000"/>
                </a:srgbClr>
              </a:solidFill>
              <a:latin typeface="Arial" pitchFamily="34" charset="0"/>
              <a:cs typeface="Arial" pitchFamily="34" charset="0"/>
            </a:endParaRPr>
          </a:p>
          <a:p>
            <a:pPr marL="453600" lvl="2" indent="-154800">
              <a:spcBef>
                <a:spcPts val="720"/>
              </a:spcBef>
              <a:spcAft>
                <a:spcPts val="0"/>
              </a:spcAft>
              <a:buClr>
                <a:srgbClr val="000000">
                  <a:lumMod val="65000"/>
                  <a:lumOff val="35000"/>
                </a:srgbClr>
              </a:buClr>
              <a:buFontTx/>
              <a:buChar char="−"/>
              <a:tabLst>
                <a:tab pos="846138" algn="l"/>
              </a:tabLst>
            </a:pPr>
            <a:endParaRPr lang="fr-FR" sz="1300" kern="0">
              <a:solidFill>
                <a:srgbClr val="000000">
                  <a:lumMod val="75000"/>
                  <a:lumOff val="25000"/>
                </a:srgbClr>
              </a:solidFill>
              <a:latin typeface="Arial" pitchFamily="34" charset="0"/>
              <a:cs typeface="Arial" pitchFamily="34" charset="0"/>
            </a:endParaRPr>
          </a:p>
          <a:p>
            <a:pPr marL="284400" indent="-284400">
              <a:lnSpc>
                <a:spcPct val="80000"/>
              </a:lnSpc>
              <a:spcBef>
                <a:spcPts val="1000"/>
              </a:spcBef>
              <a:spcAft>
                <a:spcPts val="1000"/>
              </a:spcAft>
              <a:buClr>
                <a:srgbClr val="82EB14"/>
              </a:buClr>
              <a:buFont typeface="Wingdings 3" pitchFamily="18" charset="2"/>
              <a:buChar char=""/>
            </a:pPr>
            <a:r>
              <a:rPr lang="fr-FR" sz="1800" kern="0">
                <a:solidFill>
                  <a:srgbClr val="000000"/>
                </a:solidFill>
                <a:latin typeface="Arial"/>
              </a:rPr>
              <a:t>Plateforme de vente B2C et B2B </a:t>
            </a:r>
            <a:r>
              <a:rPr lang="fr-FR" sz="1800" b="1" kern="0">
                <a:solidFill>
                  <a:srgbClr val="000000"/>
                </a:solidFill>
                <a:latin typeface="Arial"/>
              </a:rPr>
              <a:t>Aéroport Marseille </a:t>
            </a:r>
            <a:r>
              <a:rPr lang="fr-FR" sz="1800" b="1" kern="0" smtClean="0">
                <a:solidFill>
                  <a:srgbClr val="000000"/>
                </a:solidFill>
                <a:latin typeface="Arial"/>
              </a:rPr>
              <a:t>Provence</a:t>
            </a:r>
          </a:p>
          <a:p>
            <a:pPr marL="453600" lvl="2" indent="-154800">
              <a:spcBef>
                <a:spcPts val="720"/>
              </a:spcBef>
              <a:spcAft>
                <a:spcPts val="0"/>
              </a:spcAft>
              <a:buClr>
                <a:srgbClr val="000000">
                  <a:lumMod val="65000"/>
                  <a:lumOff val="35000"/>
                </a:srgbClr>
              </a:buClr>
              <a:buFontTx/>
              <a:buChar char="−"/>
              <a:tabLst>
                <a:tab pos="846138" algn="l"/>
              </a:tabLst>
            </a:pPr>
            <a:r>
              <a:rPr lang="fr-FR" sz="1300" b="1" kern="0" smtClean="0">
                <a:solidFill>
                  <a:srgbClr val="82EB14"/>
                </a:solidFill>
                <a:latin typeface="Arial" pitchFamily="34" charset="0"/>
                <a:cs typeface="Arial" pitchFamily="34" charset="0"/>
              </a:rPr>
              <a:t>Enjeux</a:t>
            </a:r>
            <a:r>
              <a:rPr lang="fr-FR" sz="1300" b="1" kern="0" smtClean="0">
                <a:solidFill>
                  <a:srgbClr val="000000">
                    <a:lumMod val="75000"/>
                    <a:lumOff val="25000"/>
                  </a:srgbClr>
                </a:solidFill>
                <a:latin typeface="Arial" pitchFamily="34" charset="0"/>
                <a:cs typeface="Arial" pitchFamily="34" charset="0"/>
              </a:rPr>
              <a:t>: </a:t>
            </a:r>
            <a:r>
              <a:rPr lang="fr-FR" sz="1300" kern="0" smtClean="0">
                <a:solidFill>
                  <a:srgbClr val="000000">
                    <a:lumMod val="75000"/>
                    <a:lumOff val="25000"/>
                  </a:srgbClr>
                </a:solidFill>
                <a:latin typeface="Arial" pitchFamily="34" charset="0"/>
                <a:cs typeface="Arial" pitchFamily="34" charset="0"/>
              </a:rPr>
              <a:t>Rapidité de déploiement, évolutivité de l’architecture proposée, utilisation de technologies adaptées aux processus de vente multi produits et services</a:t>
            </a:r>
            <a:endParaRPr lang="fr-FR" sz="1300" kern="0">
              <a:solidFill>
                <a:srgbClr val="000000"/>
              </a:solidFill>
              <a:latin typeface="Arial" pitchFamily="34" charset="0"/>
              <a:cs typeface="Arial" pitchFamily="34" charset="0"/>
            </a:endParaRPr>
          </a:p>
          <a:p>
            <a:pPr>
              <a:lnSpc>
                <a:spcPct val="80000"/>
              </a:lnSpc>
              <a:spcBef>
                <a:spcPts val="1000"/>
              </a:spcBef>
              <a:spcAft>
                <a:spcPts val="1000"/>
              </a:spcAft>
              <a:buClr>
                <a:srgbClr val="82EB14"/>
              </a:buClr>
            </a:pPr>
            <a:endParaRPr lang="fr-FR" sz="2000" kern="0">
              <a:solidFill>
                <a:srgbClr val="000000"/>
              </a:solidFill>
              <a:latin typeface="Arial"/>
            </a:endParaRPr>
          </a:p>
        </p:txBody>
      </p:sp>
      <p:sp>
        <p:nvSpPr>
          <p:cNvPr id="12" name="Espace réservé du pied de page 2"/>
          <p:cNvSpPr>
            <a:spLocks noGrp="1"/>
          </p:cNvSpPr>
          <p:nvPr>
            <p:ph type="ftr" sz="quarter" idx="3"/>
          </p:nvPr>
        </p:nvSpPr>
        <p:spPr>
          <a:xfrm>
            <a:off x="3140075" y="6562800"/>
            <a:ext cx="2895600" cy="196850"/>
          </a:xfrm>
        </p:spPr>
        <p:txBody>
          <a:bodyPr/>
          <a:lstStyle/>
          <a:p>
            <a:pPr algn="ctr">
              <a:defRPr/>
            </a:pPr>
            <a:r>
              <a:rPr lang="fr-FR" smtClean="0"/>
              <a:t>Groupe Bayard – Projet MIKADO</a:t>
            </a:r>
            <a:endParaRPr lang="fr-FR"/>
          </a:p>
        </p:txBody>
      </p:sp>
    </p:spTree>
    <p:extLst>
      <p:ext uri="{BB962C8B-B14F-4D97-AF65-F5344CB8AC3E}">
        <p14:creationId xmlns:p14="http://schemas.microsoft.com/office/powerpoint/2010/main" val="3127475398"/>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0720" y="323400"/>
            <a:ext cx="8040688" cy="332399"/>
          </a:xfrm>
        </p:spPr>
        <p:txBody>
          <a:bodyPr/>
          <a:lstStyle/>
          <a:p>
            <a:r>
              <a:rPr lang="fr-FR" smtClean="0"/>
              <a:t>EXTRAIT DE NOS REFERENCES MAGENTO</a:t>
            </a:r>
            <a:endParaRPr lang="fr-FR"/>
          </a:p>
        </p:txBody>
      </p:sp>
      <p:sp>
        <p:nvSpPr>
          <p:cNvPr id="4" name="Espace réservé du numéro de diapositive 3"/>
          <p:cNvSpPr>
            <a:spLocks noGrp="1"/>
          </p:cNvSpPr>
          <p:nvPr>
            <p:ph type="sldNum" sz="quarter" idx="4"/>
          </p:nvPr>
        </p:nvSpPr>
        <p:spPr/>
        <p:txBody>
          <a:body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17</a:t>
            </a:fld>
            <a:endParaRPr lang="fr-FR">
              <a:solidFill>
                <a:srgbClr val="000000">
                  <a:tint val="75000"/>
                </a:srgbClr>
              </a:solidFill>
            </a:endParaRPr>
          </a:p>
        </p:txBody>
      </p:sp>
      <p:pic>
        <p:nvPicPr>
          <p:cNvPr id="9" name="Espace réservé du contenu 6" descr="Gazzar.jpg"/>
          <p:cNvPicPr preferRelativeResize="0">
            <a:picLocks/>
          </p:cNvPicPr>
          <p:nvPr/>
        </p:nvPicPr>
        <p:blipFill rotWithShape="1">
          <a:blip r:embed="rId3" cstate="print"/>
          <a:srcRect b="7184"/>
          <a:stretch/>
        </p:blipFill>
        <p:spPr>
          <a:xfrm>
            <a:off x="6224507" y="1154832"/>
            <a:ext cx="1944000" cy="1414271"/>
          </a:xfrm>
          <a:prstGeom prst="rect">
            <a:avLst/>
          </a:prstGeom>
        </p:spPr>
      </p:pic>
      <p:sp>
        <p:nvSpPr>
          <p:cNvPr id="5" name="Rectangle 4"/>
          <p:cNvSpPr/>
          <p:nvPr/>
        </p:nvSpPr>
        <p:spPr>
          <a:xfrm>
            <a:off x="466724" y="1008658"/>
            <a:ext cx="5524501" cy="5640518"/>
          </a:xfrm>
          <a:prstGeom prst="rect">
            <a:avLst/>
          </a:prstGeom>
        </p:spPr>
        <p:txBody>
          <a:bodyPr wrap="square">
            <a:spAutoFit/>
          </a:bodyPr>
          <a:lstStyle/>
          <a:p>
            <a:pPr marL="284400" indent="-284400">
              <a:lnSpc>
                <a:spcPct val="80000"/>
              </a:lnSpc>
              <a:spcBef>
                <a:spcPts val="1000"/>
              </a:spcBef>
              <a:spcAft>
                <a:spcPts val="1000"/>
              </a:spcAft>
              <a:buClr>
                <a:srgbClr val="82EB14"/>
              </a:buClr>
              <a:buFont typeface="Wingdings 3" pitchFamily="18" charset="2"/>
              <a:buChar char=""/>
            </a:pPr>
            <a:r>
              <a:rPr lang="fr-FR" sz="1800" kern="0" smtClean="0">
                <a:solidFill>
                  <a:srgbClr val="000000"/>
                </a:solidFill>
                <a:latin typeface="Arial"/>
              </a:rPr>
              <a:t>E-Boutique </a:t>
            </a:r>
            <a:r>
              <a:rPr lang="fr-FR" sz="1800" b="1" kern="0" err="1" smtClean="0">
                <a:solidFill>
                  <a:srgbClr val="000000"/>
                </a:solidFill>
                <a:latin typeface="Arial"/>
              </a:rPr>
              <a:t>Gazzar</a:t>
            </a:r>
            <a:endParaRPr lang="fr-FR" sz="1800" b="1" kern="0">
              <a:solidFill>
                <a:srgbClr val="000000"/>
              </a:solidFill>
              <a:latin typeface="Arial"/>
            </a:endParaRPr>
          </a:p>
          <a:p>
            <a:pPr marL="453600" lvl="2" indent="-154800">
              <a:spcBef>
                <a:spcPts val="720"/>
              </a:spcBef>
              <a:spcAft>
                <a:spcPts val="0"/>
              </a:spcAft>
              <a:buClr>
                <a:srgbClr val="000000">
                  <a:lumMod val="65000"/>
                  <a:lumOff val="35000"/>
                </a:srgbClr>
              </a:buClr>
              <a:buFontTx/>
              <a:buChar char="−"/>
              <a:tabLst>
                <a:tab pos="846138" algn="l"/>
              </a:tabLst>
            </a:pPr>
            <a:r>
              <a:rPr lang="fr-FR" sz="1300" b="1" kern="0" smtClean="0">
                <a:solidFill>
                  <a:srgbClr val="82EB14"/>
                </a:solidFill>
                <a:latin typeface="Arial" pitchFamily="34" charset="0"/>
                <a:cs typeface="Arial" pitchFamily="34" charset="0"/>
              </a:rPr>
              <a:t>Projet:</a:t>
            </a:r>
            <a:r>
              <a:rPr lang="fr-FR" sz="1300" kern="0" smtClean="0">
                <a:solidFill>
                  <a:srgbClr val="82EB14"/>
                </a:solidFill>
                <a:latin typeface="Arial" pitchFamily="34" charset="0"/>
                <a:cs typeface="Arial" pitchFamily="34" charset="0"/>
              </a:rPr>
              <a:t> </a:t>
            </a:r>
            <a:r>
              <a:rPr lang="fr-FR" sz="1300" kern="0" smtClean="0">
                <a:solidFill>
                  <a:srgbClr val="000000">
                    <a:lumMod val="75000"/>
                    <a:lumOff val="25000"/>
                  </a:srgbClr>
                </a:solidFill>
                <a:latin typeface="Arial" pitchFamily="34" charset="0"/>
                <a:cs typeface="Arial" pitchFamily="34" charset="0"/>
              </a:rPr>
              <a:t>Intégration de la plateforme avec l’ERP, un outil d’e-mailing et un moteur de recommandation, fonctionnalités Social Média et blog, design repensé pour rajeunir la cible, multilinguisme</a:t>
            </a:r>
          </a:p>
          <a:p>
            <a:pPr marL="453600" lvl="2" indent="-154800">
              <a:spcBef>
                <a:spcPts val="720"/>
              </a:spcBef>
              <a:spcAft>
                <a:spcPts val="0"/>
              </a:spcAft>
              <a:buClr>
                <a:srgbClr val="000000">
                  <a:lumMod val="65000"/>
                  <a:lumOff val="35000"/>
                </a:srgbClr>
              </a:buClr>
              <a:buFontTx/>
              <a:buChar char="−"/>
              <a:tabLst>
                <a:tab pos="846138" algn="l"/>
              </a:tabLst>
            </a:pPr>
            <a:endParaRPr lang="fr-FR" sz="2000" kern="0" smtClean="0">
              <a:solidFill>
                <a:srgbClr val="000000"/>
              </a:solidFill>
              <a:latin typeface="Arial"/>
            </a:endParaRPr>
          </a:p>
          <a:p>
            <a:pPr marL="284400" indent="-284400">
              <a:lnSpc>
                <a:spcPct val="80000"/>
              </a:lnSpc>
              <a:spcBef>
                <a:spcPts val="1000"/>
              </a:spcBef>
              <a:spcAft>
                <a:spcPts val="1000"/>
              </a:spcAft>
              <a:buClr>
                <a:srgbClr val="82EB14"/>
              </a:buClr>
              <a:buFont typeface="Wingdings 3" pitchFamily="18" charset="2"/>
              <a:buChar char=""/>
            </a:pPr>
            <a:r>
              <a:rPr lang="fr-FR" sz="1800" kern="0">
                <a:solidFill>
                  <a:srgbClr val="000000"/>
                </a:solidFill>
                <a:latin typeface="Arial"/>
              </a:rPr>
              <a:t>E-Boutique </a:t>
            </a:r>
            <a:r>
              <a:rPr lang="fr-FR" sz="1800" kern="0" smtClean="0">
                <a:solidFill>
                  <a:srgbClr val="000000"/>
                </a:solidFill>
                <a:latin typeface="Arial"/>
              </a:rPr>
              <a:t>Alinéa</a:t>
            </a:r>
            <a:endParaRPr lang="fr-FR" sz="1800" kern="0">
              <a:solidFill>
                <a:srgbClr val="000000"/>
              </a:solidFill>
              <a:latin typeface="Arial"/>
            </a:endParaRPr>
          </a:p>
          <a:p>
            <a:pPr marL="453600" lvl="2" indent="-154800" defTabSz="995363" eaLnBrk="0" hangingPunct="0">
              <a:spcBef>
                <a:spcPts val="720"/>
              </a:spcBef>
              <a:spcAft>
                <a:spcPts val="0"/>
              </a:spcAft>
              <a:buClr>
                <a:srgbClr val="000000">
                  <a:lumMod val="65000"/>
                  <a:lumOff val="35000"/>
                </a:srgbClr>
              </a:buClr>
              <a:buFontTx/>
              <a:buChar char="−"/>
              <a:tabLst>
                <a:tab pos="846138" algn="l"/>
              </a:tabLst>
            </a:pPr>
            <a:r>
              <a:rPr lang="fr-FR" sz="1300" b="1" kern="0">
                <a:solidFill>
                  <a:srgbClr val="82EB14"/>
                </a:solidFill>
                <a:latin typeface="Arial" pitchFamily="34" charset="0"/>
                <a:cs typeface="Arial" pitchFamily="34" charset="0"/>
              </a:rPr>
              <a:t>Projet</a:t>
            </a:r>
            <a:r>
              <a:rPr lang="fr-FR" sz="1300" b="1" kern="0">
                <a:latin typeface="Arial" pitchFamily="34" charset="0"/>
                <a:cs typeface="Arial" pitchFamily="34" charset="0"/>
              </a:rPr>
              <a:t>: </a:t>
            </a:r>
            <a:r>
              <a:rPr lang="fr-FR" sz="1300" kern="0" smtClean="0">
                <a:latin typeface="Arial" pitchFamily="34" charset="0"/>
                <a:cs typeface="Arial" pitchFamily="34" charset="0"/>
              </a:rPr>
              <a:t>Optimisation des </a:t>
            </a:r>
            <a:r>
              <a:rPr lang="fr-FR" sz="1300" kern="0">
                <a:latin typeface="Arial" pitchFamily="34" charset="0"/>
                <a:cs typeface="Arial" pitchFamily="34" charset="0"/>
              </a:rPr>
              <a:t>briques applicatives </a:t>
            </a:r>
            <a:r>
              <a:rPr lang="fr-FR" sz="1300" kern="0" smtClean="0">
                <a:latin typeface="Arial" pitchFamily="34" charset="0"/>
                <a:cs typeface="Arial" pitchFamily="34" charset="0"/>
              </a:rPr>
              <a:t>, simplification de l’architecture </a:t>
            </a:r>
            <a:r>
              <a:rPr lang="fr-FR" sz="1300" kern="0">
                <a:latin typeface="Arial" pitchFamily="34" charset="0"/>
                <a:cs typeface="Arial" pitchFamily="34" charset="0"/>
              </a:rPr>
              <a:t>du site </a:t>
            </a:r>
            <a:r>
              <a:rPr lang="fr-FR" sz="1300" kern="0" smtClean="0">
                <a:latin typeface="Arial" pitchFamily="34" charset="0"/>
                <a:cs typeface="Arial" pitchFamily="34" charset="0"/>
              </a:rPr>
              <a:t>E-commerce et de </a:t>
            </a:r>
            <a:r>
              <a:rPr lang="fr-FR" sz="1300" kern="0">
                <a:latin typeface="Arial" pitchFamily="34" charset="0"/>
                <a:cs typeface="Arial" pitchFamily="34" charset="0"/>
              </a:rPr>
              <a:t>l’utilisation du Back-Office (Publication, gestion des retours SAV, des campagnes marketing, </a:t>
            </a:r>
            <a:r>
              <a:rPr lang="fr-FR" sz="1300" kern="0" smtClean="0">
                <a:latin typeface="Arial" pitchFamily="34" charset="0"/>
                <a:cs typeface="Arial" pitchFamily="34" charset="0"/>
              </a:rPr>
              <a:t>…)</a:t>
            </a:r>
            <a:r>
              <a:rPr lang="fr-FR" sz="1300" kern="0">
                <a:latin typeface="Arial" pitchFamily="34" charset="0"/>
                <a:cs typeface="Arial" pitchFamily="34" charset="0"/>
              </a:rPr>
              <a:t> </a:t>
            </a:r>
            <a:r>
              <a:rPr lang="fr-FR" sz="1300" kern="0" smtClean="0">
                <a:latin typeface="Arial" pitchFamily="34" charset="0"/>
                <a:cs typeface="Arial" pitchFamily="34" charset="0"/>
              </a:rPr>
              <a:t>Mise en place d’ une TMA avec </a:t>
            </a:r>
            <a:r>
              <a:rPr lang="fr-FR" sz="1300" kern="0">
                <a:latin typeface="Arial" pitchFamily="34" charset="0"/>
                <a:cs typeface="Arial" pitchFamily="34" charset="0"/>
              </a:rPr>
              <a:t>engagement de </a:t>
            </a:r>
            <a:r>
              <a:rPr lang="fr-FR" sz="1300" kern="0" smtClean="0">
                <a:latin typeface="Arial" pitchFamily="34" charset="0"/>
                <a:cs typeface="Arial" pitchFamily="34" charset="0"/>
              </a:rPr>
              <a:t>SLA. Architecture </a:t>
            </a:r>
            <a:r>
              <a:rPr lang="fr-FR" sz="1300" kern="0">
                <a:latin typeface="Arial" pitchFamily="34" charset="0"/>
                <a:cs typeface="Arial" pitchFamily="34" charset="0"/>
              </a:rPr>
              <a:t>du site : </a:t>
            </a:r>
            <a:r>
              <a:rPr lang="fr-FR" sz="1300" kern="0" err="1">
                <a:latin typeface="Arial" pitchFamily="34" charset="0"/>
                <a:cs typeface="Arial" pitchFamily="34" charset="0"/>
              </a:rPr>
              <a:t>Magento</a:t>
            </a:r>
            <a:r>
              <a:rPr lang="fr-FR" sz="1300" kern="0">
                <a:latin typeface="Arial" pitchFamily="34" charset="0"/>
                <a:cs typeface="Arial" pitchFamily="34" charset="0"/>
              </a:rPr>
              <a:t>, </a:t>
            </a:r>
            <a:r>
              <a:rPr lang="fr-FR" sz="1300" kern="0" err="1">
                <a:latin typeface="Arial" pitchFamily="34" charset="0"/>
                <a:cs typeface="Arial" pitchFamily="34" charset="0"/>
              </a:rPr>
              <a:t>Talend</a:t>
            </a:r>
            <a:r>
              <a:rPr lang="fr-FR" sz="1300" kern="0">
                <a:latin typeface="Arial" pitchFamily="34" charset="0"/>
                <a:cs typeface="Arial" pitchFamily="34" charset="0"/>
              </a:rPr>
              <a:t> (flux), </a:t>
            </a:r>
            <a:r>
              <a:rPr lang="fr-FR" sz="1300" kern="0" err="1">
                <a:latin typeface="Arial" pitchFamily="34" charset="0"/>
                <a:cs typeface="Arial" pitchFamily="34" charset="0"/>
              </a:rPr>
              <a:t>Sugar</a:t>
            </a:r>
            <a:r>
              <a:rPr lang="fr-FR" sz="1300" kern="0">
                <a:latin typeface="Arial" pitchFamily="34" charset="0"/>
                <a:cs typeface="Arial" pitchFamily="34" charset="0"/>
              </a:rPr>
              <a:t> CRM, </a:t>
            </a:r>
            <a:r>
              <a:rPr lang="fr-FR" sz="1300" kern="0" err="1" smtClean="0">
                <a:latin typeface="Arial" pitchFamily="34" charset="0"/>
                <a:cs typeface="Arial" pitchFamily="34" charset="0"/>
              </a:rPr>
              <a:t>Fredhopper</a:t>
            </a:r>
            <a:r>
              <a:rPr lang="fr-FR" sz="1300" kern="0" smtClean="0">
                <a:latin typeface="Arial" pitchFamily="34" charset="0"/>
                <a:cs typeface="Arial" pitchFamily="34" charset="0"/>
              </a:rPr>
              <a:t>.  </a:t>
            </a:r>
            <a:r>
              <a:rPr lang="fr-FR" sz="1300" kern="0" err="1" smtClean="0">
                <a:latin typeface="Arial" pitchFamily="34" charset="0"/>
                <a:cs typeface="Arial" pitchFamily="34" charset="0"/>
              </a:rPr>
              <a:t>Roadmap</a:t>
            </a:r>
            <a:r>
              <a:rPr lang="fr-FR" sz="1300" kern="0" smtClean="0">
                <a:latin typeface="Arial" pitchFamily="34" charset="0"/>
                <a:cs typeface="Arial" pitchFamily="34" charset="0"/>
              </a:rPr>
              <a:t>  2013: Mise </a:t>
            </a:r>
            <a:r>
              <a:rPr lang="fr-FR" sz="1300" kern="0">
                <a:latin typeface="Arial" pitchFamily="34" charset="0"/>
                <a:cs typeface="Arial" pitchFamily="34" charset="0"/>
              </a:rPr>
              <a:t>en place d’une application </a:t>
            </a:r>
            <a:r>
              <a:rPr lang="fr-FR" sz="1300" kern="0" smtClean="0">
                <a:latin typeface="Arial" pitchFamily="34" charset="0"/>
                <a:cs typeface="Arial" pitchFamily="34" charset="0"/>
              </a:rPr>
              <a:t>mobile, du Drive, d’un </a:t>
            </a:r>
            <a:r>
              <a:rPr lang="fr-FR" sz="1300" kern="0">
                <a:latin typeface="Arial" pitchFamily="34" charset="0"/>
                <a:cs typeface="Arial" pitchFamily="34" charset="0"/>
              </a:rPr>
              <a:t>nouveau </a:t>
            </a:r>
            <a:r>
              <a:rPr lang="fr-FR" sz="1300" kern="0" smtClean="0">
                <a:latin typeface="Arial" pitchFamily="34" charset="0"/>
                <a:cs typeface="Arial" pitchFamily="34" charset="0"/>
              </a:rPr>
              <a:t>CRM, de </a:t>
            </a:r>
            <a:r>
              <a:rPr lang="fr-FR" sz="1300" kern="0">
                <a:latin typeface="Arial" pitchFamily="34" charset="0"/>
                <a:cs typeface="Arial" pitchFamily="34" charset="0"/>
              </a:rPr>
              <a:t>la brique SAV de </a:t>
            </a:r>
            <a:r>
              <a:rPr lang="fr-FR" sz="1300" kern="0" err="1" smtClean="0">
                <a:latin typeface="Arial" pitchFamily="34" charset="0"/>
                <a:cs typeface="Arial" pitchFamily="34" charset="0"/>
              </a:rPr>
              <a:t>Magento</a:t>
            </a:r>
            <a:r>
              <a:rPr lang="fr-FR" sz="1300" kern="0">
                <a:latin typeface="Arial" pitchFamily="34" charset="0"/>
                <a:cs typeface="Arial" pitchFamily="34" charset="0"/>
              </a:rPr>
              <a:t> </a:t>
            </a:r>
            <a:r>
              <a:rPr lang="fr-FR" sz="1300" kern="0" smtClean="0">
                <a:latin typeface="Arial" pitchFamily="34" charset="0"/>
                <a:cs typeface="Arial" pitchFamily="34" charset="0"/>
              </a:rPr>
              <a:t>et d’un </a:t>
            </a:r>
            <a:r>
              <a:rPr lang="fr-FR" sz="1300" kern="0">
                <a:latin typeface="Arial" pitchFamily="34" charset="0"/>
                <a:cs typeface="Arial" pitchFamily="34" charset="0"/>
              </a:rPr>
              <a:t>a</a:t>
            </a:r>
            <a:r>
              <a:rPr lang="fr-FR" sz="1300" kern="0" smtClean="0">
                <a:latin typeface="Arial" pitchFamily="34" charset="0"/>
                <a:cs typeface="Arial" pitchFamily="34" charset="0"/>
              </a:rPr>
              <a:t>ccompagnement SEO.</a:t>
            </a:r>
            <a:endParaRPr lang="fr-FR" sz="1300" b="1" kern="0">
              <a:solidFill>
                <a:srgbClr val="82EB14"/>
              </a:solidFill>
              <a:latin typeface="Arial" pitchFamily="34" charset="0"/>
              <a:cs typeface="Arial" pitchFamily="34" charset="0"/>
            </a:endParaRPr>
          </a:p>
          <a:p>
            <a:pPr marL="284400" indent="-284400">
              <a:lnSpc>
                <a:spcPct val="80000"/>
              </a:lnSpc>
              <a:spcBef>
                <a:spcPts val="1000"/>
              </a:spcBef>
              <a:spcAft>
                <a:spcPts val="1000"/>
              </a:spcAft>
              <a:buClr>
                <a:srgbClr val="82EB14"/>
              </a:buClr>
              <a:buFont typeface="Wingdings 3" pitchFamily="18" charset="2"/>
              <a:buChar char=""/>
            </a:pPr>
            <a:r>
              <a:rPr lang="fr-FR" sz="1800" kern="0">
                <a:solidFill>
                  <a:srgbClr val="000000"/>
                </a:solidFill>
                <a:latin typeface="Arial"/>
              </a:rPr>
              <a:t>E-Boutique </a:t>
            </a:r>
            <a:r>
              <a:rPr lang="fr-FR" sz="1800" kern="0" smtClean="0">
                <a:solidFill>
                  <a:srgbClr val="000000"/>
                </a:solidFill>
                <a:latin typeface="Arial"/>
              </a:rPr>
              <a:t>TAGHEUER</a:t>
            </a:r>
          </a:p>
          <a:p>
            <a:pPr marL="453600" lvl="2" indent="-154800" defTabSz="995363" eaLnBrk="0" hangingPunct="0">
              <a:spcBef>
                <a:spcPts val="720"/>
              </a:spcBef>
              <a:spcAft>
                <a:spcPts val="0"/>
              </a:spcAft>
              <a:buClr>
                <a:srgbClr val="000000">
                  <a:lumMod val="65000"/>
                  <a:lumOff val="35000"/>
                </a:srgbClr>
              </a:buClr>
              <a:buFontTx/>
              <a:buChar char="−"/>
              <a:tabLst>
                <a:tab pos="846138" algn="l"/>
              </a:tabLst>
            </a:pPr>
            <a:r>
              <a:rPr lang="fr-FR" sz="1300" b="1" kern="0">
                <a:solidFill>
                  <a:srgbClr val="82EB14"/>
                </a:solidFill>
                <a:latin typeface="Arial" pitchFamily="34" charset="0"/>
                <a:cs typeface="Arial" pitchFamily="34" charset="0"/>
              </a:rPr>
              <a:t>Projet: </a:t>
            </a:r>
            <a:r>
              <a:rPr lang="fr-FR" sz="1300" kern="0">
                <a:latin typeface="Arial" pitchFamily="34" charset="0"/>
                <a:cs typeface="Arial" pitchFamily="34" charset="0"/>
              </a:rPr>
              <a:t>Intégration de la plateforme </a:t>
            </a:r>
            <a:r>
              <a:rPr lang="fr-FR" sz="1300" kern="0" smtClean="0">
                <a:latin typeface="Arial" pitchFamily="34" charset="0"/>
                <a:cs typeface="Arial" pitchFamily="34" charset="0"/>
              </a:rPr>
              <a:t> e-commerce globale </a:t>
            </a:r>
            <a:r>
              <a:rPr lang="fr-FR" sz="1300" kern="0">
                <a:latin typeface="Arial" pitchFamily="34" charset="0"/>
                <a:cs typeface="Arial" pitchFamily="34" charset="0"/>
              </a:rPr>
              <a:t>aux Etats-Unis avec un objectif de déploiement sur les autres marchés. Information sur les produits extraits de PIM (Product Information </a:t>
            </a:r>
            <a:r>
              <a:rPr lang="fr-FR" sz="1300" kern="0" smtClean="0">
                <a:latin typeface="Arial" pitchFamily="34" charset="0"/>
                <a:cs typeface="Arial" pitchFamily="34" charset="0"/>
              </a:rPr>
              <a:t>Management) et interface </a:t>
            </a:r>
            <a:r>
              <a:rPr lang="fr-FR" sz="1300" kern="0">
                <a:latin typeface="Arial" pitchFamily="34" charset="0"/>
                <a:cs typeface="Arial" pitchFamily="34" charset="0"/>
              </a:rPr>
              <a:t>avec SAP.</a:t>
            </a:r>
          </a:p>
          <a:p>
            <a:pPr>
              <a:lnSpc>
                <a:spcPct val="80000"/>
              </a:lnSpc>
              <a:spcBef>
                <a:spcPts val="1000"/>
              </a:spcBef>
              <a:spcAft>
                <a:spcPts val="1000"/>
              </a:spcAft>
              <a:buClr>
                <a:srgbClr val="82EB14"/>
              </a:buClr>
            </a:pPr>
            <a:endParaRPr lang="fr-FR" sz="2000" kern="0">
              <a:solidFill>
                <a:srgbClr val="000000"/>
              </a:solidFill>
              <a:latin typeface="Arial"/>
            </a:endParaRPr>
          </a:p>
        </p:txBody>
      </p:sp>
      <p:sp>
        <p:nvSpPr>
          <p:cNvPr id="12" name="Espace réservé du pied de page 2"/>
          <p:cNvSpPr>
            <a:spLocks noGrp="1"/>
          </p:cNvSpPr>
          <p:nvPr>
            <p:ph type="ftr" sz="quarter" idx="3"/>
          </p:nvPr>
        </p:nvSpPr>
        <p:spPr>
          <a:xfrm>
            <a:off x="3140075" y="6562800"/>
            <a:ext cx="2895600" cy="196850"/>
          </a:xfrm>
        </p:spPr>
        <p:txBody>
          <a:bodyPr/>
          <a:lstStyle/>
          <a:p>
            <a:pPr algn="ctr">
              <a:defRPr/>
            </a:pPr>
            <a:r>
              <a:rPr smtClean="0">
                <a:solidFill>
                  <a:srgbClr val="FFFFFF">
                    <a:lumMod val="50000"/>
                  </a:srgbClr>
                </a:solidFill>
              </a:rPr>
              <a:t>Groupe Bayard – Projet MIKADO</a:t>
            </a:r>
            <a:endParaRPr>
              <a:solidFill>
                <a:srgbClr val="FFFFFF">
                  <a:lumMod val="50000"/>
                </a:srgbClr>
              </a:solidFill>
            </a:endParaRPr>
          </a:p>
        </p:txBody>
      </p:sp>
      <p:pic>
        <p:nvPicPr>
          <p:cNvPr id="15" name="Picture 2"/>
          <p:cNvPicPr preferRelativeResize="0">
            <a:picLocks noChangeArrowheads="1"/>
          </p:cNvPicPr>
          <p:nvPr/>
        </p:nvPicPr>
        <p:blipFill rotWithShape="1">
          <a:blip r:embed="rId4" cstate="print">
            <a:extLst>
              <a:ext uri="{28A0092B-C50C-407E-A947-70E740481C1C}">
                <a14:useLocalDpi xmlns:a14="http://schemas.microsoft.com/office/drawing/2010/main" val="0"/>
              </a:ext>
            </a:extLst>
          </a:blip>
          <a:srcRect l="13837" t="7797" r="15070" b="5492"/>
          <a:stretch/>
        </p:blipFill>
        <p:spPr bwMode="auto">
          <a:xfrm>
            <a:off x="6220236" y="2996179"/>
            <a:ext cx="1944000" cy="14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Image 15"/>
          <p:cNvPicPr/>
          <p:nvPr/>
        </p:nvPicPr>
        <p:blipFill>
          <a:blip r:embed="rId5"/>
          <a:stretch>
            <a:fillRect/>
          </a:stretch>
        </p:blipFill>
        <p:spPr>
          <a:xfrm>
            <a:off x="6220236" y="4903396"/>
            <a:ext cx="1944000" cy="1414800"/>
          </a:xfrm>
          <a:prstGeom prst="rect">
            <a:avLst/>
          </a:prstGeom>
        </p:spPr>
      </p:pic>
    </p:spTree>
    <p:extLst>
      <p:ext uri="{BB962C8B-B14F-4D97-AF65-F5344CB8AC3E}">
        <p14:creationId xmlns:p14="http://schemas.microsoft.com/office/powerpoint/2010/main" val="2581266770"/>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7070" y="318461"/>
            <a:ext cx="8355330" cy="332399"/>
          </a:xfrm>
        </p:spPr>
        <p:txBody>
          <a:bodyPr/>
          <a:lstStyle/>
          <a:p>
            <a:r>
              <a:rPr lang="fr-FR" smtClean="0"/>
              <a:t>Extrait de nos références mobile</a:t>
            </a:r>
            <a:endParaRPr lang="fr-FR"/>
          </a:p>
        </p:txBody>
      </p:sp>
      <p:sp>
        <p:nvSpPr>
          <p:cNvPr id="4" name="Espace réservé du numéro de diapositive 3"/>
          <p:cNvSpPr>
            <a:spLocks noGrp="1"/>
          </p:cNvSpPr>
          <p:nvPr>
            <p:ph type="sldNum" sz="quarter" idx="4"/>
          </p:nvPr>
        </p:nvSpPr>
        <p:spPr/>
        <p:txBody>
          <a:body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18</a:t>
            </a:fld>
            <a:endParaRPr lang="fr-FR">
              <a:solidFill>
                <a:srgbClr val="000000">
                  <a:tint val="75000"/>
                </a:srgbClr>
              </a:solidFill>
            </a:endParaRPr>
          </a:p>
        </p:txBody>
      </p:sp>
      <p:sp>
        <p:nvSpPr>
          <p:cNvPr id="6" name="Rectangle 5"/>
          <p:cNvSpPr/>
          <p:nvPr/>
        </p:nvSpPr>
        <p:spPr>
          <a:xfrm>
            <a:off x="466724" y="1158786"/>
            <a:ext cx="5524501" cy="5059334"/>
          </a:xfrm>
          <a:prstGeom prst="rect">
            <a:avLst/>
          </a:prstGeom>
        </p:spPr>
        <p:txBody>
          <a:bodyPr wrap="square">
            <a:spAutoFit/>
          </a:bodyPr>
          <a:lstStyle/>
          <a:p>
            <a:pPr marL="284400" indent="-284400" fontAlgn="base">
              <a:lnSpc>
                <a:spcPct val="80000"/>
              </a:lnSpc>
              <a:spcBef>
                <a:spcPts val="1000"/>
              </a:spcBef>
              <a:spcAft>
                <a:spcPts val="1000"/>
              </a:spcAft>
              <a:buClr>
                <a:srgbClr val="82EB14"/>
              </a:buClr>
              <a:buFont typeface="Wingdings 3" pitchFamily="18" charset="2"/>
              <a:buChar char=""/>
            </a:pPr>
            <a:r>
              <a:rPr lang="fr-FR" kern="0">
                <a:solidFill>
                  <a:srgbClr val="000000"/>
                </a:solidFill>
                <a:latin typeface="Arial"/>
              </a:rPr>
              <a:t>Refonte des espaces clients mobiles </a:t>
            </a:r>
            <a:r>
              <a:rPr lang="fr-FR" b="1" kern="0">
                <a:solidFill>
                  <a:srgbClr val="000000"/>
                </a:solidFill>
                <a:latin typeface="Arial"/>
              </a:rPr>
              <a:t>Bouygues Télécom</a:t>
            </a:r>
          </a:p>
          <a:p>
            <a:pPr marL="453600" lvl="2" indent="-154800" fontAlgn="base">
              <a:spcBef>
                <a:spcPts val="720"/>
              </a:spcBef>
              <a:buClr>
                <a:srgbClr val="000000">
                  <a:lumMod val="65000"/>
                  <a:lumOff val="35000"/>
                </a:srgbClr>
              </a:buClr>
              <a:buFontTx/>
              <a:buChar char="−"/>
              <a:tabLst>
                <a:tab pos="846138" algn="l"/>
              </a:tabLst>
            </a:pPr>
            <a:r>
              <a:rPr lang="fr-FR" sz="1200" b="1" kern="0">
                <a:solidFill>
                  <a:srgbClr val="82EB14"/>
                </a:solidFill>
                <a:latin typeface="Arial" pitchFamily="34" charset="0"/>
                <a:cs typeface="Arial" pitchFamily="34" charset="0"/>
              </a:rPr>
              <a:t>Projet: </a:t>
            </a:r>
            <a:r>
              <a:rPr lang="fr-FR" sz="1200" kern="0">
                <a:solidFill>
                  <a:srgbClr val="000000">
                    <a:lumMod val="75000"/>
                    <a:lumOff val="25000"/>
                  </a:srgbClr>
                </a:solidFill>
                <a:latin typeface="Arial" pitchFamily="34" charset="0"/>
                <a:cs typeface="Arial" pitchFamily="34" charset="0"/>
              </a:rPr>
              <a:t>Mise en place d’une architecture technique et fonctionnelle dédiée au monde du mobile, mise en place d’un </a:t>
            </a:r>
            <a:r>
              <a:rPr lang="fr-FR" sz="1200" kern="0" err="1">
                <a:solidFill>
                  <a:srgbClr val="000000">
                    <a:lumMod val="75000"/>
                    <a:lumOff val="25000"/>
                  </a:srgbClr>
                </a:solidFill>
                <a:latin typeface="Arial" pitchFamily="34" charset="0"/>
                <a:cs typeface="Arial" pitchFamily="34" charset="0"/>
              </a:rPr>
              <a:t>framework</a:t>
            </a:r>
            <a:r>
              <a:rPr lang="fr-FR" sz="1200" kern="0">
                <a:solidFill>
                  <a:srgbClr val="000000">
                    <a:lumMod val="75000"/>
                    <a:lumOff val="25000"/>
                  </a:srgbClr>
                </a:solidFill>
                <a:latin typeface="Arial" pitchFamily="34" charset="0"/>
                <a:cs typeface="Arial" pitchFamily="34" charset="0"/>
              </a:rPr>
              <a:t> de développement permettant d’adapter les espaces clients web aux différentes générations de mobiles (iPhone, </a:t>
            </a:r>
            <a:r>
              <a:rPr lang="fr-FR" sz="1200" kern="0" err="1">
                <a:solidFill>
                  <a:srgbClr val="000000">
                    <a:lumMod val="75000"/>
                    <a:lumOff val="25000"/>
                  </a:srgbClr>
                </a:solidFill>
                <a:latin typeface="Arial" pitchFamily="34" charset="0"/>
                <a:cs typeface="Arial" pitchFamily="34" charset="0"/>
              </a:rPr>
              <a:t>Android</a:t>
            </a:r>
            <a:r>
              <a:rPr lang="fr-FR" sz="1200" kern="0">
                <a:solidFill>
                  <a:srgbClr val="000000">
                    <a:lumMod val="75000"/>
                    <a:lumOff val="25000"/>
                  </a:srgbClr>
                </a:solidFill>
                <a:latin typeface="Arial" pitchFamily="34" charset="0"/>
                <a:cs typeface="Arial" pitchFamily="34" charset="0"/>
              </a:rPr>
              <a:t>, BlackBerry) et intégration dans le système </a:t>
            </a:r>
            <a:r>
              <a:rPr lang="fr-FR" sz="1200" kern="0" err="1">
                <a:solidFill>
                  <a:srgbClr val="000000">
                    <a:lumMod val="75000"/>
                    <a:lumOff val="25000"/>
                  </a:srgbClr>
                </a:solidFill>
                <a:latin typeface="Arial" pitchFamily="34" charset="0"/>
                <a:cs typeface="Arial" pitchFamily="34" charset="0"/>
              </a:rPr>
              <a:t>di’nformation</a:t>
            </a:r>
            <a:r>
              <a:rPr lang="fr-FR" sz="1200" kern="0">
                <a:solidFill>
                  <a:srgbClr val="000000">
                    <a:lumMod val="75000"/>
                    <a:lumOff val="25000"/>
                  </a:srgbClr>
                </a:solidFill>
                <a:latin typeface="Arial" pitchFamily="34" charset="0"/>
                <a:cs typeface="Arial" pitchFamily="34" charset="0"/>
              </a:rPr>
              <a:t> de Bouygues Télécom</a:t>
            </a:r>
            <a:endParaRPr lang="fr-FR" sz="1200" kern="0">
              <a:solidFill>
                <a:srgbClr val="000000">
                  <a:lumMod val="65000"/>
                  <a:lumOff val="35000"/>
                </a:srgbClr>
              </a:solidFill>
              <a:latin typeface="Arial" pitchFamily="34" charset="0"/>
              <a:cs typeface="Arial" pitchFamily="34" charset="0"/>
            </a:endParaRPr>
          </a:p>
          <a:p>
            <a:pPr marL="284400" indent="-284400" fontAlgn="base">
              <a:lnSpc>
                <a:spcPct val="80000"/>
              </a:lnSpc>
              <a:spcBef>
                <a:spcPts val="1000"/>
              </a:spcBef>
              <a:spcAft>
                <a:spcPts val="1000"/>
              </a:spcAft>
              <a:buClr>
                <a:srgbClr val="82EB14"/>
              </a:buClr>
              <a:buFont typeface="Wingdings 3" pitchFamily="18" charset="2"/>
              <a:buChar char=""/>
            </a:pPr>
            <a:r>
              <a:rPr lang="fr-FR" b="1" kern="0">
                <a:solidFill>
                  <a:srgbClr val="000000"/>
                </a:solidFill>
                <a:latin typeface="Arial"/>
              </a:rPr>
              <a:t>Natixis.com</a:t>
            </a:r>
            <a:r>
              <a:rPr lang="fr-FR" kern="0">
                <a:solidFill>
                  <a:srgbClr val="000000"/>
                </a:solidFill>
                <a:latin typeface="Arial"/>
              </a:rPr>
              <a:t> version mobile</a:t>
            </a:r>
            <a:endParaRPr lang="fr-FR" b="1" kern="0">
              <a:solidFill>
                <a:srgbClr val="000000"/>
              </a:solidFill>
              <a:latin typeface="Arial"/>
            </a:endParaRPr>
          </a:p>
          <a:p>
            <a:pPr marL="453600" lvl="2" indent="-154800" fontAlgn="base">
              <a:spcBef>
                <a:spcPts val="720"/>
              </a:spcBef>
              <a:buClr>
                <a:srgbClr val="000000">
                  <a:lumMod val="65000"/>
                  <a:lumOff val="35000"/>
                </a:srgbClr>
              </a:buClr>
              <a:buFontTx/>
              <a:buChar char="−"/>
              <a:tabLst>
                <a:tab pos="846138" algn="l"/>
              </a:tabLst>
            </a:pPr>
            <a:r>
              <a:rPr lang="fr-FR" sz="1300" b="1" kern="0">
                <a:solidFill>
                  <a:srgbClr val="82EB14"/>
                </a:solidFill>
                <a:latin typeface="Arial" pitchFamily="34" charset="0"/>
                <a:cs typeface="Arial" pitchFamily="34" charset="0"/>
              </a:rPr>
              <a:t>Projet: </a:t>
            </a:r>
            <a:r>
              <a:rPr lang="fr-FR" sz="1200" kern="0" err="1">
                <a:solidFill>
                  <a:srgbClr val="000000">
                    <a:lumMod val="75000"/>
                    <a:lumOff val="25000"/>
                  </a:srgbClr>
                </a:solidFill>
                <a:latin typeface="Arial" pitchFamily="34" charset="0"/>
                <a:cs typeface="Arial" pitchFamily="34" charset="0"/>
              </a:rPr>
              <a:t>Natixis</a:t>
            </a:r>
            <a:r>
              <a:rPr lang="fr-FR" sz="1200" kern="0">
                <a:solidFill>
                  <a:srgbClr val="000000">
                    <a:lumMod val="75000"/>
                    <a:lumOff val="25000"/>
                  </a:srgbClr>
                </a:solidFill>
                <a:latin typeface="Arial" pitchFamily="34" charset="0"/>
                <a:cs typeface="Arial" pitchFamily="34" charset="0"/>
              </a:rPr>
              <a:t> souhaitait mettre à disposition une application pour tous les mobiles de son site </a:t>
            </a:r>
            <a:r>
              <a:rPr lang="fr-FR" sz="1200" kern="0" err="1">
                <a:solidFill>
                  <a:srgbClr val="000000">
                    <a:lumMod val="75000"/>
                    <a:lumOff val="25000"/>
                  </a:srgbClr>
                </a:solidFill>
                <a:latin typeface="Arial" pitchFamily="34" charset="0"/>
                <a:cs typeface="Arial" pitchFamily="34" charset="0"/>
              </a:rPr>
              <a:t>insititutionnel</a:t>
            </a:r>
            <a:r>
              <a:rPr lang="fr-FR" sz="1200" kern="0">
                <a:solidFill>
                  <a:srgbClr val="000000">
                    <a:lumMod val="75000"/>
                    <a:lumOff val="25000"/>
                  </a:srgbClr>
                </a:solidFill>
                <a:latin typeface="Arial" pitchFamily="34" charset="0"/>
                <a:cs typeface="Arial" pitchFamily="34" charset="0"/>
              </a:rPr>
              <a:t>. Définition du cadre fonctionnel, du comportement de l’application et de la conception du système à implémenter. Rédaction des spécifications fonctionnelles et techniques et mise en œuvre. Transfert de compétences aux équipes </a:t>
            </a:r>
            <a:r>
              <a:rPr lang="fr-FR" sz="1200" kern="0" err="1">
                <a:solidFill>
                  <a:srgbClr val="000000">
                    <a:lumMod val="75000"/>
                    <a:lumOff val="25000"/>
                  </a:srgbClr>
                </a:solidFill>
                <a:latin typeface="Arial" pitchFamily="34" charset="0"/>
                <a:cs typeface="Arial" pitchFamily="34" charset="0"/>
              </a:rPr>
              <a:t>Natixis</a:t>
            </a:r>
            <a:r>
              <a:rPr lang="fr-FR" sz="1200" kern="0">
                <a:solidFill>
                  <a:srgbClr val="000000">
                    <a:lumMod val="75000"/>
                    <a:lumOff val="25000"/>
                  </a:srgbClr>
                </a:solidFill>
                <a:latin typeface="Arial" pitchFamily="34" charset="0"/>
                <a:cs typeface="Arial" pitchFamily="34" charset="0"/>
              </a:rPr>
              <a:t> sur l’administration technique fonctionnelle et la contribution de contenus. Production d’une application multi mobile.</a:t>
            </a:r>
          </a:p>
          <a:p>
            <a:pPr marL="284400" indent="-284400" fontAlgn="base">
              <a:lnSpc>
                <a:spcPct val="80000"/>
              </a:lnSpc>
              <a:spcBef>
                <a:spcPts val="1000"/>
              </a:spcBef>
              <a:spcAft>
                <a:spcPts val="1000"/>
              </a:spcAft>
              <a:buClr>
                <a:srgbClr val="82EB14"/>
              </a:buClr>
              <a:buFont typeface="Wingdings 3" pitchFamily="18" charset="2"/>
              <a:buChar char=""/>
            </a:pPr>
            <a:r>
              <a:rPr lang="fr-FR" kern="0">
                <a:solidFill>
                  <a:srgbClr val="000000"/>
                </a:solidFill>
                <a:latin typeface="Arial"/>
              </a:rPr>
              <a:t>Service WAP et Portail mobile </a:t>
            </a:r>
            <a:r>
              <a:rPr lang="fr-FR" b="1" kern="0">
                <a:solidFill>
                  <a:srgbClr val="000000"/>
                </a:solidFill>
                <a:latin typeface="Arial"/>
              </a:rPr>
              <a:t>RATP</a:t>
            </a:r>
          </a:p>
          <a:p>
            <a:pPr marL="453600" lvl="2" indent="-154800" fontAlgn="base">
              <a:spcBef>
                <a:spcPts val="720"/>
              </a:spcBef>
              <a:buClr>
                <a:srgbClr val="000000">
                  <a:lumMod val="65000"/>
                  <a:lumOff val="35000"/>
                </a:srgbClr>
              </a:buClr>
              <a:buFontTx/>
              <a:buChar char="−"/>
              <a:tabLst>
                <a:tab pos="846138" algn="l"/>
              </a:tabLst>
            </a:pPr>
            <a:r>
              <a:rPr lang="fr-FR" sz="1300" b="1" kern="0">
                <a:solidFill>
                  <a:srgbClr val="82EB14"/>
                </a:solidFill>
                <a:latin typeface="Arial" pitchFamily="34" charset="0"/>
                <a:cs typeface="Arial" pitchFamily="34" charset="0"/>
              </a:rPr>
              <a:t>Projet: </a:t>
            </a:r>
            <a:r>
              <a:rPr lang="fr-FR" sz="1200" kern="0">
                <a:solidFill>
                  <a:srgbClr val="000000">
                    <a:lumMod val="75000"/>
                    <a:lumOff val="25000"/>
                  </a:srgbClr>
                </a:solidFill>
                <a:latin typeface="Arial" pitchFamily="34" charset="0"/>
                <a:cs typeface="Arial" pitchFamily="34" charset="0"/>
              </a:rPr>
              <a:t>Mise en œuvre d’un service WAP d’information à destination des usagers et d’une application mobile permettant à chaque voyageur un large sceptre de services (recherche d’itinéraire, information sur les perturbations, recherche de station de métro ou RER la plus proche, informations de proximité etc.)</a:t>
            </a:r>
            <a:endParaRPr lang="fr-FR" sz="1200" kern="0">
              <a:solidFill>
                <a:srgbClr val="82EB14"/>
              </a:solidFill>
              <a:latin typeface="Arial" pitchFamily="34" charset="0"/>
              <a:cs typeface="Arial" pitchFamily="34" charset="0"/>
            </a:endParaRPr>
          </a:p>
        </p:txBody>
      </p:sp>
      <p:sp>
        <p:nvSpPr>
          <p:cNvPr id="12" name="Espace réservé du pied de page 2"/>
          <p:cNvSpPr>
            <a:spLocks noGrp="1"/>
          </p:cNvSpPr>
          <p:nvPr>
            <p:ph type="ftr" sz="quarter" idx="3"/>
          </p:nvPr>
        </p:nvSpPr>
        <p:spPr>
          <a:xfrm>
            <a:off x="3140075" y="6562800"/>
            <a:ext cx="2895600" cy="196850"/>
          </a:xfrm>
        </p:spPr>
        <p:txBody>
          <a:bodyPr/>
          <a:lstStyle/>
          <a:p>
            <a:pPr algn="ctr">
              <a:defRPr/>
            </a:pPr>
            <a:r>
              <a:rPr smtClean="0">
                <a:solidFill>
                  <a:srgbClr val="FFFFFF">
                    <a:lumMod val="50000"/>
                  </a:srgbClr>
                </a:solidFill>
              </a:rPr>
              <a:t>Groupe Bayard – Projet MIKADO</a:t>
            </a:r>
            <a:endParaRPr>
              <a:solidFill>
                <a:srgbClr val="FFFFFF">
                  <a:lumMod val="50000"/>
                </a:srgbClr>
              </a:solidFill>
            </a:endParaRPr>
          </a:p>
        </p:txBody>
      </p:sp>
      <p:pic>
        <p:nvPicPr>
          <p:cNvPr id="2050"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422" y="2933853"/>
            <a:ext cx="1292011" cy="19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4236" y="4995135"/>
            <a:ext cx="1743075"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1538" y="972350"/>
            <a:ext cx="14001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5991977"/>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7070" y="318461"/>
            <a:ext cx="8355330" cy="664797"/>
          </a:xfrm>
        </p:spPr>
        <p:txBody>
          <a:bodyPr/>
          <a:lstStyle/>
          <a:p>
            <a:r>
              <a:rPr lang="fr-FR" smtClean="0"/>
              <a:t>Refontes ergonomiques &amp; design </a:t>
            </a:r>
            <a:br>
              <a:rPr lang="fr-FR" smtClean="0"/>
            </a:br>
            <a:r>
              <a:rPr lang="fr-FR" smtClean="0"/>
              <a:t>de site e-commerce</a:t>
            </a:r>
            <a:endParaRPr lang="fr-FR"/>
          </a:p>
        </p:txBody>
      </p:sp>
      <p:sp>
        <p:nvSpPr>
          <p:cNvPr id="4" name="Espace réservé du numéro de diapositive 3"/>
          <p:cNvSpPr>
            <a:spLocks noGrp="1"/>
          </p:cNvSpPr>
          <p:nvPr>
            <p:ph type="sldNum" sz="quarter" idx="4"/>
          </p:nvPr>
        </p:nvSpPr>
        <p:spPr/>
        <p:txBody>
          <a:body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19</a:t>
            </a:fld>
            <a:endParaRPr lang="fr-FR">
              <a:solidFill>
                <a:srgbClr val="000000">
                  <a:tint val="75000"/>
                </a:srgbClr>
              </a:solidFill>
            </a:endParaRPr>
          </a:p>
        </p:txBody>
      </p:sp>
      <p:sp>
        <p:nvSpPr>
          <p:cNvPr id="6" name="Rectangle 5"/>
          <p:cNvSpPr/>
          <p:nvPr/>
        </p:nvSpPr>
        <p:spPr>
          <a:xfrm>
            <a:off x="466725" y="1158786"/>
            <a:ext cx="5788602" cy="5080878"/>
          </a:xfrm>
          <a:prstGeom prst="rect">
            <a:avLst/>
          </a:prstGeom>
          <a:ln>
            <a:solidFill>
              <a:schemeClr val="bg1"/>
            </a:solidFill>
          </a:ln>
        </p:spPr>
        <p:txBody>
          <a:bodyPr wrap="square">
            <a:spAutoFit/>
          </a:bodyPr>
          <a:lstStyle/>
          <a:p>
            <a:pPr marL="284400" indent="-284400">
              <a:lnSpc>
                <a:spcPct val="80000"/>
              </a:lnSpc>
              <a:spcBef>
                <a:spcPts val="1000"/>
              </a:spcBef>
              <a:spcAft>
                <a:spcPts val="0"/>
              </a:spcAft>
              <a:buClr>
                <a:srgbClr val="82EB14"/>
              </a:buClr>
              <a:buFont typeface="Wingdings 3" pitchFamily="18" charset="2"/>
              <a:buChar char=""/>
            </a:pPr>
            <a:r>
              <a:rPr lang="fr-FR" sz="1600" kern="0" dirty="0" smtClean="0">
                <a:solidFill>
                  <a:srgbClr val="000000"/>
                </a:solidFill>
                <a:latin typeface="Arial"/>
              </a:rPr>
              <a:t>E-Boutique </a:t>
            </a:r>
            <a:r>
              <a:rPr lang="fr-FR" sz="1600" b="1" kern="0" dirty="0" smtClean="0">
                <a:solidFill>
                  <a:srgbClr val="000000"/>
                </a:solidFill>
                <a:latin typeface="Arial"/>
              </a:rPr>
              <a:t>Koala</a:t>
            </a:r>
          </a:p>
          <a:p>
            <a:pPr marL="453600" lvl="2" indent="-154800">
              <a:spcBef>
                <a:spcPts val="0"/>
              </a:spcBef>
              <a:spcAft>
                <a:spcPts val="600"/>
              </a:spcAft>
              <a:buClr>
                <a:srgbClr val="000000">
                  <a:lumMod val="65000"/>
                  <a:lumOff val="35000"/>
                </a:srgbClr>
              </a:buClr>
              <a:buFontTx/>
              <a:buChar char="−"/>
              <a:tabLst>
                <a:tab pos="846138" algn="l"/>
              </a:tabLst>
            </a:pPr>
            <a:r>
              <a:rPr lang="fr-FR" sz="1200" b="1" kern="0" dirty="0" smtClean="0">
                <a:solidFill>
                  <a:srgbClr val="82EB14"/>
                </a:solidFill>
                <a:latin typeface="Arial" pitchFamily="34" charset="0"/>
                <a:cs typeface="Arial" pitchFamily="34" charset="0"/>
              </a:rPr>
              <a:t>Projet: </a:t>
            </a:r>
            <a:r>
              <a:rPr lang="fr-FR" sz="1200" kern="0" dirty="0" smtClean="0">
                <a:solidFill>
                  <a:srgbClr val="000000">
                    <a:lumMod val="75000"/>
                    <a:lumOff val="25000"/>
                  </a:srgbClr>
                </a:solidFill>
                <a:latin typeface="Arial" pitchFamily="34" charset="0"/>
                <a:cs typeface="Arial" pitchFamily="34" charset="0"/>
              </a:rPr>
              <a:t>Création de l’identité visuelle de la marque (logo, charte etc.), création du concept et des maquettes graphiques, intégration du CMS Magento, fonctionnalités Social Média</a:t>
            </a:r>
            <a:endParaRPr lang="fr-FR" sz="1200" kern="0" dirty="0" smtClean="0">
              <a:solidFill>
                <a:srgbClr val="000000">
                  <a:lumMod val="65000"/>
                  <a:lumOff val="35000"/>
                </a:srgbClr>
              </a:solidFill>
              <a:latin typeface="Arial" pitchFamily="34" charset="0"/>
              <a:cs typeface="Arial" pitchFamily="34" charset="0"/>
            </a:endParaRPr>
          </a:p>
          <a:p>
            <a:pPr marL="284400" indent="-284400">
              <a:lnSpc>
                <a:spcPct val="80000"/>
              </a:lnSpc>
              <a:spcBef>
                <a:spcPts val="1000"/>
              </a:spcBef>
              <a:spcAft>
                <a:spcPts val="0"/>
              </a:spcAft>
              <a:buClr>
                <a:srgbClr val="82EB14"/>
              </a:buClr>
              <a:buFont typeface="Wingdings 3" pitchFamily="18" charset="2"/>
              <a:buChar char=""/>
            </a:pPr>
            <a:r>
              <a:rPr lang="fr-FR" sz="1600" kern="0" dirty="0">
                <a:solidFill>
                  <a:srgbClr val="000000"/>
                </a:solidFill>
                <a:latin typeface="Arial"/>
              </a:rPr>
              <a:t>S</a:t>
            </a:r>
            <a:r>
              <a:rPr lang="fr-FR" sz="1600" kern="0" dirty="0" smtClean="0">
                <a:solidFill>
                  <a:srgbClr val="000000"/>
                </a:solidFill>
                <a:latin typeface="Arial"/>
              </a:rPr>
              <a:t>ite du magazine Diapason, </a:t>
            </a:r>
            <a:r>
              <a:rPr lang="fr-FR" sz="1600" b="1" kern="0" dirty="0" smtClean="0">
                <a:solidFill>
                  <a:srgbClr val="000000"/>
                </a:solidFill>
                <a:latin typeface="Arial"/>
              </a:rPr>
              <a:t>Groupe Mondadori</a:t>
            </a:r>
          </a:p>
          <a:p>
            <a:pPr marL="453600" lvl="2" indent="-154800">
              <a:spcBef>
                <a:spcPts val="0"/>
              </a:spcBef>
              <a:spcAft>
                <a:spcPts val="600"/>
              </a:spcAft>
              <a:buClr>
                <a:srgbClr val="000000">
                  <a:lumMod val="65000"/>
                  <a:lumOff val="35000"/>
                </a:srgbClr>
              </a:buClr>
              <a:buFontTx/>
              <a:buChar char="−"/>
              <a:tabLst>
                <a:tab pos="846138" algn="l"/>
              </a:tabLst>
            </a:pPr>
            <a:r>
              <a:rPr lang="fr-FR" sz="1200" b="1" kern="0" dirty="0" smtClean="0">
                <a:solidFill>
                  <a:srgbClr val="82EB14"/>
                </a:solidFill>
                <a:latin typeface="Arial" pitchFamily="34" charset="0"/>
                <a:cs typeface="Arial" pitchFamily="34" charset="0"/>
              </a:rPr>
              <a:t>Projet: </a:t>
            </a:r>
            <a:r>
              <a:rPr lang="fr-FR" sz="1200" kern="0" dirty="0" smtClean="0">
                <a:solidFill>
                  <a:srgbClr val="000000">
                    <a:lumMod val="75000"/>
                    <a:lumOff val="25000"/>
                  </a:srgbClr>
                </a:solidFill>
                <a:latin typeface="Arial" pitchFamily="34" charset="0"/>
                <a:cs typeface="Arial" pitchFamily="34" charset="0"/>
              </a:rPr>
              <a:t>Conseil en stratégie digitale: recherche des services destinés à monétiser l’offre, identification des outils, conception ergonomique et graphique du site.</a:t>
            </a:r>
          </a:p>
          <a:p>
            <a:pPr marL="284400" indent="-284400">
              <a:lnSpc>
                <a:spcPct val="80000"/>
              </a:lnSpc>
              <a:spcBef>
                <a:spcPts val="1000"/>
              </a:spcBef>
              <a:spcAft>
                <a:spcPts val="0"/>
              </a:spcAft>
              <a:buClr>
                <a:srgbClr val="82EB14"/>
              </a:buClr>
              <a:buFont typeface="Wingdings 3" pitchFamily="18" charset="2"/>
              <a:buChar char=""/>
            </a:pPr>
            <a:r>
              <a:rPr lang="fr-FR" sz="1600" kern="0" dirty="0" smtClean="0">
                <a:solidFill>
                  <a:srgbClr val="000000"/>
                </a:solidFill>
                <a:latin typeface="Arial"/>
              </a:rPr>
              <a:t>E-Boutique Dr Pierre </a:t>
            </a:r>
            <a:r>
              <a:rPr lang="fr-FR" sz="1600" kern="0" dirty="0" err="1" smtClean="0">
                <a:solidFill>
                  <a:srgbClr val="000000"/>
                </a:solidFill>
                <a:latin typeface="Arial"/>
              </a:rPr>
              <a:t>Ricaud</a:t>
            </a:r>
            <a:r>
              <a:rPr lang="fr-FR" sz="1600" kern="0" dirty="0" smtClean="0">
                <a:solidFill>
                  <a:srgbClr val="000000"/>
                </a:solidFill>
                <a:latin typeface="Arial"/>
              </a:rPr>
              <a:t>, </a:t>
            </a:r>
            <a:r>
              <a:rPr lang="fr-FR" sz="1600" b="1" kern="0" dirty="0" smtClean="0">
                <a:solidFill>
                  <a:srgbClr val="000000"/>
                </a:solidFill>
                <a:latin typeface="Arial"/>
              </a:rPr>
              <a:t>Groupe Yves Rocher</a:t>
            </a:r>
          </a:p>
          <a:p>
            <a:pPr marL="453600" lvl="2" indent="-154800">
              <a:spcBef>
                <a:spcPts val="0"/>
              </a:spcBef>
              <a:spcAft>
                <a:spcPts val="600"/>
              </a:spcAft>
              <a:buClr>
                <a:srgbClr val="000000">
                  <a:lumMod val="65000"/>
                  <a:lumOff val="35000"/>
                </a:srgbClr>
              </a:buClr>
              <a:buFontTx/>
              <a:buChar char="−"/>
              <a:tabLst>
                <a:tab pos="846138" algn="l"/>
              </a:tabLst>
            </a:pPr>
            <a:r>
              <a:rPr lang="fr-FR" sz="1200" b="1" kern="0" dirty="0" smtClean="0">
                <a:solidFill>
                  <a:srgbClr val="82EB14"/>
                </a:solidFill>
                <a:latin typeface="Arial" pitchFamily="34" charset="0"/>
                <a:cs typeface="Arial" pitchFamily="34" charset="0"/>
              </a:rPr>
              <a:t>Projet: </a:t>
            </a:r>
            <a:r>
              <a:rPr lang="fr-FR" sz="1200" kern="0" dirty="0" smtClean="0">
                <a:solidFill>
                  <a:srgbClr val="000000">
                    <a:lumMod val="75000"/>
                    <a:lumOff val="25000"/>
                  </a:srgbClr>
                </a:solidFill>
                <a:latin typeface="Arial" pitchFamily="34" charset="0"/>
                <a:cs typeface="Arial" pitchFamily="34" charset="0"/>
              </a:rPr>
              <a:t>Habillage du site e-commerce, direction artistique et déclinaison graphique</a:t>
            </a:r>
            <a:endParaRPr lang="fr-FR" sz="1200" kern="0" dirty="0" smtClean="0">
              <a:solidFill>
                <a:srgbClr val="000000"/>
              </a:solidFill>
              <a:latin typeface="Arial" pitchFamily="34" charset="0"/>
              <a:cs typeface="Arial" pitchFamily="34" charset="0"/>
            </a:endParaRPr>
          </a:p>
          <a:p>
            <a:pPr marL="284400" indent="-284400">
              <a:lnSpc>
                <a:spcPct val="80000"/>
              </a:lnSpc>
              <a:spcBef>
                <a:spcPts val="1000"/>
              </a:spcBef>
              <a:spcAft>
                <a:spcPts val="0"/>
              </a:spcAft>
              <a:buClr>
                <a:srgbClr val="82EB14"/>
              </a:buClr>
              <a:buFont typeface="Wingdings 3" pitchFamily="18" charset="2"/>
              <a:buChar char=""/>
            </a:pPr>
            <a:r>
              <a:rPr lang="fr-FR" sz="1600" kern="0" dirty="0" smtClean="0">
                <a:solidFill>
                  <a:srgbClr val="000000"/>
                </a:solidFill>
                <a:latin typeface="Arial"/>
              </a:rPr>
              <a:t>E-Boutique </a:t>
            </a:r>
            <a:r>
              <a:rPr lang="fr-FR" sz="1600" b="1" kern="0" dirty="0" err="1" smtClean="0">
                <a:solidFill>
                  <a:srgbClr val="000000"/>
                </a:solidFill>
                <a:latin typeface="Arial"/>
              </a:rPr>
              <a:t>My</a:t>
            </a:r>
            <a:r>
              <a:rPr lang="fr-FR" sz="1600" b="1" kern="0" dirty="0" smtClean="0">
                <a:solidFill>
                  <a:srgbClr val="000000"/>
                </a:solidFill>
                <a:latin typeface="Arial"/>
              </a:rPr>
              <a:t> </a:t>
            </a:r>
            <a:r>
              <a:rPr lang="fr-FR" sz="1600" b="1" kern="0" dirty="0" err="1" smtClean="0">
                <a:solidFill>
                  <a:srgbClr val="000000"/>
                </a:solidFill>
                <a:latin typeface="Arial"/>
              </a:rPr>
              <a:t>prestigium</a:t>
            </a:r>
            <a:endParaRPr lang="fr-FR" sz="1600" b="1" kern="0" dirty="0" smtClean="0">
              <a:solidFill>
                <a:srgbClr val="000000"/>
              </a:solidFill>
              <a:latin typeface="Arial"/>
            </a:endParaRPr>
          </a:p>
          <a:p>
            <a:pPr marL="453600" lvl="2" indent="-154800">
              <a:spcBef>
                <a:spcPts val="720"/>
              </a:spcBef>
              <a:spcAft>
                <a:spcPts val="0"/>
              </a:spcAft>
              <a:buClr>
                <a:srgbClr val="000000">
                  <a:lumMod val="65000"/>
                  <a:lumOff val="35000"/>
                </a:srgbClr>
              </a:buClr>
              <a:buFontTx/>
              <a:buChar char="−"/>
              <a:tabLst>
                <a:tab pos="846138" algn="l"/>
              </a:tabLst>
            </a:pPr>
            <a:r>
              <a:rPr lang="fr-FR" sz="1200" b="1" kern="0" dirty="0">
                <a:solidFill>
                  <a:srgbClr val="82EB14"/>
                </a:solidFill>
                <a:latin typeface="Arial" pitchFamily="34" charset="0"/>
                <a:cs typeface="Arial" pitchFamily="34" charset="0"/>
              </a:rPr>
              <a:t>Projet</a:t>
            </a:r>
            <a:r>
              <a:rPr lang="fr-FR" sz="1200" kern="0" dirty="0">
                <a:solidFill>
                  <a:srgbClr val="82EB14"/>
                </a:solidFill>
                <a:latin typeface="Arial" pitchFamily="34" charset="0"/>
                <a:cs typeface="Arial" pitchFamily="34" charset="0"/>
              </a:rPr>
              <a:t>: </a:t>
            </a:r>
            <a:r>
              <a:rPr lang="fr-FR" sz="1200" kern="0" dirty="0">
                <a:solidFill>
                  <a:srgbClr val="000000">
                    <a:lumMod val="75000"/>
                    <a:lumOff val="25000"/>
                  </a:srgbClr>
                </a:solidFill>
                <a:latin typeface="Arial" pitchFamily="34" charset="0"/>
                <a:cs typeface="Arial" pitchFamily="34" charset="0"/>
              </a:rPr>
              <a:t>Refonte ergonomique et graphique de l’espace e-commerce d’un site d’information dédié au secteur  du luxe </a:t>
            </a:r>
            <a:endParaRPr lang="fr-FR" sz="1800" kern="0" dirty="0">
              <a:solidFill>
                <a:srgbClr val="82EB14"/>
              </a:solidFill>
              <a:latin typeface="Arial"/>
            </a:endParaRPr>
          </a:p>
          <a:p>
            <a:pPr marL="284400" indent="-284400">
              <a:lnSpc>
                <a:spcPct val="80000"/>
              </a:lnSpc>
              <a:spcBef>
                <a:spcPts val="1000"/>
              </a:spcBef>
              <a:spcAft>
                <a:spcPts val="0"/>
              </a:spcAft>
              <a:buClr>
                <a:srgbClr val="82EB14"/>
              </a:buClr>
              <a:buFont typeface="Wingdings 3" pitchFamily="18" charset="2"/>
              <a:buChar char=""/>
            </a:pPr>
            <a:r>
              <a:rPr lang="fr-FR" sz="1600" kern="0" dirty="0" smtClean="0">
                <a:solidFill>
                  <a:srgbClr val="000000"/>
                </a:solidFill>
                <a:latin typeface="Arial"/>
              </a:rPr>
              <a:t>TAKAM-TIKOU</a:t>
            </a:r>
            <a:r>
              <a:rPr lang="fr-FR" sz="1600" kern="0" dirty="0">
                <a:solidFill>
                  <a:srgbClr val="000000"/>
                </a:solidFill>
                <a:latin typeface="Arial"/>
              </a:rPr>
              <a:t>, </a:t>
            </a:r>
            <a:r>
              <a:rPr lang="fr-FR" sz="1600" b="1" kern="0" dirty="0">
                <a:solidFill>
                  <a:srgbClr val="000000"/>
                </a:solidFill>
                <a:latin typeface="Arial"/>
              </a:rPr>
              <a:t>Bibliothèque Nationale de France </a:t>
            </a:r>
          </a:p>
          <a:p>
            <a:pPr marL="453600" lvl="2" indent="-154800">
              <a:spcBef>
                <a:spcPts val="0"/>
              </a:spcBef>
              <a:spcAft>
                <a:spcPts val="0"/>
              </a:spcAft>
              <a:buClr>
                <a:srgbClr val="000000">
                  <a:lumMod val="65000"/>
                  <a:lumOff val="35000"/>
                </a:srgbClr>
              </a:buClr>
              <a:buFontTx/>
              <a:buChar char="−"/>
              <a:tabLst>
                <a:tab pos="846138" algn="l"/>
              </a:tabLst>
            </a:pPr>
            <a:r>
              <a:rPr lang="fr-FR" sz="1200" b="1" kern="0" dirty="0">
                <a:solidFill>
                  <a:srgbClr val="82EB14"/>
                </a:solidFill>
                <a:latin typeface="Arial" pitchFamily="34" charset="0"/>
                <a:cs typeface="Arial" pitchFamily="34" charset="0"/>
              </a:rPr>
              <a:t>Projet: </a:t>
            </a:r>
            <a:r>
              <a:rPr lang="fr-FR" sz="1200" kern="0" dirty="0">
                <a:solidFill>
                  <a:srgbClr val="000000">
                    <a:lumMod val="75000"/>
                    <a:lumOff val="25000"/>
                  </a:srgbClr>
                </a:solidFill>
                <a:latin typeface="Arial" pitchFamily="34" charset="0"/>
                <a:cs typeface="Arial" pitchFamily="34" charset="0"/>
              </a:rPr>
              <a:t>Création du site takamtikou.fr, le site dédié aux livres pour l’enfance</a:t>
            </a:r>
            <a:endParaRPr lang="fr-FR" sz="1200" kern="0" dirty="0">
              <a:solidFill>
                <a:srgbClr val="000000">
                  <a:lumMod val="65000"/>
                  <a:lumOff val="35000"/>
                </a:srgbClr>
              </a:solidFill>
              <a:latin typeface="Arial" pitchFamily="34" charset="0"/>
              <a:cs typeface="Arial" pitchFamily="34" charset="0"/>
            </a:endParaRPr>
          </a:p>
          <a:p>
            <a:pPr marL="453600" lvl="2" indent="-154800">
              <a:spcBef>
                <a:spcPts val="0"/>
              </a:spcBef>
              <a:spcAft>
                <a:spcPts val="0"/>
              </a:spcAft>
              <a:buClr>
                <a:srgbClr val="000000">
                  <a:lumMod val="65000"/>
                  <a:lumOff val="35000"/>
                </a:srgbClr>
              </a:buClr>
              <a:buFontTx/>
              <a:buChar char="−"/>
              <a:tabLst>
                <a:tab pos="846138" algn="l"/>
              </a:tabLst>
            </a:pPr>
            <a:r>
              <a:rPr lang="fr-FR" sz="1200" kern="0" dirty="0">
                <a:solidFill>
                  <a:srgbClr val="000000">
                    <a:lumMod val="65000"/>
                    <a:lumOff val="35000"/>
                  </a:srgbClr>
                </a:solidFill>
                <a:latin typeface="Arial" pitchFamily="34" charset="0"/>
                <a:cs typeface="Arial" pitchFamily="34" charset="0"/>
              </a:rPr>
              <a:t>Travail de </a:t>
            </a:r>
            <a:r>
              <a:rPr lang="fr-FR" sz="1200" kern="0" dirty="0" smtClean="0">
                <a:solidFill>
                  <a:srgbClr val="000000">
                    <a:lumMod val="65000"/>
                    <a:lumOff val="35000"/>
                  </a:srgbClr>
                </a:solidFill>
                <a:latin typeface="Arial" pitchFamily="34" charset="0"/>
                <a:cs typeface="Arial" pitchFamily="34" charset="0"/>
              </a:rPr>
              <a:t>retranscription </a:t>
            </a:r>
            <a:r>
              <a:rPr lang="fr-FR" sz="1200" kern="0" dirty="0">
                <a:solidFill>
                  <a:srgbClr val="000000">
                    <a:lumMod val="65000"/>
                    <a:lumOff val="35000"/>
                  </a:srgbClr>
                </a:solidFill>
                <a:latin typeface="Arial" pitchFamily="34" charset="0"/>
                <a:cs typeface="Arial" pitchFamily="34" charset="0"/>
              </a:rPr>
              <a:t>du magazine papier en magazine web</a:t>
            </a:r>
          </a:p>
          <a:p>
            <a:pPr marL="453600" lvl="2" indent="-154800">
              <a:spcBef>
                <a:spcPts val="0"/>
              </a:spcBef>
              <a:spcAft>
                <a:spcPts val="0"/>
              </a:spcAft>
              <a:buClr>
                <a:srgbClr val="000000">
                  <a:lumMod val="65000"/>
                  <a:lumOff val="35000"/>
                </a:srgbClr>
              </a:buClr>
              <a:buFontTx/>
              <a:buChar char="−"/>
              <a:tabLst>
                <a:tab pos="846138" algn="l"/>
              </a:tabLst>
            </a:pPr>
            <a:r>
              <a:rPr lang="fr-FR" sz="1200" kern="0" dirty="0">
                <a:solidFill>
                  <a:srgbClr val="000000">
                    <a:lumMod val="65000"/>
                    <a:lumOff val="35000"/>
                  </a:srgbClr>
                </a:solidFill>
                <a:latin typeface="Arial" pitchFamily="34" charset="0"/>
                <a:cs typeface="Arial" pitchFamily="34" charset="0"/>
              </a:rPr>
              <a:t>Site multi-langues / contrainte très forte d’accessibilité partout </a:t>
            </a:r>
            <a:r>
              <a:rPr lang="fr-FR" sz="1200" kern="0" dirty="0" smtClean="0">
                <a:solidFill>
                  <a:srgbClr val="000000">
                    <a:lumMod val="65000"/>
                    <a:lumOff val="35000"/>
                  </a:srgbClr>
                </a:solidFill>
                <a:latin typeface="Arial" pitchFamily="34" charset="0"/>
                <a:cs typeface="Arial" pitchFamily="34" charset="0"/>
              </a:rPr>
              <a:t>dans </a:t>
            </a:r>
            <a:r>
              <a:rPr lang="fr-FR" sz="1200" kern="0" dirty="0">
                <a:solidFill>
                  <a:srgbClr val="000000">
                    <a:lumMod val="65000"/>
                    <a:lumOff val="35000"/>
                  </a:srgbClr>
                </a:solidFill>
                <a:latin typeface="Arial" pitchFamily="34" charset="0"/>
                <a:cs typeface="Arial" pitchFamily="34" charset="0"/>
              </a:rPr>
              <a:t>le monde </a:t>
            </a:r>
          </a:p>
          <a:p>
            <a:pPr marL="453600" lvl="2" indent="-154800">
              <a:spcBef>
                <a:spcPts val="0"/>
              </a:spcBef>
              <a:spcAft>
                <a:spcPts val="0"/>
              </a:spcAft>
              <a:buClr>
                <a:srgbClr val="000000">
                  <a:lumMod val="65000"/>
                  <a:lumOff val="35000"/>
                </a:srgbClr>
              </a:buClr>
              <a:buFontTx/>
              <a:buChar char="−"/>
              <a:tabLst>
                <a:tab pos="846138" algn="l"/>
              </a:tabLst>
            </a:pPr>
            <a:r>
              <a:rPr lang="fr-FR" sz="1200" kern="0" dirty="0">
                <a:solidFill>
                  <a:srgbClr val="000000">
                    <a:lumMod val="65000"/>
                    <a:lumOff val="35000"/>
                  </a:srgbClr>
                </a:solidFill>
                <a:latin typeface="Arial" pitchFamily="34" charset="0"/>
                <a:cs typeface="Arial" pitchFamily="34" charset="0"/>
              </a:rPr>
              <a:t>Architecture de l’information / design / choix du CMS (</a:t>
            </a:r>
            <a:r>
              <a:rPr lang="fr-FR" sz="1200" kern="0" dirty="0" err="1">
                <a:solidFill>
                  <a:srgbClr val="000000">
                    <a:lumMod val="65000"/>
                    <a:lumOff val="35000"/>
                  </a:srgbClr>
                </a:solidFill>
                <a:latin typeface="Arial" pitchFamily="34" charset="0"/>
                <a:cs typeface="Arial" pitchFamily="34" charset="0"/>
              </a:rPr>
              <a:t>drupal</a:t>
            </a:r>
            <a:r>
              <a:rPr lang="fr-FR" sz="1200" kern="0" dirty="0">
                <a:solidFill>
                  <a:srgbClr val="000000">
                    <a:lumMod val="65000"/>
                    <a:lumOff val="35000"/>
                  </a:srgbClr>
                </a:solidFill>
                <a:latin typeface="Arial" pitchFamily="34" charset="0"/>
                <a:cs typeface="Arial" pitchFamily="34" charset="0"/>
              </a:rPr>
              <a:t>)</a:t>
            </a:r>
          </a:p>
          <a:p>
            <a:pPr marL="453600" lvl="2" indent="-154800">
              <a:spcBef>
                <a:spcPts val="0"/>
              </a:spcBef>
              <a:spcAft>
                <a:spcPts val="0"/>
              </a:spcAft>
              <a:buClr>
                <a:srgbClr val="000000">
                  <a:lumMod val="65000"/>
                  <a:lumOff val="35000"/>
                </a:srgbClr>
              </a:buClr>
              <a:buFontTx/>
              <a:buChar char="−"/>
              <a:tabLst>
                <a:tab pos="846138" algn="l"/>
              </a:tabLst>
            </a:pPr>
            <a:r>
              <a:rPr lang="fr-FR" sz="1200" kern="0" dirty="0">
                <a:solidFill>
                  <a:srgbClr val="000000">
                    <a:lumMod val="65000"/>
                    <a:lumOff val="35000"/>
                  </a:srgbClr>
                </a:solidFill>
                <a:latin typeface="Arial" pitchFamily="34" charset="0"/>
                <a:cs typeface="Arial" pitchFamily="34" charset="0"/>
              </a:rPr>
              <a:t>Paramétrage / développement du CMS</a:t>
            </a:r>
          </a:p>
          <a:p>
            <a:pPr marL="453600" lvl="2" indent="-154800">
              <a:spcBef>
                <a:spcPts val="0"/>
              </a:spcBef>
              <a:spcAft>
                <a:spcPts val="0"/>
              </a:spcAft>
              <a:buClr>
                <a:srgbClr val="000000">
                  <a:lumMod val="65000"/>
                  <a:lumOff val="35000"/>
                </a:srgbClr>
              </a:buClr>
              <a:buFontTx/>
              <a:buChar char="−"/>
              <a:tabLst>
                <a:tab pos="846138" algn="l"/>
              </a:tabLst>
            </a:pPr>
            <a:r>
              <a:rPr lang="fr-FR" sz="1200" kern="0" dirty="0">
                <a:solidFill>
                  <a:srgbClr val="000000">
                    <a:lumMod val="65000"/>
                    <a:lumOff val="35000"/>
                  </a:srgbClr>
                </a:solidFill>
                <a:latin typeface="Arial" pitchFamily="34" charset="0"/>
                <a:cs typeface="Arial" pitchFamily="34" charset="0"/>
              </a:rPr>
              <a:t>Maintenance du site </a:t>
            </a:r>
            <a:endParaRPr lang="fr-FR" sz="1200" kern="0" dirty="0">
              <a:solidFill>
                <a:srgbClr val="000000">
                  <a:lumMod val="75000"/>
                  <a:lumOff val="25000"/>
                </a:srgbClr>
              </a:solidFill>
              <a:latin typeface="Arial" pitchFamily="34" charset="0"/>
              <a:cs typeface="Arial" pitchFamily="34" charset="0"/>
            </a:endParaRPr>
          </a:p>
        </p:txBody>
      </p:sp>
      <p:pic>
        <p:nvPicPr>
          <p:cNvPr id="7" name="Espace réservé du contenu 6" descr="koala home2.jpg"/>
          <p:cNvPicPr preferRelativeResize="0">
            <a:picLocks/>
          </p:cNvPicPr>
          <p:nvPr/>
        </p:nvPicPr>
        <p:blipFill>
          <a:blip r:embed="rId3" cstate="print"/>
          <a:stretch>
            <a:fillRect/>
          </a:stretch>
        </p:blipFill>
        <p:spPr>
          <a:xfrm>
            <a:off x="6448970" y="1039272"/>
            <a:ext cx="1396203" cy="827380"/>
          </a:xfrm>
          <a:prstGeom prst="rect">
            <a:avLst/>
          </a:prstGeom>
        </p:spPr>
      </p:pic>
      <p:pic>
        <p:nvPicPr>
          <p:cNvPr id="9" name="Picture 2"/>
          <p:cNvPicPr preferRelativeResize="0">
            <a:picLocks noChangeArrowheads="1"/>
          </p:cNvPicPr>
          <p:nvPr/>
        </p:nvPicPr>
        <p:blipFill rotWithShape="1">
          <a:blip r:embed="rId4" cstate="print">
            <a:extLst>
              <a:ext uri="{28A0092B-C50C-407E-A947-70E740481C1C}">
                <a14:useLocalDpi xmlns:a14="http://schemas.microsoft.com/office/drawing/2010/main" val="0"/>
              </a:ext>
            </a:extLst>
          </a:blip>
          <a:srcRect l="56964" t="10995" r="12742" b="62890"/>
          <a:stretch/>
        </p:blipFill>
        <p:spPr bwMode="auto">
          <a:xfrm>
            <a:off x="6467475" y="1936139"/>
            <a:ext cx="1396203" cy="827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preferRelativeResize="0">
            <a:picLocks noChangeArrowheads="1"/>
          </p:cNvPicPr>
          <p:nvPr/>
        </p:nvPicPr>
        <p:blipFill rotWithShape="1">
          <a:blip r:embed="rId5" cstate="print">
            <a:extLst>
              <a:ext uri="{28A0092B-C50C-407E-A947-70E740481C1C}">
                <a14:useLocalDpi xmlns:a14="http://schemas.microsoft.com/office/drawing/2010/main" val="0"/>
              </a:ext>
            </a:extLst>
          </a:blip>
          <a:srcRect l="62500" t="49052" r="4412" b="17254"/>
          <a:stretch/>
        </p:blipFill>
        <p:spPr bwMode="auto">
          <a:xfrm>
            <a:off x="6467475" y="2810845"/>
            <a:ext cx="1396203" cy="827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descr="C:\Users\Gérald Rougerie WIDE\Desktop\clarins\jpeg\ecommerce.jpg"/>
          <p:cNvPicPr preferRelativeResize="0">
            <a:picLocks noChangeArrowheads="1"/>
          </p:cNvPicPr>
          <p:nvPr/>
        </p:nvPicPr>
        <p:blipFill rotWithShape="1">
          <a:blip r:embed="rId6" cstate="print">
            <a:extLst>
              <a:ext uri="{28A0092B-C50C-407E-A947-70E740481C1C}">
                <a14:useLocalDpi xmlns:a14="http://schemas.microsoft.com/office/drawing/2010/main" val="0"/>
              </a:ext>
            </a:extLst>
          </a:blip>
          <a:srcRect l="50705" t="8909" r="4118" b="60850"/>
          <a:stretch/>
        </p:blipFill>
        <p:spPr bwMode="auto">
          <a:xfrm>
            <a:off x="6465304" y="3658553"/>
            <a:ext cx="1396203" cy="827380"/>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pied de page 2"/>
          <p:cNvSpPr>
            <a:spLocks noGrp="1"/>
          </p:cNvSpPr>
          <p:nvPr>
            <p:ph type="ftr" sz="quarter" idx="3"/>
          </p:nvPr>
        </p:nvSpPr>
        <p:spPr>
          <a:xfrm>
            <a:off x="3140075" y="6562800"/>
            <a:ext cx="2895600" cy="196850"/>
          </a:xfrm>
        </p:spPr>
        <p:txBody>
          <a:bodyPr/>
          <a:lstStyle/>
          <a:p>
            <a:pPr algn="ctr">
              <a:defRPr/>
            </a:pPr>
            <a:r>
              <a:rPr lang="fr-FR" smtClean="0"/>
              <a:t>Groupe Bayard – Projet MIKADO</a:t>
            </a:r>
            <a:endParaRPr lang="fr-FR"/>
          </a:p>
        </p:txBody>
      </p:sp>
      <p:pic>
        <p:nvPicPr>
          <p:cNvPr id="16"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2431" t="13372" r="34637" b="4974"/>
          <a:stretch/>
        </p:blipFill>
        <p:spPr bwMode="auto">
          <a:xfrm>
            <a:off x="6482553" y="4506895"/>
            <a:ext cx="1381125" cy="1925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976705"/>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SOMMAIRE</a:t>
            </a:r>
            <a:endParaRPr lang="fr-FR" dirty="0"/>
          </a:p>
        </p:txBody>
      </p:sp>
      <p:sp>
        <p:nvSpPr>
          <p:cNvPr id="3" name="Espace réservé du pied de page 2"/>
          <p:cNvSpPr>
            <a:spLocks noGrp="1"/>
          </p:cNvSpPr>
          <p:nvPr>
            <p:ph type="ftr" sz="quarter" idx="3"/>
          </p:nvPr>
        </p:nvSpPr>
        <p:spPr/>
        <p:txBody>
          <a:bodyPr/>
          <a:lstStyle/>
          <a:p>
            <a:pPr algn="ctr">
              <a:defRPr/>
            </a:pPr>
            <a:r>
              <a:rPr lang="fr-FR" dirty="0" smtClean="0"/>
              <a:t>Groupe Bayard – Projet MIKADO</a:t>
            </a:r>
            <a:endParaRPr lang="fr-FR" dirty="0"/>
          </a:p>
        </p:txBody>
      </p:sp>
      <p:sp>
        <p:nvSpPr>
          <p:cNvPr id="4" name="Espace réservé du numéro de diapositive 3"/>
          <p:cNvSpPr>
            <a:spLocks noGrp="1"/>
          </p:cNvSpPr>
          <p:nvPr>
            <p:ph type="sldNum" sz="quarter" idx="4"/>
          </p:nvPr>
        </p:nvSpPr>
        <p:spPr/>
        <p:txBody>
          <a:bodyPr/>
          <a:lstStyle/>
          <a:p>
            <a:pPr algn="l"/>
            <a:r>
              <a:rPr lang="fr-FR" dirty="0" smtClean="0"/>
              <a:t>Page </a:t>
            </a:r>
            <a:fld id="{8BE978C9-4FDF-4B0A-86DE-559912220C9D}" type="slidenum">
              <a:rPr lang="fr-FR" smtClean="0"/>
              <a:pPr algn="l"/>
              <a:t>2</a:t>
            </a:fld>
            <a:endParaRPr lang="fr-FR" dirty="0"/>
          </a:p>
        </p:txBody>
      </p:sp>
      <p:sp>
        <p:nvSpPr>
          <p:cNvPr id="5" name="Espace réservé du texte 4"/>
          <p:cNvSpPr>
            <a:spLocks noGrp="1"/>
          </p:cNvSpPr>
          <p:nvPr>
            <p:ph type="body" sz="quarter" idx="12"/>
          </p:nvPr>
        </p:nvSpPr>
        <p:spPr>
          <a:xfrm>
            <a:off x="709613" y="777874"/>
            <a:ext cx="8129587" cy="5661025"/>
          </a:xfrm>
        </p:spPr>
        <p:txBody>
          <a:bodyPr>
            <a:noAutofit/>
          </a:bodyPr>
          <a:lstStyle/>
          <a:p>
            <a:pPr>
              <a:lnSpc>
                <a:spcPct val="100000"/>
              </a:lnSpc>
              <a:spcBef>
                <a:spcPts val="1200"/>
              </a:spcBef>
            </a:pPr>
            <a:r>
              <a:rPr lang="fr-FR" sz="1800" dirty="0" smtClean="0"/>
              <a:t>Présentation Micropole</a:t>
            </a:r>
          </a:p>
          <a:p>
            <a:pPr>
              <a:lnSpc>
                <a:spcPct val="100000"/>
              </a:lnSpc>
              <a:spcBef>
                <a:spcPts val="1200"/>
              </a:spcBef>
            </a:pPr>
            <a:r>
              <a:rPr lang="fr-FR" sz="1800" dirty="0" smtClean="0">
                <a:solidFill>
                  <a:schemeClr val="bg2"/>
                </a:solidFill>
              </a:rPr>
              <a:t>NOTRE LEGITIMITE SUR CE PROJET</a:t>
            </a:r>
            <a:endParaRPr lang="fr-FR" sz="1600" dirty="0" smtClean="0">
              <a:solidFill>
                <a:schemeClr val="bg2"/>
              </a:solidFill>
            </a:endParaRPr>
          </a:p>
          <a:p>
            <a:pPr lvl="1">
              <a:lnSpc>
                <a:spcPct val="100000"/>
              </a:lnSpc>
              <a:spcBef>
                <a:spcPts val="1200"/>
              </a:spcBef>
            </a:pPr>
            <a:r>
              <a:rPr lang="fr-FR" sz="1800" dirty="0" smtClean="0">
                <a:solidFill>
                  <a:schemeClr val="tx1"/>
                </a:solidFill>
              </a:rPr>
              <a:t>Les références Micropole</a:t>
            </a:r>
            <a:endParaRPr lang="fr-FR" sz="1600" dirty="0" smtClean="0">
              <a:solidFill>
                <a:schemeClr val="tx1"/>
              </a:solidFill>
            </a:endParaRPr>
          </a:p>
          <a:p>
            <a:pPr lvl="1">
              <a:lnSpc>
                <a:spcPct val="100000"/>
              </a:lnSpc>
              <a:spcBef>
                <a:spcPts val="1200"/>
              </a:spcBef>
            </a:pPr>
            <a:r>
              <a:rPr lang="fr-FR" sz="1800" dirty="0" smtClean="0">
                <a:solidFill>
                  <a:schemeClr val="bg2"/>
                </a:solidFill>
              </a:rPr>
              <a:t>Contexte, enjeux et objectifs</a:t>
            </a:r>
          </a:p>
          <a:p>
            <a:pPr lvl="1">
              <a:lnSpc>
                <a:spcPct val="100000"/>
              </a:lnSpc>
              <a:spcBef>
                <a:spcPts val="1200"/>
              </a:spcBef>
            </a:pPr>
            <a:r>
              <a:rPr lang="fr-FR" sz="1800" dirty="0" smtClean="0">
                <a:solidFill>
                  <a:schemeClr val="tx1"/>
                </a:solidFill>
              </a:rPr>
              <a:t>stratégie marketing, vision graphique et fonctionnelle</a:t>
            </a:r>
          </a:p>
          <a:p>
            <a:pPr lvl="1">
              <a:lnSpc>
                <a:spcPct val="100000"/>
              </a:lnSpc>
              <a:spcBef>
                <a:spcPts val="1200"/>
              </a:spcBef>
            </a:pPr>
            <a:r>
              <a:rPr lang="fr-FR" sz="1800" dirty="0" smtClean="0">
                <a:solidFill>
                  <a:schemeClr val="bg2"/>
                </a:solidFill>
              </a:rPr>
              <a:t>Lotissement et périmètre fonctionnel</a:t>
            </a:r>
          </a:p>
          <a:p>
            <a:pPr lvl="1">
              <a:lnSpc>
                <a:spcPct val="100000"/>
              </a:lnSpc>
              <a:spcBef>
                <a:spcPts val="1200"/>
              </a:spcBef>
            </a:pPr>
            <a:r>
              <a:rPr lang="fr-FR" sz="1800" dirty="0">
                <a:solidFill>
                  <a:schemeClr val="tx1"/>
                </a:solidFill>
              </a:rPr>
              <a:t>Nos choix d’implémentation et la solution Magento</a:t>
            </a:r>
          </a:p>
          <a:p>
            <a:pPr lvl="1">
              <a:lnSpc>
                <a:spcPct val="100000"/>
              </a:lnSpc>
              <a:spcBef>
                <a:spcPts val="1200"/>
              </a:spcBef>
            </a:pPr>
            <a:r>
              <a:rPr lang="fr-FR" sz="1800" dirty="0">
                <a:solidFill>
                  <a:schemeClr val="bg2"/>
                </a:solidFill>
              </a:rPr>
              <a:t>architecture Technique &amp; stratégie d’intégration</a:t>
            </a:r>
          </a:p>
          <a:p>
            <a:pPr lvl="1">
              <a:lnSpc>
                <a:spcPct val="100000"/>
              </a:lnSpc>
              <a:spcBef>
                <a:spcPts val="1200"/>
              </a:spcBef>
            </a:pPr>
            <a:r>
              <a:rPr lang="fr-FR" sz="1800" dirty="0">
                <a:solidFill>
                  <a:schemeClr val="tx1"/>
                </a:solidFill>
              </a:rPr>
              <a:t>NOTRE Démarche d’ACCOMPAGNEMENT</a:t>
            </a:r>
          </a:p>
          <a:p>
            <a:pPr lvl="1">
              <a:lnSpc>
                <a:spcPct val="100000"/>
              </a:lnSpc>
              <a:spcBef>
                <a:spcPts val="1200"/>
              </a:spcBef>
            </a:pPr>
            <a:r>
              <a:rPr lang="fr-FR" sz="1800" dirty="0">
                <a:solidFill>
                  <a:schemeClr val="bg2"/>
                </a:solidFill>
              </a:rPr>
              <a:t>Organisation proposée </a:t>
            </a:r>
          </a:p>
          <a:p>
            <a:pPr lvl="1">
              <a:lnSpc>
                <a:spcPct val="100000"/>
              </a:lnSpc>
              <a:spcBef>
                <a:spcPts val="1200"/>
              </a:spcBef>
            </a:pPr>
            <a:r>
              <a:rPr lang="fr-FR" sz="1800" dirty="0">
                <a:solidFill>
                  <a:schemeClr val="tx1"/>
                </a:solidFill>
              </a:rPr>
              <a:t>Le suivi qualité</a:t>
            </a:r>
          </a:p>
          <a:p>
            <a:pPr lvl="1">
              <a:lnSpc>
                <a:spcPct val="100000"/>
              </a:lnSpc>
              <a:spcBef>
                <a:spcPts val="1200"/>
              </a:spcBef>
            </a:pPr>
            <a:r>
              <a:rPr lang="fr-FR" sz="1800" dirty="0">
                <a:solidFill>
                  <a:schemeClr val="bg2"/>
                </a:solidFill>
              </a:rPr>
              <a:t>Proposition financière </a:t>
            </a:r>
          </a:p>
          <a:p>
            <a:pPr lvl="1">
              <a:lnSpc>
                <a:spcPct val="100000"/>
              </a:lnSpc>
              <a:spcBef>
                <a:spcPts val="1200"/>
              </a:spcBef>
            </a:pPr>
            <a:r>
              <a:rPr lang="fr-FR" sz="1800" dirty="0">
                <a:solidFill>
                  <a:schemeClr val="tx1"/>
                </a:solidFill>
              </a:rPr>
              <a:t>SYNTHESE: Les points forts de notre proposition</a:t>
            </a:r>
          </a:p>
        </p:txBody>
      </p:sp>
    </p:spTree>
    <p:extLst>
      <p:ext uri="{BB962C8B-B14F-4D97-AF65-F5344CB8AC3E}">
        <p14:creationId xmlns:p14="http://schemas.microsoft.com/office/powerpoint/2010/main" val="400967908"/>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38375" y="4272195"/>
            <a:ext cx="6643688" cy="295466"/>
          </a:xfrm>
        </p:spPr>
        <p:txBody>
          <a:bodyPr/>
          <a:lstStyle/>
          <a:p>
            <a:pPr lvl="1" algn="r">
              <a:lnSpc>
                <a:spcPct val="80000"/>
              </a:lnSpc>
            </a:pPr>
            <a:r>
              <a:rPr lang="fr-FR" cap="small"/>
              <a:t>c</a:t>
            </a:r>
            <a:r>
              <a:rPr lang="fr-FR" cap="small" smtClean="0"/>
              <a:t>ontexte, enjeux et objectifs</a:t>
            </a:r>
            <a:endParaRPr lang="fr-FR" cap="small"/>
          </a:p>
        </p:txBody>
      </p:sp>
      <p:sp>
        <p:nvSpPr>
          <p:cNvPr id="4" name="Espace réservé du numéro de diapositive 3"/>
          <p:cNvSpPr>
            <a:spLocks noGrp="1"/>
          </p:cNvSpPr>
          <p:nvPr>
            <p:ph type="sldNum" sz="quarter" idx="4"/>
          </p:nvPr>
        </p:nvSpPr>
        <p:spPr/>
        <p:txBody>
          <a:body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20</a:t>
            </a:fld>
            <a:endParaRPr lang="fr-FR">
              <a:solidFill>
                <a:srgbClr val="000000">
                  <a:tint val="75000"/>
                </a:srgbClr>
              </a:solidFill>
            </a:endParaRPr>
          </a:p>
        </p:txBody>
      </p:sp>
      <p:sp>
        <p:nvSpPr>
          <p:cNvPr id="5" name="Espace réservé du texte 4"/>
          <p:cNvSpPr>
            <a:spLocks noGrp="1"/>
          </p:cNvSpPr>
          <p:nvPr>
            <p:ph type="body" sz="quarter" idx="10"/>
          </p:nvPr>
        </p:nvSpPr>
        <p:spPr/>
        <p:txBody>
          <a:bodyPr/>
          <a:lstStyle/>
          <a:p>
            <a:r>
              <a:rPr lang="fr-FR" smtClean="0"/>
              <a:t>Votre projet e-Boutique</a:t>
            </a:r>
            <a:endParaRPr lang="fr-FR"/>
          </a:p>
        </p:txBody>
      </p:sp>
      <p:sp>
        <p:nvSpPr>
          <p:cNvPr id="7" name="Espace réservé du pied de page 2"/>
          <p:cNvSpPr>
            <a:spLocks noGrp="1"/>
          </p:cNvSpPr>
          <p:nvPr>
            <p:ph type="ftr" sz="quarter" idx="3"/>
          </p:nvPr>
        </p:nvSpPr>
        <p:spPr>
          <a:xfrm>
            <a:off x="3140075" y="6562800"/>
            <a:ext cx="2895600" cy="196850"/>
          </a:xfrm>
        </p:spPr>
        <p:txBody>
          <a:bodyPr/>
          <a:lstStyle/>
          <a:p>
            <a:pPr algn="ctr">
              <a:defRPr/>
            </a:pPr>
            <a:r>
              <a:rPr lang="fr-FR" smtClean="0"/>
              <a:t>Groupe Bayard – Projet MIKADO</a:t>
            </a:r>
            <a:endParaRPr lang="fr-FR"/>
          </a:p>
        </p:txBody>
      </p:sp>
    </p:spTree>
    <p:extLst>
      <p:ext uri="{BB962C8B-B14F-4D97-AF65-F5344CB8AC3E}">
        <p14:creationId xmlns:p14="http://schemas.microsoft.com/office/powerpoint/2010/main" val="779463123"/>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smtClean="0"/>
              <a:t>Contexte</a:t>
            </a:r>
            <a:endParaRPr lang="fr-F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21</a:t>
            </a:fld>
            <a:endParaRPr lang="fr-FR"/>
          </a:p>
        </p:txBody>
      </p:sp>
      <p:sp>
        <p:nvSpPr>
          <p:cNvPr id="7" name="Espace réservé du texte 6"/>
          <p:cNvSpPr>
            <a:spLocks noGrp="1"/>
          </p:cNvSpPr>
          <p:nvPr>
            <p:ph type="body" sz="quarter" idx="10"/>
          </p:nvPr>
        </p:nvSpPr>
        <p:spPr>
          <a:xfrm>
            <a:off x="709613" y="578064"/>
            <a:ext cx="7999412" cy="4848225"/>
          </a:xfrm>
        </p:spPr>
        <p:txBody>
          <a:bodyPr/>
          <a:lstStyle/>
          <a:p>
            <a:endParaRPr lang="fr-FR" smtClean="0"/>
          </a:p>
          <a:p>
            <a:r>
              <a:rPr lang="fr-FR" sz="1800" smtClean="0"/>
              <a:t>Le </a:t>
            </a:r>
            <a:r>
              <a:rPr lang="fr-FR" sz="1800"/>
              <a:t>Groupe Bayard Presse, </a:t>
            </a:r>
            <a:r>
              <a:rPr lang="fr-FR" sz="1800" b="1"/>
              <a:t>acteur de référence sur son marché : </a:t>
            </a:r>
          </a:p>
          <a:p>
            <a:pPr lvl="1"/>
            <a:r>
              <a:rPr lang="fr-FR" sz="1600" smtClean="0"/>
              <a:t>Une </a:t>
            </a:r>
            <a:r>
              <a:rPr lang="fr-FR" sz="1600"/>
              <a:t>présence internationale (Europe, Amérique, Asie, Afrique) </a:t>
            </a:r>
          </a:p>
          <a:p>
            <a:pPr lvl="1"/>
            <a:r>
              <a:rPr lang="fr-FR" sz="1600" smtClean="0"/>
              <a:t>Un </a:t>
            </a:r>
            <a:r>
              <a:rPr lang="fr-FR" sz="1600"/>
              <a:t>leadership qui s’étend sur la presse, l’édition et le numérique </a:t>
            </a:r>
          </a:p>
          <a:p>
            <a:pPr lvl="1"/>
            <a:r>
              <a:rPr lang="fr-FR" sz="1600" smtClean="0"/>
              <a:t>Une </a:t>
            </a:r>
            <a:r>
              <a:rPr lang="fr-FR" sz="1600"/>
              <a:t>hétérogénéité de </a:t>
            </a:r>
            <a:r>
              <a:rPr lang="fr-FR" sz="1600" smtClean="0"/>
              <a:t>marchés spécifiques </a:t>
            </a:r>
            <a:r>
              <a:rPr lang="fr-FR" sz="1600"/>
              <a:t>en cible </a:t>
            </a:r>
            <a:r>
              <a:rPr lang="fr-FR" sz="1600" smtClean="0"/>
              <a:t>(B2B/B2C): </a:t>
            </a:r>
            <a:endParaRPr lang="fr-FR" sz="1600"/>
          </a:p>
          <a:p>
            <a:pPr marL="626400" lvl="3">
              <a:lnSpc>
                <a:spcPct val="80000"/>
              </a:lnSpc>
              <a:spcBef>
                <a:spcPts val="1000"/>
              </a:spcBef>
              <a:spcAft>
                <a:spcPts val="1000"/>
              </a:spcAft>
              <a:buFont typeface="Wingdings 3" pitchFamily="18" charset="2"/>
              <a:buChar char=""/>
            </a:pPr>
            <a:r>
              <a:rPr lang="fr-FR">
                <a:solidFill>
                  <a:schemeClr val="tx1"/>
                </a:solidFill>
                <a:latin typeface="+mj-lt"/>
                <a:cs typeface="ヒラギノ角ゴ Pro W3"/>
              </a:rPr>
              <a:t>Jeunesse  (Bayard et Milan </a:t>
            </a:r>
            <a:r>
              <a:rPr lang="fr-FR" smtClean="0">
                <a:solidFill>
                  <a:schemeClr val="tx1"/>
                </a:solidFill>
                <a:latin typeface="+mj-lt"/>
                <a:cs typeface="ヒラギノ角ゴ Pro W3"/>
              </a:rPr>
              <a:t>Presse)</a:t>
            </a:r>
            <a:endParaRPr lang="fr-FR">
              <a:solidFill>
                <a:schemeClr val="tx1"/>
              </a:solidFill>
              <a:latin typeface="+mj-lt"/>
              <a:cs typeface="ヒラギノ角ゴ Pro W3"/>
            </a:endParaRPr>
          </a:p>
          <a:p>
            <a:pPr marL="626400" lvl="3">
              <a:lnSpc>
                <a:spcPct val="80000"/>
              </a:lnSpc>
              <a:spcBef>
                <a:spcPts val="1000"/>
              </a:spcBef>
              <a:spcAft>
                <a:spcPts val="1000"/>
              </a:spcAft>
              <a:buFont typeface="Wingdings 3" pitchFamily="18" charset="2"/>
              <a:buChar char=""/>
            </a:pPr>
            <a:r>
              <a:rPr lang="fr-FR" smtClean="0"/>
              <a:t>Senior </a:t>
            </a:r>
            <a:endParaRPr lang="fr-FR"/>
          </a:p>
          <a:p>
            <a:pPr marL="626400" lvl="3">
              <a:lnSpc>
                <a:spcPct val="80000"/>
              </a:lnSpc>
              <a:spcBef>
                <a:spcPts val="1000"/>
              </a:spcBef>
              <a:spcAft>
                <a:spcPts val="1000"/>
              </a:spcAft>
              <a:buFont typeface="Wingdings 3" pitchFamily="18" charset="2"/>
              <a:buChar char=""/>
            </a:pPr>
            <a:r>
              <a:rPr lang="fr-FR" smtClean="0"/>
              <a:t>Religieux</a:t>
            </a:r>
            <a:endParaRPr lang="fr-FR"/>
          </a:p>
          <a:p>
            <a:pPr marL="626400" lvl="3">
              <a:lnSpc>
                <a:spcPct val="80000"/>
              </a:lnSpc>
              <a:spcBef>
                <a:spcPts val="1000"/>
              </a:spcBef>
              <a:spcAft>
                <a:spcPts val="1000"/>
              </a:spcAft>
              <a:buFont typeface="Wingdings 3" pitchFamily="18" charset="2"/>
              <a:buChar char=""/>
            </a:pPr>
            <a:r>
              <a:rPr lang="fr-FR" smtClean="0"/>
              <a:t>La Croix</a:t>
            </a:r>
          </a:p>
          <a:p>
            <a:pPr marL="626400" lvl="3">
              <a:lnSpc>
                <a:spcPct val="80000"/>
              </a:lnSpc>
              <a:spcBef>
                <a:spcPts val="1000"/>
              </a:spcBef>
              <a:spcAft>
                <a:spcPts val="1000"/>
              </a:spcAft>
              <a:buFont typeface="Wingdings 3" pitchFamily="18" charset="2"/>
              <a:buChar char=""/>
            </a:pPr>
            <a:r>
              <a:rPr lang="fr-FR">
                <a:solidFill>
                  <a:schemeClr val="tx1"/>
                </a:solidFill>
                <a:latin typeface="+mj-lt"/>
                <a:cs typeface="ヒラギノ角ゴ Pro W3"/>
              </a:rPr>
              <a:t>Territoires…</a:t>
            </a:r>
          </a:p>
          <a:p>
            <a:pPr marL="284400" lvl="1">
              <a:lnSpc>
                <a:spcPct val="80000"/>
              </a:lnSpc>
              <a:spcBef>
                <a:spcPts val="1000"/>
              </a:spcBef>
              <a:spcAft>
                <a:spcPts val="1000"/>
              </a:spcAft>
              <a:buFont typeface="Wingdings 3" pitchFamily="18" charset="2"/>
              <a:buChar char=""/>
            </a:pPr>
            <a:r>
              <a:rPr lang="fr-FR"/>
              <a:t>L’évolution du marché de la vente à distance dans le groupe Bayard suit la tendance globale du e-commerce en France. Internet est ainsi aujourd’hui le </a:t>
            </a:r>
            <a:r>
              <a:rPr lang="fr-FR" b="1"/>
              <a:t>premier canal de souscription d’abonnements</a:t>
            </a:r>
            <a:r>
              <a:rPr lang="fr-FR"/>
              <a:t> du groupe.</a:t>
            </a:r>
            <a:r>
              <a:rPr lang="fr-FR">
                <a:solidFill>
                  <a:schemeClr val="tx1"/>
                </a:solidFill>
                <a:cs typeface="ヒラギノ角ゴ Pro W3"/>
              </a:rPr>
              <a:t> </a:t>
            </a:r>
            <a:endParaRPr lang="fr-FR"/>
          </a:p>
          <a:p>
            <a:pPr marL="284400" lvl="1">
              <a:lnSpc>
                <a:spcPct val="80000"/>
              </a:lnSpc>
              <a:spcBef>
                <a:spcPts val="1000"/>
              </a:spcBef>
              <a:spcAft>
                <a:spcPts val="1000"/>
              </a:spcAft>
              <a:buFont typeface="Wingdings 3" pitchFamily="18" charset="2"/>
              <a:buChar char=""/>
            </a:pPr>
            <a:r>
              <a:rPr lang="fr-FR" smtClean="0"/>
              <a:t>Le </a:t>
            </a:r>
            <a:r>
              <a:rPr lang="fr-FR"/>
              <a:t>groupe Bayard </a:t>
            </a:r>
            <a:r>
              <a:rPr lang="fr-FR" smtClean="0"/>
              <a:t>souhaite donc </a:t>
            </a:r>
            <a:r>
              <a:rPr lang="fr-FR"/>
              <a:t>adopter une stratégie lui permettant de répondre aux </a:t>
            </a:r>
            <a:r>
              <a:rPr lang="fr-FR" smtClean="0"/>
              <a:t>évolutions et </a:t>
            </a:r>
            <a:r>
              <a:rPr lang="fr-FR"/>
              <a:t>défis de demain au travers du projet </a:t>
            </a:r>
            <a:r>
              <a:rPr lang="fr-FR" smtClean="0"/>
              <a:t>de refonte de son architecture e-commerce : le </a:t>
            </a:r>
            <a:r>
              <a:rPr lang="fr-FR" b="1" smtClean="0"/>
              <a:t>projet MIKADO</a:t>
            </a:r>
          </a:p>
        </p:txBody>
      </p:sp>
    </p:spTree>
    <p:extLst>
      <p:ext uri="{BB962C8B-B14F-4D97-AF65-F5344CB8AC3E}">
        <p14:creationId xmlns:p14="http://schemas.microsoft.com/office/powerpoint/2010/main" val="1230423192"/>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smtClean="0"/>
              <a:t>Contexte</a:t>
            </a:r>
            <a:endParaRPr lang="fr-F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22</a:t>
            </a:fld>
            <a:endParaRPr lang="fr-FR"/>
          </a:p>
        </p:txBody>
      </p:sp>
      <p:sp>
        <p:nvSpPr>
          <p:cNvPr id="7" name="Espace réservé du texte 6"/>
          <p:cNvSpPr>
            <a:spLocks noGrp="1"/>
          </p:cNvSpPr>
          <p:nvPr>
            <p:ph type="body" sz="quarter" idx="10"/>
          </p:nvPr>
        </p:nvSpPr>
        <p:spPr>
          <a:xfrm>
            <a:off x="709613" y="949325"/>
            <a:ext cx="7999412" cy="4848225"/>
          </a:xfrm>
        </p:spPr>
        <p:txBody>
          <a:bodyPr/>
          <a:lstStyle/>
          <a:p>
            <a:pPr marL="284400" lvl="1">
              <a:lnSpc>
                <a:spcPct val="80000"/>
              </a:lnSpc>
              <a:spcBef>
                <a:spcPts val="1000"/>
              </a:spcBef>
              <a:spcAft>
                <a:spcPts val="1000"/>
              </a:spcAft>
              <a:buFont typeface="Wingdings 3" pitchFamily="18" charset="2"/>
              <a:buChar char=""/>
            </a:pPr>
            <a:r>
              <a:rPr lang="fr-FR" sz="2000" smtClean="0">
                <a:solidFill>
                  <a:schemeClr val="tx1"/>
                </a:solidFill>
                <a:latin typeface="+mj-lt"/>
                <a:cs typeface="ヒラギノ角ゴ Pro W3"/>
              </a:rPr>
              <a:t>A ce jour, le groupe Bayard met à disposition de ses clients </a:t>
            </a:r>
            <a:r>
              <a:rPr lang="fr-FR" sz="2000" b="1" smtClean="0">
                <a:solidFill>
                  <a:schemeClr val="tx1"/>
                </a:solidFill>
                <a:latin typeface="+mj-lt"/>
                <a:cs typeface="ヒラギノ角ゴ Pro W3"/>
              </a:rPr>
              <a:t>8 espaces marchands : </a:t>
            </a:r>
          </a:p>
          <a:p>
            <a:pPr lvl="1">
              <a:lnSpc>
                <a:spcPct val="80000"/>
              </a:lnSpc>
            </a:pPr>
            <a:r>
              <a:rPr lang="fr-FR" b="1"/>
              <a:t>5 boutiques qui proposent des abonnements à des journaux et magazines, des produits culturels </a:t>
            </a:r>
            <a:r>
              <a:rPr lang="fr-FR"/>
              <a:t>(Livres, CD, DVD etc.) mais aussi du </a:t>
            </a:r>
            <a:r>
              <a:rPr lang="fr-FR" b="1"/>
              <a:t>contenu numérique </a:t>
            </a:r>
            <a:r>
              <a:rPr lang="fr-FR"/>
              <a:t>(ex: La Croix 100% digitale, </a:t>
            </a:r>
            <a:r>
              <a:rPr lang="fr-FR" err="1"/>
              <a:t>Baya’m</a:t>
            </a:r>
            <a:r>
              <a:rPr lang="fr-FR"/>
              <a:t>, J’aime Lire Store etc.) : </a:t>
            </a:r>
          </a:p>
          <a:p>
            <a:pPr marL="626400" lvl="3">
              <a:lnSpc>
                <a:spcPct val="80000"/>
              </a:lnSpc>
              <a:spcBef>
                <a:spcPts val="1000"/>
              </a:spcBef>
              <a:spcAft>
                <a:spcPts val="1000"/>
              </a:spcAft>
              <a:buFont typeface="Wingdings 3" pitchFamily="18" charset="2"/>
              <a:buChar char=""/>
            </a:pPr>
            <a:r>
              <a:rPr lang="fr-FR" smtClean="0">
                <a:solidFill>
                  <a:schemeClr val="tx1"/>
                </a:solidFill>
                <a:latin typeface="+mj-lt"/>
                <a:cs typeface="ヒラギノ角ゴ Pro W3"/>
              </a:rPr>
              <a:t>Bayard Jeunesse</a:t>
            </a:r>
          </a:p>
          <a:p>
            <a:pPr marL="626400" lvl="3">
              <a:lnSpc>
                <a:spcPct val="80000"/>
              </a:lnSpc>
              <a:spcBef>
                <a:spcPts val="1000"/>
              </a:spcBef>
              <a:spcAft>
                <a:spcPts val="1000"/>
              </a:spcAft>
              <a:buFont typeface="Wingdings 3" pitchFamily="18" charset="2"/>
              <a:buChar char=""/>
            </a:pPr>
            <a:r>
              <a:rPr lang="fr-FR" smtClean="0">
                <a:solidFill>
                  <a:schemeClr val="tx1"/>
                </a:solidFill>
                <a:latin typeface="+mj-lt"/>
                <a:cs typeface="ヒラギノ角ゴ Pro W3"/>
              </a:rPr>
              <a:t>Milan Jeunesse</a:t>
            </a:r>
          </a:p>
          <a:p>
            <a:pPr marL="626400" lvl="3">
              <a:lnSpc>
                <a:spcPct val="80000"/>
              </a:lnSpc>
              <a:spcBef>
                <a:spcPts val="1000"/>
              </a:spcBef>
              <a:spcAft>
                <a:spcPts val="1000"/>
              </a:spcAft>
              <a:buFont typeface="Wingdings 3" pitchFamily="18" charset="2"/>
              <a:buChar char=""/>
            </a:pPr>
            <a:r>
              <a:rPr lang="fr-FR" smtClean="0">
                <a:solidFill>
                  <a:schemeClr val="tx1"/>
                </a:solidFill>
                <a:latin typeface="+mj-lt"/>
                <a:cs typeface="ヒラギノ角ゴ Pro W3"/>
              </a:rPr>
              <a:t>Notre temps</a:t>
            </a:r>
          </a:p>
          <a:p>
            <a:pPr marL="626400" lvl="3">
              <a:lnSpc>
                <a:spcPct val="80000"/>
              </a:lnSpc>
              <a:spcBef>
                <a:spcPts val="1000"/>
              </a:spcBef>
              <a:spcAft>
                <a:spcPts val="1000"/>
              </a:spcAft>
              <a:buFont typeface="Wingdings 3" pitchFamily="18" charset="2"/>
              <a:buChar char=""/>
            </a:pPr>
            <a:r>
              <a:rPr lang="fr-FR" smtClean="0">
                <a:solidFill>
                  <a:schemeClr val="tx1"/>
                </a:solidFill>
                <a:latin typeface="+mj-lt"/>
                <a:cs typeface="ヒラギノ角ゴ Pro W3"/>
              </a:rPr>
              <a:t>Milan Nature et Territoires</a:t>
            </a:r>
          </a:p>
          <a:p>
            <a:pPr marL="626400" lvl="3">
              <a:lnSpc>
                <a:spcPct val="80000"/>
              </a:lnSpc>
              <a:spcBef>
                <a:spcPts val="1000"/>
              </a:spcBef>
              <a:spcAft>
                <a:spcPts val="1000"/>
              </a:spcAft>
              <a:buFont typeface="Wingdings 3" pitchFamily="18" charset="2"/>
              <a:buChar char=""/>
            </a:pPr>
            <a:r>
              <a:rPr lang="fr-FR" smtClean="0">
                <a:solidFill>
                  <a:schemeClr val="tx1"/>
                </a:solidFill>
                <a:latin typeface="+mj-lt"/>
                <a:cs typeface="ヒラギノ角ゴ Pro W3"/>
              </a:rPr>
              <a:t>Chrétiens Services</a:t>
            </a:r>
          </a:p>
          <a:p>
            <a:pPr lvl="1">
              <a:lnSpc>
                <a:spcPct val="80000"/>
              </a:lnSpc>
            </a:pPr>
            <a:r>
              <a:rPr lang="fr-FR" b="1"/>
              <a:t>3 tunnels d’abonnement dédiés chacun à un titre</a:t>
            </a:r>
            <a:r>
              <a:rPr lang="fr-FR"/>
              <a:t> : </a:t>
            </a:r>
          </a:p>
          <a:p>
            <a:pPr marL="626400" lvl="3">
              <a:lnSpc>
                <a:spcPct val="80000"/>
              </a:lnSpc>
              <a:spcBef>
                <a:spcPts val="1000"/>
              </a:spcBef>
              <a:spcAft>
                <a:spcPts val="1000"/>
              </a:spcAft>
              <a:buFont typeface="Wingdings 3" pitchFamily="18" charset="2"/>
              <a:buChar char=""/>
            </a:pPr>
            <a:r>
              <a:rPr lang="fr-FR" smtClean="0">
                <a:solidFill>
                  <a:schemeClr val="tx1"/>
                </a:solidFill>
                <a:latin typeface="+mj-lt"/>
                <a:cs typeface="ヒラギノ角ゴ Pro W3"/>
              </a:rPr>
              <a:t>La Croix</a:t>
            </a:r>
          </a:p>
          <a:p>
            <a:pPr marL="626400" lvl="3">
              <a:lnSpc>
                <a:spcPct val="80000"/>
              </a:lnSpc>
              <a:spcBef>
                <a:spcPts val="1000"/>
              </a:spcBef>
              <a:spcAft>
                <a:spcPts val="1000"/>
              </a:spcAft>
              <a:buFont typeface="Wingdings 3" pitchFamily="18" charset="2"/>
              <a:buChar char=""/>
            </a:pPr>
            <a:r>
              <a:rPr lang="fr-FR" err="1" smtClean="0">
                <a:solidFill>
                  <a:schemeClr val="tx1"/>
                </a:solidFill>
                <a:latin typeface="+mj-lt"/>
                <a:cs typeface="ヒラギノ角ゴ Pro W3"/>
              </a:rPr>
              <a:t>Muze</a:t>
            </a:r>
            <a:endParaRPr lang="fr-FR" smtClean="0">
              <a:solidFill>
                <a:schemeClr val="tx1"/>
              </a:solidFill>
              <a:latin typeface="+mj-lt"/>
              <a:cs typeface="ヒラギノ角ゴ Pro W3"/>
            </a:endParaRPr>
          </a:p>
          <a:p>
            <a:pPr marL="626400" lvl="3">
              <a:lnSpc>
                <a:spcPct val="80000"/>
              </a:lnSpc>
              <a:spcBef>
                <a:spcPts val="1000"/>
              </a:spcBef>
              <a:spcAft>
                <a:spcPts val="1000"/>
              </a:spcAft>
              <a:buFont typeface="Wingdings 3" pitchFamily="18" charset="2"/>
              <a:buChar char=""/>
            </a:pPr>
            <a:r>
              <a:rPr lang="fr-FR" smtClean="0">
                <a:solidFill>
                  <a:schemeClr val="tx1"/>
                </a:solidFill>
                <a:latin typeface="+mj-lt"/>
                <a:cs typeface="ヒラギノ角ゴ Pro W3"/>
              </a:rPr>
              <a:t>France Culture Papiers</a:t>
            </a:r>
          </a:p>
          <a:p>
            <a:pPr>
              <a:buNone/>
            </a:pPr>
            <a:endParaRPr lang="fr-FR" smtClean="0"/>
          </a:p>
          <a:p>
            <a:pPr lvl="1"/>
            <a:endParaRPr lang="fr-FR" smtClean="0"/>
          </a:p>
          <a:p>
            <a:pPr lvl="1"/>
            <a:endParaRPr lang="fr-FR" smtClean="0"/>
          </a:p>
          <a:p>
            <a:endParaRPr lang="fr-FR" smtClean="0"/>
          </a:p>
          <a:p>
            <a:endParaRPr lang="fr-FR" smtClean="0"/>
          </a:p>
          <a:p>
            <a:endParaRPr lang="fr-FR"/>
          </a:p>
        </p:txBody>
      </p:sp>
    </p:spTree>
    <p:extLst>
      <p:ext uri="{BB962C8B-B14F-4D97-AF65-F5344CB8AC3E}">
        <p14:creationId xmlns:p14="http://schemas.microsoft.com/office/powerpoint/2010/main" val="2520733656"/>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smtClean="0"/>
              <a:t>Objectifs et enjeux</a:t>
            </a:r>
            <a:endParaRPr lang="fr-F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23</a:t>
            </a:fld>
            <a:endParaRPr lang="fr-FR"/>
          </a:p>
        </p:txBody>
      </p:sp>
      <p:sp>
        <p:nvSpPr>
          <p:cNvPr id="7" name="Espace réservé du texte 6"/>
          <p:cNvSpPr>
            <a:spLocks noGrp="1"/>
          </p:cNvSpPr>
          <p:nvPr>
            <p:ph type="body" sz="quarter" idx="10"/>
          </p:nvPr>
        </p:nvSpPr>
        <p:spPr>
          <a:xfrm>
            <a:off x="709613" y="949325"/>
            <a:ext cx="7999412" cy="4848225"/>
          </a:xfrm>
        </p:spPr>
        <p:txBody>
          <a:bodyPr/>
          <a:lstStyle/>
          <a:p>
            <a:r>
              <a:rPr lang="fr-FR" b="1" smtClean="0"/>
              <a:t>Le groupe Bayard souhaite s’adapter dès aujourd’hui aux principales mutations du e-commerce:</a:t>
            </a:r>
          </a:p>
          <a:p>
            <a:pPr lvl="1"/>
            <a:r>
              <a:rPr lang="fr-FR" smtClean="0"/>
              <a:t>La démocratisation et la banalisation de l’usage des smartphones et de l’achat depuis des mobiles</a:t>
            </a:r>
          </a:p>
          <a:p>
            <a:pPr lvl="1"/>
            <a:r>
              <a:rPr lang="fr-FR" smtClean="0"/>
              <a:t>La croissance de la vente de produits culturels numériques : le groupe Bayard souhaite intensifier sa production de contenus et de produits numériques destinés à divers supports : mobiles, tablettes, …</a:t>
            </a:r>
          </a:p>
          <a:p>
            <a:pPr lvl="1"/>
            <a:r>
              <a:rPr lang="fr-FR" smtClean="0"/>
              <a:t>Muter d’un marketing direct traditionnel vers un marketing web </a:t>
            </a:r>
            <a:r>
              <a:rPr lang="fr-FR" err="1" smtClean="0"/>
              <a:t>centric</a:t>
            </a:r>
            <a:endParaRPr lang="fr-FR" smtClean="0"/>
          </a:p>
          <a:p>
            <a:r>
              <a:rPr lang="fr-FR" b="1" smtClean="0"/>
              <a:t>Le projet MIKADO va ainsi permettre au groupe Bayard:</a:t>
            </a:r>
          </a:p>
          <a:p>
            <a:pPr lvl="1"/>
            <a:r>
              <a:rPr lang="fr-FR" smtClean="0"/>
              <a:t>De </a:t>
            </a:r>
            <a:r>
              <a:rPr lang="fr-FR"/>
              <a:t>faire évoluer son architecture </a:t>
            </a:r>
            <a:r>
              <a:rPr lang="fr-FR" smtClean="0"/>
              <a:t>fonctionnelle </a:t>
            </a:r>
            <a:r>
              <a:rPr lang="fr-FR"/>
              <a:t>tout en </a:t>
            </a:r>
            <a:r>
              <a:rPr lang="fr-FR" err="1"/>
              <a:t>re</a:t>
            </a:r>
            <a:r>
              <a:rPr lang="fr-FR"/>
              <a:t>-spécialisant </a:t>
            </a:r>
            <a:r>
              <a:rPr lang="fr-FR" err="1"/>
              <a:t>Advantage</a:t>
            </a:r>
            <a:r>
              <a:rPr lang="fr-FR"/>
              <a:t> dans la gestion des abonnements pour aboutir à une plateforme </a:t>
            </a:r>
            <a:r>
              <a:rPr lang="fr-FR" smtClean="0"/>
              <a:t>évolutive et en </a:t>
            </a:r>
            <a:r>
              <a:rPr lang="fr-FR"/>
              <a:t>mesure d’accompagner la stratégie du </a:t>
            </a:r>
            <a:r>
              <a:rPr lang="fr-FR" smtClean="0"/>
              <a:t>groupe</a:t>
            </a:r>
          </a:p>
          <a:p>
            <a:pPr lvl="1"/>
            <a:r>
              <a:rPr lang="fr-FR" smtClean="0"/>
              <a:t>D’accompagner le développement de son offre numérique, des offres couplées d’abonnements numériques/physiques et des offres partenaires (</a:t>
            </a:r>
            <a:r>
              <a:rPr lang="fr-FR" err="1" smtClean="0"/>
              <a:t>dropshipping</a:t>
            </a:r>
            <a:r>
              <a:rPr lang="fr-FR" smtClean="0"/>
              <a:t>)</a:t>
            </a:r>
          </a:p>
          <a:p>
            <a:pPr lvl="1"/>
            <a:endParaRPr lang="fr-FR" smtClean="0"/>
          </a:p>
          <a:p>
            <a:endParaRPr lang="fr-FR" smtClean="0"/>
          </a:p>
          <a:p>
            <a:endParaRPr lang="fr-FR" smtClean="0"/>
          </a:p>
          <a:p>
            <a:pPr lvl="1"/>
            <a:endParaRPr lang="fr-FR" smtClean="0"/>
          </a:p>
          <a:p>
            <a:pPr lvl="1"/>
            <a:endParaRPr lang="fr-FR" smtClean="0"/>
          </a:p>
          <a:p>
            <a:endParaRPr lang="fr-FR" smtClean="0"/>
          </a:p>
          <a:p>
            <a:endParaRPr lang="fr-FR" smtClean="0"/>
          </a:p>
          <a:p>
            <a:endParaRPr lang="fr-FR"/>
          </a:p>
        </p:txBody>
      </p:sp>
    </p:spTree>
    <p:extLst>
      <p:ext uri="{BB962C8B-B14F-4D97-AF65-F5344CB8AC3E}">
        <p14:creationId xmlns:p14="http://schemas.microsoft.com/office/powerpoint/2010/main" val="2003336195"/>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smtClean="0"/>
              <a:t>Objectifs et enjeux</a:t>
            </a:r>
            <a:endParaRPr lang="fr-F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24</a:t>
            </a:fld>
            <a:endParaRPr lang="fr-FR"/>
          </a:p>
        </p:txBody>
      </p:sp>
      <p:sp>
        <p:nvSpPr>
          <p:cNvPr id="7" name="Espace réservé du texte 6"/>
          <p:cNvSpPr>
            <a:spLocks noGrp="1"/>
          </p:cNvSpPr>
          <p:nvPr>
            <p:ph type="body" sz="quarter" idx="10"/>
          </p:nvPr>
        </p:nvSpPr>
        <p:spPr>
          <a:xfrm>
            <a:off x="709613" y="949325"/>
            <a:ext cx="7999412" cy="4848225"/>
          </a:xfrm>
        </p:spPr>
        <p:txBody>
          <a:bodyPr/>
          <a:lstStyle/>
          <a:p>
            <a:pPr lvl="1"/>
            <a:r>
              <a:rPr lang="fr-FR"/>
              <a:t>D’offrir à ses clients une vue 360° de son offre (cross </a:t>
            </a:r>
            <a:r>
              <a:rPr lang="fr-FR" err="1"/>
              <a:t>selling</a:t>
            </a:r>
            <a:r>
              <a:rPr lang="fr-FR"/>
              <a:t>, up </a:t>
            </a:r>
            <a:r>
              <a:rPr lang="fr-FR" err="1"/>
              <a:t>selling</a:t>
            </a:r>
            <a:r>
              <a:rPr lang="fr-FR"/>
              <a:t>, mécanismes d’augmentation du panier etc</a:t>
            </a:r>
            <a:r>
              <a:rPr lang="fr-FR" smtClean="0"/>
              <a:t>.)</a:t>
            </a:r>
          </a:p>
          <a:p>
            <a:pPr lvl="1"/>
            <a:r>
              <a:rPr lang="fr-FR"/>
              <a:t>D’augmenter son taux de transformation sur chacun des </a:t>
            </a:r>
            <a:r>
              <a:rPr lang="fr-FR" smtClean="0"/>
              <a:t>marchés</a:t>
            </a:r>
          </a:p>
          <a:p>
            <a:pPr lvl="1"/>
            <a:r>
              <a:rPr lang="fr-FR" smtClean="0"/>
              <a:t>D’offrir davantage de services à </a:t>
            </a:r>
            <a:r>
              <a:rPr lang="fr-FR"/>
              <a:t>ses clients </a:t>
            </a:r>
            <a:r>
              <a:rPr lang="fr-FR" smtClean="0"/>
              <a:t> via des fonctionnalités de </a:t>
            </a:r>
            <a:r>
              <a:rPr lang="fr-FR" err="1" smtClean="0"/>
              <a:t>selfcare</a:t>
            </a:r>
            <a:r>
              <a:rPr lang="fr-FR" smtClean="0"/>
              <a:t> avancées tout en </a:t>
            </a:r>
            <a:r>
              <a:rPr lang="fr-FR" err="1" smtClean="0"/>
              <a:t>re</a:t>
            </a:r>
            <a:r>
              <a:rPr lang="fr-FR" smtClean="0"/>
              <a:t>-spécialisant le service clients dans ses activités à forte valeur ajoutée</a:t>
            </a:r>
          </a:p>
          <a:p>
            <a:pPr lvl="1"/>
            <a:r>
              <a:rPr lang="fr-FR"/>
              <a:t>De renforcer sa présence sur le mobile afin d’en faire un vrai canal de </a:t>
            </a:r>
            <a:r>
              <a:rPr lang="fr-FR" smtClean="0"/>
              <a:t>vente</a:t>
            </a:r>
          </a:p>
          <a:p>
            <a:pPr lvl="1"/>
            <a:r>
              <a:rPr lang="fr-FR" smtClean="0"/>
              <a:t>De réduire les délais de mise en œuvre de nouvelles fonctionnalités et de paramétrage des offres web pour répondre aux objectifs « time to </a:t>
            </a:r>
            <a:r>
              <a:rPr lang="fr-FR" err="1" smtClean="0"/>
              <a:t>market</a:t>
            </a:r>
            <a:r>
              <a:rPr lang="fr-FR" smtClean="0"/>
              <a:t> » de demain</a:t>
            </a:r>
          </a:p>
          <a:p>
            <a:pPr lvl="1"/>
            <a:r>
              <a:rPr lang="fr-FR" smtClean="0"/>
              <a:t>De garantir la segmentation des offres de son catalogue en fonction des cibles clients</a:t>
            </a:r>
          </a:p>
          <a:p>
            <a:pPr marL="284400" lvl="1">
              <a:lnSpc>
                <a:spcPct val="80000"/>
              </a:lnSpc>
              <a:spcBef>
                <a:spcPts val="1000"/>
              </a:spcBef>
              <a:spcAft>
                <a:spcPts val="1000"/>
              </a:spcAft>
              <a:buFont typeface="Wingdings 3" pitchFamily="18" charset="2"/>
              <a:buChar char=""/>
            </a:pPr>
            <a:r>
              <a:rPr lang="fr-FR" sz="2000" b="1">
                <a:solidFill>
                  <a:schemeClr val="tx1"/>
                </a:solidFill>
                <a:latin typeface="+mj-lt"/>
                <a:cs typeface="ヒラギノ角ゴ Pro W3"/>
              </a:rPr>
              <a:t>Le respect des </a:t>
            </a:r>
            <a:r>
              <a:rPr lang="fr-FR" sz="2000" b="1" smtClean="0">
                <a:solidFill>
                  <a:schemeClr val="tx1"/>
                </a:solidFill>
                <a:latin typeface="+mj-lt"/>
                <a:cs typeface="ヒラギノ角ゴ Pro W3"/>
              </a:rPr>
              <a:t>délais tout au long de la mise en œuvre du projet MIKADO </a:t>
            </a:r>
            <a:r>
              <a:rPr lang="fr-FR" sz="2000" b="1">
                <a:solidFill>
                  <a:schemeClr val="tx1"/>
                </a:solidFill>
                <a:latin typeface="+mj-lt"/>
                <a:cs typeface="ヒラギノ角ゴ Pro W3"/>
              </a:rPr>
              <a:t>avec </a:t>
            </a:r>
            <a:r>
              <a:rPr lang="fr-FR" sz="2000" b="1" smtClean="0">
                <a:solidFill>
                  <a:schemeClr val="tx1"/>
                </a:solidFill>
                <a:latin typeface="+mj-lt"/>
                <a:cs typeface="ヒラギノ角ゴ Pro W3"/>
              </a:rPr>
              <a:t>une première échéance pour le </a:t>
            </a:r>
            <a:r>
              <a:rPr lang="fr-FR" sz="2000" b="1">
                <a:solidFill>
                  <a:schemeClr val="tx1"/>
                </a:solidFill>
                <a:latin typeface="+mj-lt"/>
                <a:cs typeface="ヒラギノ角ゴ Pro W3"/>
              </a:rPr>
              <a:t>lot 1 </a:t>
            </a:r>
            <a:r>
              <a:rPr lang="fr-FR" sz="2000" b="1" smtClean="0">
                <a:solidFill>
                  <a:schemeClr val="tx1"/>
                </a:solidFill>
                <a:latin typeface="+mj-lt"/>
                <a:cs typeface="ヒラギノ角ゴ Pro W3"/>
              </a:rPr>
              <a:t>prévu pour </a:t>
            </a:r>
            <a:r>
              <a:rPr lang="fr-FR" sz="2000" b="1">
                <a:solidFill>
                  <a:schemeClr val="tx1"/>
                </a:solidFill>
                <a:latin typeface="+mj-lt"/>
                <a:cs typeface="ヒラギノ角ゴ Pro W3"/>
              </a:rPr>
              <a:t>la rentrée </a:t>
            </a:r>
            <a:r>
              <a:rPr lang="fr-FR" sz="2000" b="1" smtClean="0">
                <a:solidFill>
                  <a:schemeClr val="tx1"/>
                </a:solidFill>
                <a:latin typeface="+mj-lt"/>
                <a:cs typeface="ヒラギノ角ゴ Pro W3"/>
              </a:rPr>
              <a:t>2013 est primordial pour le groupe Bayard</a:t>
            </a:r>
            <a:endParaRPr lang="fr-FR" smtClean="0"/>
          </a:p>
        </p:txBody>
      </p:sp>
    </p:spTree>
    <p:extLst>
      <p:ext uri="{BB962C8B-B14F-4D97-AF65-F5344CB8AC3E}">
        <p14:creationId xmlns:p14="http://schemas.microsoft.com/office/powerpoint/2010/main" val="4189015890"/>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38375" y="4272195"/>
            <a:ext cx="6643688" cy="566309"/>
          </a:xfrm>
        </p:spPr>
        <p:txBody>
          <a:bodyPr/>
          <a:lstStyle/>
          <a:p>
            <a:r>
              <a:rPr lang="fr-FR"/>
              <a:t>stratégie marketing</a:t>
            </a:r>
            <a:br>
              <a:rPr lang="fr-FR"/>
            </a:br>
            <a:r>
              <a:rPr lang="fr-FR"/>
              <a:t>vision </a:t>
            </a:r>
            <a:r>
              <a:rPr lang="fr-FR" smtClean="0"/>
              <a:t>graphique et fonctionnelle</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25</a:t>
            </a:fld>
            <a:endParaRPr lang="fr-FR"/>
          </a:p>
        </p:txBody>
      </p:sp>
      <p:sp>
        <p:nvSpPr>
          <p:cNvPr id="7" name="Espace réservé du texte 4"/>
          <p:cNvSpPr>
            <a:spLocks noGrp="1"/>
          </p:cNvSpPr>
          <p:nvPr>
            <p:ph type="body" sz="quarter" idx="10"/>
          </p:nvPr>
        </p:nvSpPr>
        <p:spPr>
          <a:xfrm>
            <a:off x="3367088" y="4994797"/>
            <a:ext cx="5514975" cy="172355"/>
          </a:xfrm>
        </p:spPr>
        <p:txBody>
          <a:bodyPr/>
          <a:lstStyle/>
          <a:p>
            <a:r>
              <a:rPr lang="fr-FR" smtClean="0"/>
              <a:t>Votre projet e-Boutique</a:t>
            </a:r>
            <a:endParaRPr lang="fr-FR"/>
          </a:p>
        </p:txBody>
      </p:sp>
      <p:sp>
        <p:nvSpPr>
          <p:cNvPr id="6"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Tree>
    <p:extLst>
      <p:ext uri="{BB962C8B-B14F-4D97-AF65-F5344CB8AC3E}">
        <p14:creationId xmlns:p14="http://schemas.microsoft.com/office/powerpoint/2010/main" val="3484768764"/>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420" y="193966"/>
            <a:ext cx="8450580" cy="489544"/>
          </a:xfrm>
        </p:spPr>
        <p:txBody>
          <a:bodyPr/>
          <a:lstStyle/>
          <a:p>
            <a:r>
              <a:rPr lang="fr-FR" smtClean="0"/>
              <a:t>Présentation fonctionnelle du futur dispositif digital</a:t>
            </a:r>
            <a:endParaRPr lang="fr-FR"/>
          </a:p>
        </p:txBody>
      </p:sp>
      <p:sp>
        <p:nvSpPr>
          <p:cNvPr id="4" name="Espace réservé du numéro de diapositive 3"/>
          <p:cNvSpPr>
            <a:spLocks noGrp="1"/>
          </p:cNvSpPr>
          <p:nvPr>
            <p:ph type="sldNum" sz="quarter" idx="4"/>
          </p:nvPr>
        </p:nvSpPr>
        <p:spPr/>
        <p:txBody>
          <a:body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26</a:t>
            </a:fld>
            <a:endParaRPr lang="fr-FR">
              <a:solidFill>
                <a:srgbClr val="000000">
                  <a:tint val="75000"/>
                </a:srgbClr>
              </a:solidFill>
            </a:endParaRPr>
          </a:p>
        </p:txBody>
      </p:sp>
      <p:graphicFrame>
        <p:nvGraphicFramePr>
          <p:cNvPr id="3" name="Diagramme 2"/>
          <p:cNvGraphicFramePr/>
          <p:nvPr>
            <p:extLst>
              <p:ext uri="{D42A27DB-BD31-4B8C-83A1-F6EECF244321}">
                <p14:modId xmlns:p14="http://schemas.microsoft.com/office/powerpoint/2010/main" val="1262031566"/>
              </p:ext>
            </p:extLst>
          </p:nvPr>
        </p:nvGraphicFramePr>
        <p:xfrm>
          <a:off x="433527" y="1089210"/>
          <a:ext cx="7177507" cy="4828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3" name="Ellipse 122"/>
          <p:cNvSpPr/>
          <p:nvPr/>
        </p:nvSpPr>
        <p:spPr bwMode="auto">
          <a:xfrm>
            <a:off x="978447" y="1669630"/>
            <a:ext cx="917588" cy="849404"/>
          </a:xfrm>
          <a:prstGeom prst="ellipse">
            <a:avLst/>
          </a:prstGeom>
          <a:solidFill>
            <a:schemeClr val="accent1">
              <a:alpha val="51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smtClean="0">
                <a:ln>
                  <a:noFill/>
                </a:ln>
                <a:solidFill>
                  <a:schemeClr val="bg1"/>
                </a:solidFill>
                <a:effectLst/>
                <a:latin typeface="Arial" charset="0"/>
                <a:ea typeface="ヒラギノ角ゴ Pro W3" pitchFamily="1" charset="-128"/>
              </a:rPr>
              <a:t>Optionnel</a:t>
            </a:r>
          </a:p>
        </p:txBody>
      </p:sp>
      <p:sp>
        <p:nvSpPr>
          <p:cNvPr id="9" name="Flèche droite 8"/>
          <p:cNvSpPr/>
          <p:nvPr/>
        </p:nvSpPr>
        <p:spPr bwMode="auto">
          <a:xfrm>
            <a:off x="6646699" y="3381934"/>
            <a:ext cx="820271" cy="712694"/>
          </a:xfrm>
          <a:prstGeom prst="rightArrow">
            <a:avLst/>
          </a:prstGeom>
          <a:solidFill>
            <a:schemeClr val="bg1">
              <a:lumMod val="50000"/>
              <a:alpha val="51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3200" b="0" i="0" u="none" strike="noStrike" cap="none" normalizeH="0" baseline="0" smtClean="0">
              <a:ln>
                <a:noFill/>
              </a:ln>
              <a:solidFill>
                <a:schemeClr val="tx1"/>
              </a:solidFill>
              <a:effectLst/>
              <a:latin typeface="Arial" charset="0"/>
              <a:ea typeface="ヒラギノ角ゴ Pro W3" pitchFamily="1" charset="-128"/>
            </a:endParaRPr>
          </a:p>
        </p:txBody>
      </p:sp>
      <p:sp>
        <p:nvSpPr>
          <p:cNvPr id="13" name="Rectangle 12"/>
          <p:cNvSpPr/>
          <p:nvPr/>
        </p:nvSpPr>
        <p:spPr bwMode="auto">
          <a:xfrm>
            <a:off x="1896035" y="6106535"/>
            <a:ext cx="4572000" cy="427161"/>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2000" b="0" i="0" u="none" strike="noStrike" cap="none" normalizeH="0" baseline="0" smtClean="0">
                <a:ln>
                  <a:noFill/>
                </a:ln>
                <a:solidFill>
                  <a:schemeClr val="bg1"/>
                </a:solidFill>
                <a:effectLst/>
                <a:latin typeface="Arial" charset="0"/>
                <a:ea typeface="ヒラギノ角ゴ Pro W3" pitchFamily="1" charset="-128"/>
              </a:rPr>
              <a:t>Lot 1 : web application</a:t>
            </a:r>
          </a:p>
        </p:txBody>
      </p:sp>
      <p:sp>
        <p:nvSpPr>
          <p:cNvPr id="124" name="Rectangle 123"/>
          <p:cNvSpPr/>
          <p:nvPr/>
        </p:nvSpPr>
        <p:spPr bwMode="auto">
          <a:xfrm>
            <a:off x="6772962" y="6106534"/>
            <a:ext cx="2189726" cy="427161"/>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2000" b="0" i="0" u="none" strike="noStrike" cap="none" normalizeH="0" baseline="0" smtClean="0">
                <a:ln>
                  <a:noFill/>
                </a:ln>
                <a:solidFill>
                  <a:schemeClr val="bg1"/>
                </a:solidFill>
                <a:effectLst/>
                <a:latin typeface="Arial" charset="0"/>
                <a:ea typeface="ヒラギノ角ゴ Pro W3" pitchFamily="1" charset="-128"/>
              </a:rPr>
              <a:t>Lots suivants</a:t>
            </a:r>
          </a:p>
        </p:txBody>
      </p:sp>
      <p:sp>
        <p:nvSpPr>
          <p:cNvPr id="127" name="Ellipse 126"/>
          <p:cNvSpPr/>
          <p:nvPr/>
        </p:nvSpPr>
        <p:spPr bwMode="auto">
          <a:xfrm>
            <a:off x="7252257" y="2258201"/>
            <a:ext cx="1231135" cy="1123733"/>
          </a:xfrm>
          <a:prstGeom prst="ellipse">
            <a:avLst/>
          </a:prstGeom>
          <a:solidFill>
            <a:schemeClr val="bg1">
              <a:lumMod val="50000"/>
              <a:alpha val="51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r>
              <a:rPr lang="fr-FR" sz="1200">
                <a:solidFill>
                  <a:schemeClr val="bg1"/>
                </a:solidFill>
              </a:rPr>
              <a:t>L</a:t>
            </a:r>
            <a:r>
              <a:rPr lang="fr-FR" sz="1200" smtClean="0">
                <a:solidFill>
                  <a:schemeClr val="bg1"/>
                </a:solidFill>
              </a:rPr>
              <a:t>’ensemble </a:t>
            </a:r>
          </a:p>
          <a:p>
            <a:pPr algn="ctr" eaLnBrk="0" hangingPunct="0"/>
            <a:r>
              <a:rPr lang="fr-FR" sz="1200" smtClean="0">
                <a:solidFill>
                  <a:schemeClr val="bg1"/>
                </a:solidFill>
              </a:rPr>
              <a:t>des </a:t>
            </a:r>
            <a:r>
              <a:rPr lang="fr-FR" sz="1200">
                <a:solidFill>
                  <a:schemeClr val="bg1"/>
                </a:solidFill>
              </a:rPr>
              <a:t>sites web</a:t>
            </a:r>
            <a:endParaRPr kumimoji="0" lang="fr-FR" sz="1200" b="0" i="0" u="none" strike="noStrike" cap="none" normalizeH="0" baseline="0" smtClean="0">
              <a:ln>
                <a:noFill/>
              </a:ln>
              <a:solidFill>
                <a:schemeClr val="bg1"/>
              </a:solidFill>
              <a:effectLst/>
              <a:ea typeface="ヒラギノ角ゴ Pro W3" pitchFamily="1" charset="-128"/>
            </a:endParaRPr>
          </a:p>
        </p:txBody>
      </p:sp>
      <p:sp>
        <p:nvSpPr>
          <p:cNvPr id="128" name="Ellipse 127"/>
          <p:cNvSpPr/>
          <p:nvPr/>
        </p:nvSpPr>
        <p:spPr bwMode="auto">
          <a:xfrm>
            <a:off x="7288119" y="4155140"/>
            <a:ext cx="1195273" cy="1063221"/>
          </a:xfrm>
          <a:prstGeom prst="ellipse">
            <a:avLst/>
          </a:prstGeom>
          <a:solidFill>
            <a:schemeClr val="bg1">
              <a:lumMod val="50000"/>
              <a:alpha val="51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r>
              <a:rPr lang="fr-FR" sz="1200" smtClean="0">
                <a:solidFill>
                  <a:schemeClr val="bg1"/>
                </a:solidFill>
              </a:rPr>
              <a:t>Nouvelles</a:t>
            </a:r>
          </a:p>
          <a:p>
            <a:pPr algn="ctr" eaLnBrk="0" hangingPunct="0"/>
            <a:r>
              <a:rPr lang="fr-FR" sz="1200" smtClean="0">
                <a:solidFill>
                  <a:schemeClr val="bg1"/>
                </a:solidFill>
              </a:rPr>
              <a:t>fonctionnalités</a:t>
            </a:r>
            <a:endParaRPr kumimoji="0" lang="fr-FR" sz="1200" b="0" i="0" u="none" strike="noStrike" cap="none" normalizeH="0" baseline="0" smtClean="0">
              <a:ln>
                <a:noFill/>
              </a:ln>
              <a:solidFill>
                <a:schemeClr val="bg1"/>
              </a:solidFill>
              <a:effectLst/>
              <a:ea typeface="ヒラギノ角ゴ Pro W3" pitchFamily="1" charset="-128"/>
            </a:endParaRPr>
          </a:p>
        </p:txBody>
      </p:sp>
      <p:sp>
        <p:nvSpPr>
          <p:cNvPr id="22" name="Parenthèse ouvrante 21"/>
          <p:cNvSpPr/>
          <p:nvPr/>
        </p:nvSpPr>
        <p:spPr bwMode="auto">
          <a:xfrm>
            <a:off x="2009889" y="1535837"/>
            <a:ext cx="510989" cy="1116990"/>
          </a:xfrm>
          <a:prstGeom prst="leftBracket">
            <a:avLst/>
          </a:prstGeom>
          <a:noFill/>
          <a:ln w="9525"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3200" b="0" i="0" u="none" strike="noStrike" cap="none" normalizeH="0" baseline="0" smtClean="0">
              <a:ln>
                <a:noFill/>
              </a:ln>
              <a:solidFill>
                <a:schemeClr val="tx1"/>
              </a:solidFill>
              <a:effectLst/>
              <a:latin typeface="Arial" charset="0"/>
              <a:ea typeface="ヒラギノ角ゴ Pro W3" pitchFamily="1" charset="-128"/>
            </a:endParaRPr>
          </a:p>
        </p:txBody>
      </p:sp>
      <p:sp>
        <p:nvSpPr>
          <p:cNvPr id="14" name="Espace réservé du pied de page 2"/>
          <p:cNvSpPr txBox="1">
            <a:spLocks/>
          </p:cNvSpPr>
          <p:nvPr/>
        </p:nvSpPr>
        <p:spPr>
          <a:xfrm>
            <a:off x="3140075" y="6562800"/>
            <a:ext cx="2895600" cy="196850"/>
          </a:xfrm>
          <a:prstGeom prst="rect">
            <a:avLst/>
          </a:prstGeom>
        </p:spPr>
        <p:txBody>
          <a:bodyPr vert="horz" lIns="0" tIns="0" rIns="0" bIns="0" rtlCol="0" anchor="ctr"/>
          <a:lstStyle>
            <a:defPPr>
              <a:defRPr lang="fr-FR"/>
            </a:defPPr>
            <a:lvl1pPr algn="l" rtl="0" eaLnBrk="0" fontAlgn="base" hangingPunct="0">
              <a:spcBef>
                <a:spcPct val="0"/>
              </a:spcBef>
              <a:spcAft>
                <a:spcPct val="0"/>
              </a:spcAft>
              <a:defRPr lang="fr-FR" sz="700" b="1" kern="1200">
                <a:solidFill>
                  <a:schemeClr val="bg1">
                    <a:lumMod val="50000"/>
                  </a:schemeClr>
                </a:solidFill>
                <a:latin typeface="Arial" charset="0"/>
                <a:ea typeface="ヒラギノ角ゴ Pro W3" pitchFamily="1" charset="-128"/>
                <a:cs typeface="+mn-cs"/>
              </a:defRPr>
            </a:lvl1pPr>
            <a:lvl2pPr marL="457200" algn="l" rtl="0" fontAlgn="base">
              <a:spcBef>
                <a:spcPct val="0"/>
              </a:spcBef>
              <a:spcAft>
                <a:spcPct val="0"/>
              </a:spcAft>
              <a:defRPr sz="2400" kern="1200">
                <a:solidFill>
                  <a:schemeClr val="tx1"/>
                </a:solidFill>
                <a:latin typeface="Arial" charset="0"/>
                <a:ea typeface="ヒラギノ角ゴ Pro W3"/>
                <a:cs typeface="ヒラギノ角ゴ Pro W3"/>
              </a:defRPr>
            </a:lvl2pPr>
            <a:lvl3pPr marL="914400" algn="l" rtl="0" fontAlgn="base">
              <a:spcBef>
                <a:spcPct val="0"/>
              </a:spcBef>
              <a:spcAft>
                <a:spcPct val="0"/>
              </a:spcAft>
              <a:defRPr sz="2400" kern="1200">
                <a:solidFill>
                  <a:schemeClr val="tx1"/>
                </a:solidFill>
                <a:latin typeface="Arial" charset="0"/>
                <a:ea typeface="ヒラギノ角ゴ Pro W3"/>
                <a:cs typeface="ヒラギノ角ゴ Pro W3"/>
              </a:defRPr>
            </a:lvl3pPr>
            <a:lvl4pPr marL="1371600" algn="l" rtl="0" fontAlgn="base">
              <a:spcBef>
                <a:spcPct val="0"/>
              </a:spcBef>
              <a:spcAft>
                <a:spcPct val="0"/>
              </a:spcAft>
              <a:defRPr sz="2400" kern="1200">
                <a:solidFill>
                  <a:schemeClr val="tx1"/>
                </a:solidFill>
                <a:latin typeface="Arial" charset="0"/>
                <a:ea typeface="ヒラギノ角ゴ Pro W3"/>
                <a:cs typeface="ヒラギノ角ゴ Pro W3"/>
              </a:defRPr>
            </a:lvl4pPr>
            <a:lvl5pPr marL="1828800" algn="l" rtl="0" fontAlgn="base">
              <a:spcBef>
                <a:spcPct val="0"/>
              </a:spcBef>
              <a:spcAft>
                <a:spcPct val="0"/>
              </a:spcAft>
              <a:defRPr sz="2400" kern="1200">
                <a:solidFill>
                  <a:schemeClr val="tx1"/>
                </a:solidFill>
                <a:latin typeface="Arial" charset="0"/>
                <a:ea typeface="ヒラギノ角ゴ Pro W3"/>
                <a:cs typeface="ヒラギノ角ゴ Pro W3"/>
              </a:defRPr>
            </a:lvl5pPr>
            <a:lvl6pPr marL="2286000" algn="l" defTabSz="914400" rtl="0" eaLnBrk="1" latinLnBrk="0" hangingPunct="1">
              <a:defRPr sz="2400" kern="1200">
                <a:solidFill>
                  <a:schemeClr val="tx1"/>
                </a:solidFill>
                <a:latin typeface="Arial" charset="0"/>
                <a:ea typeface="ヒラギノ角ゴ Pro W3"/>
                <a:cs typeface="ヒラギノ角ゴ Pro W3"/>
              </a:defRPr>
            </a:lvl6pPr>
            <a:lvl7pPr marL="2743200" algn="l" defTabSz="914400" rtl="0" eaLnBrk="1" latinLnBrk="0" hangingPunct="1">
              <a:defRPr sz="2400" kern="1200">
                <a:solidFill>
                  <a:schemeClr val="tx1"/>
                </a:solidFill>
                <a:latin typeface="Arial" charset="0"/>
                <a:ea typeface="ヒラギノ角ゴ Pro W3"/>
                <a:cs typeface="ヒラギノ角ゴ Pro W3"/>
              </a:defRPr>
            </a:lvl7pPr>
            <a:lvl8pPr marL="3200400" algn="l" defTabSz="914400" rtl="0" eaLnBrk="1" latinLnBrk="0" hangingPunct="1">
              <a:defRPr sz="2400" kern="1200">
                <a:solidFill>
                  <a:schemeClr val="tx1"/>
                </a:solidFill>
                <a:latin typeface="Arial" charset="0"/>
                <a:ea typeface="ヒラギノ角ゴ Pro W3"/>
                <a:cs typeface="ヒラギノ角ゴ Pro W3"/>
              </a:defRPr>
            </a:lvl8pPr>
            <a:lvl9pPr marL="3657600" algn="l" defTabSz="914400" rtl="0" eaLnBrk="1" latinLnBrk="0" hangingPunct="1">
              <a:defRPr sz="2400" kern="1200">
                <a:solidFill>
                  <a:schemeClr val="tx1"/>
                </a:solidFill>
                <a:latin typeface="Arial" charset="0"/>
                <a:ea typeface="ヒラギノ角ゴ Pro W3"/>
                <a:cs typeface="ヒラギノ角ゴ Pro W3"/>
              </a:defRPr>
            </a:lvl9pPr>
          </a:lstStyle>
          <a:p>
            <a:pPr algn="ctr">
              <a:defRPr/>
            </a:pPr>
            <a:r>
              <a:rPr lang="fr-FR" smtClean="0"/>
              <a:t>Groupe Bayard – Projet MIKADO</a:t>
            </a:r>
            <a:endParaRPr lang="fr-FR"/>
          </a:p>
        </p:txBody>
      </p:sp>
    </p:spTree>
    <p:extLst>
      <p:ext uri="{BB962C8B-B14F-4D97-AF65-F5344CB8AC3E}">
        <p14:creationId xmlns:p14="http://schemas.microsoft.com/office/powerpoint/2010/main" val="1132785600"/>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Partis pris fonctionnel &amp; ergonomique </a:t>
            </a:r>
            <a:endParaRPr lang="fr-FR"/>
          </a:p>
        </p:txBody>
      </p:sp>
      <p:sp>
        <p:nvSpPr>
          <p:cNvPr id="4" name="Espace réservé du numéro de diapositive 3"/>
          <p:cNvSpPr>
            <a:spLocks noGrp="1"/>
          </p:cNvSpPr>
          <p:nvPr>
            <p:ph type="sldNum" sz="quarter" idx="4"/>
          </p:nvPr>
        </p:nvSpPr>
        <p:spPr/>
        <p:txBody>
          <a:body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27</a:t>
            </a:fld>
            <a:endParaRPr lang="fr-FR">
              <a:solidFill>
                <a:srgbClr val="000000">
                  <a:tint val="75000"/>
                </a:srgbClr>
              </a:solidFill>
            </a:endParaRPr>
          </a:p>
        </p:txBody>
      </p:sp>
      <p:sp>
        <p:nvSpPr>
          <p:cNvPr id="8" name="Espace réservé du texte 7"/>
          <p:cNvSpPr>
            <a:spLocks noGrp="1"/>
          </p:cNvSpPr>
          <p:nvPr>
            <p:ph type="body" sz="quarter" idx="10"/>
          </p:nvPr>
        </p:nvSpPr>
        <p:spPr>
          <a:xfrm>
            <a:off x="585734" y="1082883"/>
            <a:ext cx="7999412" cy="4403735"/>
          </a:xfrm>
        </p:spPr>
        <p:txBody>
          <a:bodyPr/>
          <a:lstStyle/>
          <a:p>
            <a:r>
              <a:rPr lang="fr-FR" smtClean="0"/>
              <a:t>Une web application centrée utilisateur</a:t>
            </a:r>
          </a:p>
          <a:p>
            <a:pPr lvl="1">
              <a:buClr>
                <a:srgbClr val="82EB14"/>
              </a:buClr>
            </a:pPr>
            <a:r>
              <a:rPr lang="fr-FR" sz="1600" smtClean="0">
                <a:solidFill>
                  <a:srgbClr val="000000"/>
                </a:solidFill>
              </a:rPr>
              <a:t>Une </a:t>
            </a:r>
            <a:r>
              <a:rPr lang="fr-FR" sz="1600">
                <a:solidFill>
                  <a:srgbClr val="000000"/>
                </a:solidFill>
              </a:rPr>
              <a:t>interface simple qui </a:t>
            </a:r>
            <a:r>
              <a:rPr lang="fr-FR" sz="1600" smtClean="0">
                <a:solidFill>
                  <a:srgbClr val="000000"/>
                </a:solidFill>
              </a:rPr>
              <a:t>s’inscrit </a:t>
            </a:r>
            <a:r>
              <a:rPr lang="fr-FR" sz="1600">
                <a:solidFill>
                  <a:srgbClr val="000000"/>
                </a:solidFill>
              </a:rPr>
              <a:t>dans le mental </a:t>
            </a:r>
            <a:r>
              <a:rPr lang="fr-FR" sz="1600" smtClean="0">
                <a:solidFill>
                  <a:srgbClr val="000000"/>
                </a:solidFill>
              </a:rPr>
              <a:t>consommateur : répondre aux attentes des utilisateurs en leur proposant des offres correspondants à leur demande (entrée par âge) et ne proposer des produits connexes qu’à des étapes clés (panier) ou de manière clairement identifiée</a:t>
            </a:r>
          </a:p>
          <a:p>
            <a:pPr lvl="1">
              <a:buClr>
                <a:srgbClr val="82EB14"/>
              </a:buClr>
            </a:pPr>
            <a:r>
              <a:rPr lang="fr-FR" sz="1600" smtClean="0">
                <a:solidFill>
                  <a:srgbClr val="000000"/>
                </a:solidFill>
              </a:rPr>
              <a:t>Une interface qui s’adapte à la résolution de  l’écran pour garantir un confort de lecture (responsive design)</a:t>
            </a:r>
          </a:p>
          <a:p>
            <a:pPr lvl="1">
              <a:buClr>
                <a:srgbClr val="82EB14"/>
              </a:buClr>
            </a:pPr>
            <a:endParaRPr lang="fr-FR" sz="1800" smtClean="0"/>
          </a:p>
          <a:p>
            <a:r>
              <a:rPr lang="fr-FR"/>
              <a:t>Un parcours de commande optimisé </a:t>
            </a:r>
            <a:r>
              <a:rPr lang="fr-FR" smtClean="0"/>
              <a:t>(taux </a:t>
            </a:r>
            <a:r>
              <a:rPr lang="fr-FR"/>
              <a:t>de </a:t>
            </a:r>
            <a:r>
              <a:rPr lang="fr-FR" smtClean="0"/>
              <a:t>transformation)</a:t>
            </a:r>
            <a:endParaRPr lang="fr-FR"/>
          </a:p>
          <a:p>
            <a:pPr lvl="1"/>
            <a:r>
              <a:rPr lang="fr-FR" sz="1600"/>
              <a:t>L’application des best practices </a:t>
            </a:r>
            <a:r>
              <a:rPr lang="fr-FR" sz="1600" smtClean="0"/>
              <a:t>mobilité : organisation/</a:t>
            </a:r>
            <a:r>
              <a:rPr lang="fr-FR" sz="1600" err="1" smtClean="0"/>
              <a:t>hierarchisation</a:t>
            </a:r>
            <a:r>
              <a:rPr lang="fr-FR" sz="1600" smtClean="0"/>
              <a:t> de l’information, </a:t>
            </a:r>
            <a:r>
              <a:rPr lang="fr-FR" sz="1600"/>
              <a:t>lisibilité et </a:t>
            </a:r>
            <a:r>
              <a:rPr lang="fr-FR" sz="1600" smtClean="0"/>
              <a:t>visibilité </a:t>
            </a:r>
            <a:r>
              <a:rPr lang="fr-FR" sz="1600"/>
              <a:t>des éléments de navigation et d’actions</a:t>
            </a:r>
          </a:p>
          <a:p>
            <a:pPr lvl="1"/>
            <a:r>
              <a:rPr lang="fr-FR" sz="1600" smtClean="0"/>
              <a:t>Une </a:t>
            </a:r>
            <a:r>
              <a:rPr lang="fr-FR" sz="1600"/>
              <a:t>clarté &amp; attractivité de l’offre avec des prix </a:t>
            </a:r>
            <a:r>
              <a:rPr lang="fr-FR" sz="1600" smtClean="0"/>
              <a:t>&amp; primes visibles</a:t>
            </a:r>
          </a:p>
          <a:p>
            <a:pPr lvl="1"/>
            <a:endParaRPr lang="fr-FR" sz="1600"/>
          </a:p>
          <a:p>
            <a:r>
              <a:rPr lang="fr-FR" smtClean="0"/>
              <a:t>Des web-applications qui favorisent le </a:t>
            </a:r>
            <a:r>
              <a:rPr lang="fr-FR" b="1" smtClean="0"/>
              <a:t>cross-</a:t>
            </a:r>
            <a:r>
              <a:rPr lang="fr-FR" b="1" err="1" smtClean="0"/>
              <a:t>selling</a:t>
            </a:r>
            <a:endParaRPr lang="fr-FR" b="1" smtClean="0"/>
          </a:p>
          <a:p>
            <a:endParaRPr lang="fr-FR" sz="1800" b="1" smtClean="0"/>
          </a:p>
        </p:txBody>
      </p:sp>
      <p:sp>
        <p:nvSpPr>
          <p:cNvPr id="6"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Tree>
    <p:extLst>
      <p:ext uri="{BB962C8B-B14F-4D97-AF65-F5344CB8AC3E}">
        <p14:creationId xmlns:p14="http://schemas.microsoft.com/office/powerpoint/2010/main" val="2142289271"/>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Partis pris CREATIF</a:t>
            </a:r>
            <a:endParaRPr lang="fr-FR"/>
          </a:p>
        </p:txBody>
      </p:sp>
      <p:sp>
        <p:nvSpPr>
          <p:cNvPr id="4" name="Espace réservé du numéro de diapositive 3"/>
          <p:cNvSpPr>
            <a:spLocks noGrp="1"/>
          </p:cNvSpPr>
          <p:nvPr>
            <p:ph type="sldNum" sz="quarter" idx="4"/>
          </p:nvPr>
        </p:nvSpPr>
        <p:spPr/>
        <p:txBody>
          <a:body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28</a:t>
            </a:fld>
            <a:endParaRPr lang="fr-FR">
              <a:solidFill>
                <a:srgbClr val="000000">
                  <a:tint val="75000"/>
                </a:srgbClr>
              </a:solidFill>
            </a:endParaRPr>
          </a:p>
        </p:txBody>
      </p:sp>
      <p:sp>
        <p:nvSpPr>
          <p:cNvPr id="8" name="Espace réservé du texte 7"/>
          <p:cNvSpPr>
            <a:spLocks noGrp="1"/>
          </p:cNvSpPr>
          <p:nvPr>
            <p:ph type="body" sz="quarter" idx="10"/>
          </p:nvPr>
        </p:nvSpPr>
        <p:spPr>
          <a:xfrm>
            <a:off x="709613" y="830179"/>
            <a:ext cx="7296703" cy="5234071"/>
          </a:xfrm>
        </p:spPr>
        <p:txBody>
          <a:bodyPr/>
          <a:lstStyle/>
          <a:p>
            <a:endParaRPr lang="fr-FR" smtClean="0"/>
          </a:p>
          <a:p>
            <a:r>
              <a:rPr lang="fr-FR" smtClean="0"/>
              <a:t>Une </a:t>
            </a:r>
            <a:r>
              <a:rPr lang="fr-FR"/>
              <a:t>web </a:t>
            </a:r>
            <a:r>
              <a:rPr lang="fr-FR" smtClean="0"/>
              <a:t>application simple à décliner sur les différentes marques du groupe</a:t>
            </a:r>
          </a:p>
          <a:p>
            <a:pPr marL="0" indent="0">
              <a:buNone/>
            </a:pPr>
            <a:endParaRPr lang="fr-FR" smtClean="0"/>
          </a:p>
          <a:p>
            <a:r>
              <a:rPr lang="fr-FR" smtClean="0"/>
              <a:t>Pour chacune des marques une </a:t>
            </a:r>
            <a:r>
              <a:rPr lang="fr-FR"/>
              <a:t>cohérence avec les autres supports des marques</a:t>
            </a:r>
          </a:p>
          <a:p>
            <a:pPr lvl="1">
              <a:buClr>
                <a:srgbClr val="82EB14"/>
              </a:buClr>
            </a:pPr>
            <a:r>
              <a:rPr lang="fr-FR" sz="1600" smtClean="0">
                <a:solidFill>
                  <a:srgbClr val="000000"/>
                </a:solidFill>
              </a:rPr>
              <a:t>Respect de la charte graphique</a:t>
            </a:r>
          </a:p>
          <a:p>
            <a:pPr lvl="1">
              <a:buClr>
                <a:srgbClr val="82EB14"/>
              </a:buClr>
            </a:pPr>
            <a:r>
              <a:rPr lang="fr-FR" sz="1600">
                <a:solidFill>
                  <a:srgbClr val="000000"/>
                </a:solidFill>
              </a:rPr>
              <a:t>S</a:t>
            </a:r>
            <a:r>
              <a:rPr lang="fr-FR" sz="1600" smtClean="0">
                <a:solidFill>
                  <a:srgbClr val="000000"/>
                </a:solidFill>
              </a:rPr>
              <a:t>ynergie avec </a:t>
            </a:r>
            <a:r>
              <a:rPr lang="fr-FR" sz="1600">
                <a:solidFill>
                  <a:srgbClr val="000000"/>
                </a:solidFill>
              </a:rPr>
              <a:t>les autres canaux de vente (mailing, site internet)</a:t>
            </a:r>
          </a:p>
          <a:p>
            <a:pPr lvl="1"/>
            <a:endParaRPr lang="fr-FR" smtClean="0"/>
          </a:p>
          <a:p>
            <a:r>
              <a:rPr lang="fr-FR" smtClean="0"/>
              <a:t> Une charte graphique qui s’inscrit dans la modernité</a:t>
            </a:r>
            <a:r>
              <a:rPr lang="fr-FR" b="1" smtClean="0"/>
              <a:t> et les nouveaux usages</a:t>
            </a:r>
          </a:p>
          <a:p>
            <a:pPr lvl="1"/>
            <a:r>
              <a:rPr lang="fr-FR" sz="1600">
                <a:solidFill>
                  <a:srgbClr val="000000"/>
                </a:solidFill>
              </a:rPr>
              <a:t>Traité des boutons, usage de </a:t>
            </a:r>
            <a:r>
              <a:rPr lang="fr-FR" sz="1600" err="1">
                <a:solidFill>
                  <a:srgbClr val="000000"/>
                </a:solidFill>
              </a:rPr>
              <a:t>pictos</a:t>
            </a:r>
            <a:endParaRPr lang="fr-FR" sz="1600">
              <a:solidFill>
                <a:srgbClr val="000000"/>
              </a:solidFill>
            </a:endParaRPr>
          </a:p>
          <a:p>
            <a:pPr lvl="1"/>
            <a:r>
              <a:rPr lang="fr-FR" sz="1600">
                <a:solidFill>
                  <a:srgbClr val="000000"/>
                </a:solidFill>
              </a:rPr>
              <a:t>Une web application intégrant les nouveaux usages en terme de navigation</a:t>
            </a:r>
          </a:p>
        </p:txBody>
      </p:sp>
      <p:sp>
        <p:nvSpPr>
          <p:cNvPr id="6"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Tree>
    <p:extLst>
      <p:ext uri="{BB962C8B-B14F-4D97-AF65-F5344CB8AC3E}">
        <p14:creationId xmlns:p14="http://schemas.microsoft.com/office/powerpoint/2010/main" val="376521098"/>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00-EcranA-Home"/>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7069" y="275366"/>
            <a:ext cx="3696671" cy="7097609"/>
          </a:xfrm>
          <a:prstGeom prst="rect">
            <a:avLst/>
          </a:prstGeom>
          <a:noFill/>
          <a:ln>
            <a:noFill/>
          </a:ln>
        </p:spPr>
      </p:pic>
      <p:pic>
        <p:nvPicPr>
          <p:cNvPr id="3" name="Image 2" descr="00-EcranB-Home"/>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4093726" y="179389"/>
            <a:ext cx="3777268" cy="7252355"/>
          </a:xfrm>
          <a:prstGeom prst="rect">
            <a:avLst/>
          </a:prstGeom>
          <a:noFill/>
          <a:ln>
            <a:noFill/>
          </a:ln>
        </p:spPr>
      </p:pic>
      <p:sp>
        <p:nvSpPr>
          <p:cNvPr id="4" name="Titre 1"/>
          <p:cNvSpPr txBox="1">
            <a:spLocks/>
          </p:cNvSpPr>
          <p:nvPr/>
        </p:nvSpPr>
        <p:spPr>
          <a:xfrm>
            <a:off x="687070" y="318461"/>
            <a:ext cx="8355330" cy="664797"/>
          </a:xfrm>
          <a:prstGeom prst="rect">
            <a:avLst/>
          </a:prstGeom>
        </p:spPr>
        <p:txBody>
          <a:bodyPr/>
          <a:lstStyle>
            <a:lvl1pPr algn="l" rtl="0" eaLnBrk="1" fontAlgn="base" hangingPunct="1">
              <a:lnSpc>
                <a:spcPct val="90000"/>
              </a:lnSpc>
              <a:spcBef>
                <a:spcPct val="0"/>
              </a:spcBef>
              <a:spcAft>
                <a:spcPct val="0"/>
              </a:spcAft>
              <a:defRPr sz="2400" b="1">
                <a:solidFill>
                  <a:schemeClr val="tx2"/>
                </a:solidFill>
                <a:latin typeface="+mj-lt"/>
                <a:ea typeface="+mj-ea"/>
                <a:cs typeface="ヒラギノ角ゴ Pro W3"/>
              </a:defRPr>
            </a:lvl1pPr>
            <a:lvl2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2pPr>
            <a:lvl3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3pPr>
            <a:lvl4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4pPr>
            <a:lvl5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5pPr>
            <a:lvl6pPr marL="4572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6pPr>
            <a:lvl7pPr marL="9144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7pPr>
            <a:lvl8pPr marL="13716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8pPr>
            <a:lvl9pPr marL="18288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9pPr>
          </a:lstStyle>
          <a:p>
            <a:r>
              <a:rPr lang="fr-FR" smtClean="0"/>
              <a:t>HOME</a:t>
            </a:r>
            <a:endParaRPr lang="fr-FR"/>
          </a:p>
        </p:txBody>
      </p:sp>
      <p:sp>
        <p:nvSpPr>
          <p:cNvPr id="5" name="Espace réservé du pied de page 2"/>
          <p:cNvSpPr txBox="1">
            <a:spLocks/>
          </p:cNvSpPr>
          <p:nvPr/>
        </p:nvSpPr>
        <p:spPr>
          <a:xfrm>
            <a:off x="3140075" y="6562800"/>
            <a:ext cx="2895600" cy="196850"/>
          </a:xfrm>
          <a:prstGeom prst="rect">
            <a:avLst/>
          </a:prstGeom>
        </p:spPr>
        <p:txBody>
          <a:bodyPr vert="horz" lIns="0" tIns="0" rIns="0" bIns="0" rtlCol="0" anchor="ctr"/>
          <a:lstStyle>
            <a:defPPr>
              <a:defRPr lang="fr-FR"/>
            </a:defPPr>
            <a:lvl1pPr algn="l" rtl="0" eaLnBrk="0" fontAlgn="base" hangingPunct="0">
              <a:spcBef>
                <a:spcPct val="0"/>
              </a:spcBef>
              <a:spcAft>
                <a:spcPct val="0"/>
              </a:spcAft>
              <a:defRPr lang="fr-FR" sz="700" b="1" kern="1200">
                <a:solidFill>
                  <a:schemeClr val="bg1">
                    <a:lumMod val="50000"/>
                  </a:schemeClr>
                </a:solidFill>
                <a:latin typeface="Arial" charset="0"/>
                <a:ea typeface="ヒラギノ角ゴ Pro W3" pitchFamily="1" charset="-128"/>
                <a:cs typeface="+mn-cs"/>
              </a:defRPr>
            </a:lvl1pPr>
            <a:lvl2pPr marL="457200" algn="l" rtl="0" fontAlgn="base">
              <a:spcBef>
                <a:spcPct val="0"/>
              </a:spcBef>
              <a:spcAft>
                <a:spcPct val="0"/>
              </a:spcAft>
              <a:defRPr sz="2400" kern="1200">
                <a:solidFill>
                  <a:schemeClr val="tx1"/>
                </a:solidFill>
                <a:latin typeface="Arial" charset="0"/>
                <a:ea typeface="ヒラギノ角ゴ Pro W3"/>
                <a:cs typeface="ヒラギノ角ゴ Pro W3"/>
              </a:defRPr>
            </a:lvl2pPr>
            <a:lvl3pPr marL="914400" algn="l" rtl="0" fontAlgn="base">
              <a:spcBef>
                <a:spcPct val="0"/>
              </a:spcBef>
              <a:spcAft>
                <a:spcPct val="0"/>
              </a:spcAft>
              <a:defRPr sz="2400" kern="1200">
                <a:solidFill>
                  <a:schemeClr val="tx1"/>
                </a:solidFill>
                <a:latin typeface="Arial" charset="0"/>
                <a:ea typeface="ヒラギノ角ゴ Pro W3"/>
                <a:cs typeface="ヒラギノ角ゴ Pro W3"/>
              </a:defRPr>
            </a:lvl3pPr>
            <a:lvl4pPr marL="1371600" algn="l" rtl="0" fontAlgn="base">
              <a:spcBef>
                <a:spcPct val="0"/>
              </a:spcBef>
              <a:spcAft>
                <a:spcPct val="0"/>
              </a:spcAft>
              <a:defRPr sz="2400" kern="1200">
                <a:solidFill>
                  <a:schemeClr val="tx1"/>
                </a:solidFill>
                <a:latin typeface="Arial" charset="0"/>
                <a:ea typeface="ヒラギノ角ゴ Pro W3"/>
                <a:cs typeface="ヒラギノ角ゴ Pro W3"/>
              </a:defRPr>
            </a:lvl4pPr>
            <a:lvl5pPr marL="1828800" algn="l" rtl="0" fontAlgn="base">
              <a:spcBef>
                <a:spcPct val="0"/>
              </a:spcBef>
              <a:spcAft>
                <a:spcPct val="0"/>
              </a:spcAft>
              <a:defRPr sz="2400" kern="1200">
                <a:solidFill>
                  <a:schemeClr val="tx1"/>
                </a:solidFill>
                <a:latin typeface="Arial" charset="0"/>
                <a:ea typeface="ヒラギノ角ゴ Pro W3"/>
                <a:cs typeface="ヒラギノ角ゴ Pro W3"/>
              </a:defRPr>
            </a:lvl5pPr>
            <a:lvl6pPr marL="2286000" algn="l" defTabSz="914400" rtl="0" eaLnBrk="1" latinLnBrk="0" hangingPunct="1">
              <a:defRPr sz="2400" kern="1200">
                <a:solidFill>
                  <a:schemeClr val="tx1"/>
                </a:solidFill>
                <a:latin typeface="Arial" charset="0"/>
                <a:ea typeface="ヒラギノ角ゴ Pro W3"/>
                <a:cs typeface="ヒラギノ角ゴ Pro W3"/>
              </a:defRPr>
            </a:lvl6pPr>
            <a:lvl7pPr marL="2743200" algn="l" defTabSz="914400" rtl="0" eaLnBrk="1" latinLnBrk="0" hangingPunct="1">
              <a:defRPr sz="2400" kern="1200">
                <a:solidFill>
                  <a:schemeClr val="tx1"/>
                </a:solidFill>
                <a:latin typeface="Arial" charset="0"/>
                <a:ea typeface="ヒラギノ角ゴ Pro W3"/>
                <a:cs typeface="ヒラギノ角ゴ Pro W3"/>
              </a:defRPr>
            </a:lvl7pPr>
            <a:lvl8pPr marL="3200400" algn="l" defTabSz="914400" rtl="0" eaLnBrk="1" latinLnBrk="0" hangingPunct="1">
              <a:defRPr sz="2400" kern="1200">
                <a:solidFill>
                  <a:schemeClr val="tx1"/>
                </a:solidFill>
                <a:latin typeface="Arial" charset="0"/>
                <a:ea typeface="ヒラギノ角ゴ Pro W3"/>
                <a:cs typeface="ヒラギノ角ゴ Pro W3"/>
              </a:defRPr>
            </a:lvl8pPr>
            <a:lvl9pPr marL="3657600" algn="l" defTabSz="914400" rtl="0" eaLnBrk="1" latinLnBrk="0" hangingPunct="1">
              <a:defRPr sz="2400" kern="1200">
                <a:solidFill>
                  <a:schemeClr val="tx1"/>
                </a:solidFill>
                <a:latin typeface="Arial" charset="0"/>
                <a:ea typeface="ヒラギノ角ゴ Pro W3"/>
                <a:cs typeface="ヒラギノ角ゴ Pro W3"/>
              </a:defRPr>
            </a:lvl9pPr>
          </a:lstStyle>
          <a:p>
            <a:pPr algn="ctr">
              <a:defRPr/>
            </a:pPr>
            <a:r>
              <a:rPr lang="fr-FR" smtClean="0"/>
              <a:t>Groupe Bayard – Projet MIKADO</a:t>
            </a:r>
            <a:endParaRPr lang="fr-FR"/>
          </a:p>
        </p:txBody>
      </p:sp>
      <p:sp>
        <p:nvSpPr>
          <p:cNvPr id="6" name="Espace réservé du numéro de diapositive 3"/>
          <p:cNvSpPr>
            <a:spLocks noGrp="1"/>
          </p:cNvSpPr>
          <p:nvPr>
            <p:ph type="sldNum" sz="quarter" idx="4294967295"/>
          </p:nvPr>
        </p:nvSpPr>
        <p:spPr>
          <a:xfrm>
            <a:off x="266700" y="6562800"/>
            <a:ext cx="2133600" cy="196850"/>
          </a:xfrm>
          <a:prstGeom prst="rect">
            <a:avLst/>
          </a:prstGeom>
        </p:spPr>
        <p:txBody>
          <a:bodyPr vert="horz" lIns="0" tIns="0" rIns="0" bIns="0" rtlCol="0" anchor="ctr" anchorCtr="0"/>
          <a:lstStyle/>
          <a:p>
            <a:r>
              <a:rPr lang="fr-FR" sz="700" b="1">
                <a:solidFill>
                  <a:srgbClr val="000000">
                    <a:tint val="75000"/>
                  </a:srgbClr>
                </a:solidFill>
              </a:rPr>
              <a:t>Page </a:t>
            </a:r>
            <a:fld id="{8BE978C9-4FDF-4B0A-86DE-559912220C9D}" type="slidenum">
              <a:rPr lang="fr-FR" sz="700" b="1">
                <a:solidFill>
                  <a:srgbClr val="000000">
                    <a:tint val="75000"/>
                  </a:srgbClr>
                </a:solidFill>
              </a:rPr>
              <a:pPr/>
              <a:t>29</a:t>
            </a:fld>
            <a:endParaRPr lang="fr-FR" sz="700" b="1">
              <a:solidFill>
                <a:srgbClr val="000000">
                  <a:tint val="75000"/>
                </a:srgbClr>
              </a:solidFill>
            </a:endParaRPr>
          </a:p>
        </p:txBody>
      </p:sp>
    </p:spTree>
    <p:extLst>
      <p:ext uri="{BB962C8B-B14F-4D97-AF65-F5344CB8AC3E}">
        <p14:creationId xmlns:p14="http://schemas.microsoft.com/office/powerpoint/2010/main" val="10255025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Présentation Micropole</a:t>
            </a:r>
            <a:endParaRPr lang="fr-FR" dirty="0"/>
          </a:p>
        </p:txBody>
      </p:sp>
      <p:sp>
        <p:nvSpPr>
          <p:cNvPr id="4" name="Espace réservé du numéro de diapositive 3"/>
          <p:cNvSpPr>
            <a:spLocks noGrp="1"/>
          </p:cNvSpPr>
          <p:nvPr>
            <p:ph type="sldNum" sz="quarter" idx="4"/>
          </p:nvPr>
        </p:nvSpPr>
        <p:spPr/>
        <p:txBody>
          <a:bodyPr/>
          <a:lstStyle/>
          <a:p>
            <a:pPr algn="l"/>
            <a:r>
              <a:rPr lang="fr-FR" dirty="0" smtClean="0"/>
              <a:t>Page </a:t>
            </a:r>
            <a:fld id="{8BE978C9-4FDF-4B0A-86DE-559912220C9D}" type="slidenum">
              <a:rPr lang="fr-FR" smtClean="0"/>
              <a:pPr algn="l"/>
              <a:t>3</a:t>
            </a:fld>
            <a:endParaRPr lang="fr-FR" dirty="0"/>
          </a:p>
        </p:txBody>
      </p:sp>
      <p:sp>
        <p:nvSpPr>
          <p:cNvPr id="5" name="Espace réservé du texte 4"/>
          <p:cNvSpPr>
            <a:spLocks noGrp="1"/>
          </p:cNvSpPr>
          <p:nvPr>
            <p:ph type="body" sz="quarter" idx="10"/>
          </p:nvPr>
        </p:nvSpPr>
        <p:spPr>
          <a:xfrm>
            <a:off x="3367088" y="4689997"/>
            <a:ext cx="5514975" cy="172355"/>
          </a:xfrm>
        </p:spPr>
        <p:txBody>
          <a:bodyPr/>
          <a:lstStyle/>
          <a:p>
            <a:r>
              <a:rPr lang="fr-FR" dirty="0" smtClean="0"/>
              <a:t>Votre projet MIKADO</a:t>
            </a:r>
            <a:endParaRPr lang="fr-FR" dirty="0"/>
          </a:p>
        </p:txBody>
      </p:sp>
      <p:sp>
        <p:nvSpPr>
          <p:cNvPr id="6" name="Espace réservé du pied de page 2"/>
          <p:cNvSpPr>
            <a:spLocks noGrp="1"/>
          </p:cNvSpPr>
          <p:nvPr>
            <p:ph type="ftr" sz="quarter" idx="3"/>
          </p:nvPr>
        </p:nvSpPr>
        <p:spPr>
          <a:xfrm>
            <a:off x="3140075" y="6562800"/>
            <a:ext cx="2895600" cy="196850"/>
          </a:xfrm>
        </p:spPr>
        <p:txBody>
          <a:bodyPr/>
          <a:lstStyle/>
          <a:p>
            <a:pPr algn="ctr">
              <a:defRPr/>
            </a:pPr>
            <a:r>
              <a:rPr lang="fr-FR" dirty="0" smtClean="0"/>
              <a:t>Groupe Bayard – Projet MIKADO</a:t>
            </a:r>
            <a:endParaRPr lang="fr-FR" dirty="0"/>
          </a:p>
        </p:txBody>
      </p:sp>
    </p:spTree>
    <p:extLst>
      <p:ext uri="{BB962C8B-B14F-4D97-AF65-F5344CB8AC3E}">
        <p14:creationId xmlns:p14="http://schemas.microsoft.com/office/powerpoint/2010/main" val="1517726833"/>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01-EcranA-Fiche-produit"/>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932330" y="501843"/>
            <a:ext cx="3578480" cy="6870682"/>
          </a:xfrm>
          <a:prstGeom prst="rect">
            <a:avLst/>
          </a:prstGeom>
          <a:noFill/>
          <a:ln>
            <a:noFill/>
          </a:ln>
        </p:spPr>
      </p:pic>
      <p:pic>
        <p:nvPicPr>
          <p:cNvPr id="3" name="Image 2" descr="01-EcranB-Fiche-produit"/>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4360879" y="501843"/>
            <a:ext cx="3578480" cy="6870682"/>
          </a:xfrm>
          <a:prstGeom prst="rect">
            <a:avLst/>
          </a:prstGeom>
          <a:noFill/>
          <a:ln>
            <a:noFill/>
          </a:ln>
        </p:spPr>
      </p:pic>
      <p:sp>
        <p:nvSpPr>
          <p:cNvPr id="4" name="Titre 1"/>
          <p:cNvSpPr txBox="1">
            <a:spLocks/>
          </p:cNvSpPr>
          <p:nvPr/>
        </p:nvSpPr>
        <p:spPr>
          <a:xfrm>
            <a:off x="687070" y="318461"/>
            <a:ext cx="8355330" cy="664797"/>
          </a:xfrm>
          <a:prstGeom prst="rect">
            <a:avLst/>
          </a:prstGeom>
        </p:spPr>
        <p:txBody>
          <a:bodyPr/>
          <a:lstStyle>
            <a:lvl1pPr algn="l" rtl="0" eaLnBrk="1" fontAlgn="base" hangingPunct="1">
              <a:lnSpc>
                <a:spcPct val="90000"/>
              </a:lnSpc>
              <a:spcBef>
                <a:spcPct val="0"/>
              </a:spcBef>
              <a:spcAft>
                <a:spcPct val="0"/>
              </a:spcAft>
              <a:defRPr sz="2400" b="1">
                <a:solidFill>
                  <a:schemeClr val="tx2"/>
                </a:solidFill>
                <a:latin typeface="+mj-lt"/>
                <a:ea typeface="+mj-ea"/>
                <a:cs typeface="ヒラギノ角ゴ Pro W3"/>
              </a:defRPr>
            </a:lvl1pPr>
            <a:lvl2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2pPr>
            <a:lvl3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3pPr>
            <a:lvl4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4pPr>
            <a:lvl5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5pPr>
            <a:lvl6pPr marL="4572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6pPr>
            <a:lvl7pPr marL="9144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7pPr>
            <a:lvl8pPr marL="13716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8pPr>
            <a:lvl9pPr marL="18288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9pPr>
          </a:lstStyle>
          <a:p>
            <a:r>
              <a:rPr lang="fr-FR" smtClean="0"/>
              <a:t>FICHE PRODUIT</a:t>
            </a:r>
            <a:endParaRPr lang="fr-FR"/>
          </a:p>
        </p:txBody>
      </p:sp>
      <p:sp>
        <p:nvSpPr>
          <p:cNvPr id="5" name="Espace réservé du pied de page 2"/>
          <p:cNvSpPr txBox="1">
            <a:spLocks/>
          </p:cNvSpPr>
          <p:nvPr/>
        </p:nvSpPr>
        <p:spPr>
          <a:xfrm>
            <a:off x="3140075" y="6562800"/>
            <a:ext cx="2895600" cy="196850"/>
          </a:xfrm>
          <a:prstGeom prst="rect">
            <a:avLst/>
          </a:prstGeom>
        </p:spPr>
        <p:txBody>
          <a:bodyPr vert="horz" lIns="0" tIns="0" rIns="0" bIns="0" rtlCol="0" anchor="ctr"/>
          <a:lstStyle>
            <a:defPPr>
              <a:defRPr lang="fr-FR"/>
            </a:defPPr>
            <a:lvl1pPr algn="l" rtl="0" eaLnBrk="0" fontAlgn="base" hangingPunct="0">
              <a:spcBef>
                <a:spcPct val="0"/>
              </a:spcBef>
              <a:spcAft>
                <a:spcPct val="0"/>
              </a:spcAft>
              <a:defRPr lang="fr-FR" sz="700" b="1" kern="1200">
                <a:solidFill>
                  <a:schemeClr val="bg1">
                    <a:lumMod val="50000"/>
                  </a:schemeClr>
                </a:solidFill>
                <a:latin typeface="Arial" charset="0"/>
                <a:ea typeface="ヒラギノ角ゴ Pro W3" pitchFamily="1" charset="-128"/>
                <a:cs typeface="+mn-cs"/>
              </a:defRPr>
            </a:lvl1pPr>
            <a:lvl2pPr marL="457200" algn="l" rtl="0" fontAlgn="base">
              <a:spcBef>
                <a:spcPct val="0"/>
              </a:spcBef>
              <a:spcAft>
                <a:spcPct val="0"/>
              </a:spcAft>
              <a:defRPr sz="2400" kern="1200">
                <a:solidFill>
                  <a:schemeClr val="tx1"/>
                </a:solidFill>
                <a:latin typeface="Arial" charset="0"/>
                <a:ea typeface="ヒラギノ角ゴ Pro W3"/>
                <a:cs typeface="ヒラギノ角ゴ Pro W3"/>
              </a:defRPr>
            </a:lvl2pPr>
            <a:lvl3pPr marL="914400" algn="l" rtl="0" fontAlgn="base">
              <a:spcBef>
                <a:spcPct val="0"/>
              </a:spcBef>
              <a:spcAft>
                <a:spcPct val="0"/>
              </a:spcAft>
              <a:defRPr sz="2400" kern="1200">
                <a:solidFill>
                  <a:schemeClr val="tx1"/>
                </a:solidFill>
                <a:latin typeface="Arial" charset="0"/>
                <a:ea typeface="ヒラギノ角ゴ Pro W3"/>
                <a:cs typeface="ヒラギノ角ゴ Pro W3"/>
              </a:defRPr>
            </a:lvl3pPr>
            <a:lvl4pPr marL="1371600" algn="l" rtl="0" fontAlgn="base">
              <a:spcBef>
                <a:spcPct val="0"/>
              </a:spcBef>
              <a:spcAft>
                <a:spcPct val="0"/>
              </a:spcAft>
              <a:defRPr sz="2400" kern="1200">
                <a:solidFill>
                  <a:schemeClr val="tx1"/>
                </a:solidFill>
                <a:latin typeface="Arial" charset="0"/>
                <a:ea typeface="ヒラギノ角ゴ Pro W3"/>
                <a:cs typeface="ヒラギノ角ゴ Pro W3"/>
              </a:defRPr>
            </a:lvl4pPr>
            <a:lvl5pPr marL="1828800" algn="l" rtl="0" fontAlgn="base">
              <a:spcBef>
                <a:spcPct val="0"/>
              </a:spcBef>
              <a:spcAft>
                <a:spcPct val="0"/>
              </a:spcAft>
              <a:defRPr sz="2400" kern="1200">
                <a:solidFill>
                  <a:schemeClr val="tx1"/>
                </a:solidFill>
                <a:latin typeface="Arial" charset="0"/>
                <a:ea typeface="ヒラギノ角ゴ Pro W3"/>
                <a:cs typeface="ヒラギノ角ゴ Pro W3"/>
              </a:defRPr>
            </a:lvl5pPr>
            <a:lvl6pPr marL="2286000" algn="l" defTabSz="914400" rtl="0" eaLnBrk="1" latinLnBrk="0" hangingPunct="1">
              <a:defRPr sz="2400" kern="1200">
                <a:solidFill>
                  <a:schemeClr val="tx1"/>
                </a:solidFill>
                <a:latin typeface="Arial" charset="0"/>
                <a:ea typeface="ヒラギノ角ゴ Pro W3"/>
                <a:cs typeface="ヒラギノ角ゴ Pro W3"/>
              </a:defRPr>
            </a:lvl6pPr>
            <a:lvl7pPr marL="2743200" algn="l" defTabSz="914400" rtl="0" eaLnBrk="1" latinLnBrk="0" hangingPunct="1">
              <a:defRPr sz="2400" kern="1200">
                <a:solidFill>
                  <a:schemeClr val="tx1"/>
                </a:solidFill>
                <a:latin typeface="Arial" charset="0"/>
                <a:ea typeface="ヒラギノ角ゴ Pro W3"/>
                <a:cs typeface="ヒラギノ角ゴ Pro W3"/>
              </a:defRPr>
            </a:lvl7pPr>
            <a:lvl8pPr marL="3200400" algn="l" defTabSz="914400" rtl="0" eaLnBrk="1" latinLnBrk="0" hangingPunct="1">
              <a:defRPr sz="2400" kern="1200">
                <a:solidFill>
                  <a:schemeClr val="tx1"/>
                </a:solidFill>
                <a:latin typeface="Arial" charset="0"/>
                <a:ea typeface="ヒラギノ角ゴ Pro W3"/>
                <a:cs typeface="ヒラギノ角ゴ Pro W3"/>
              </a:defRPr>
            </a:lvl8pPr>
            <a:lvl9pPr marL="3657600" algn="l" defTabSz="914400" rtl="0" eaLnBrk="1" latinLnBrk="0" hangingPunct="1">
              <a:defRPr sz="2400" kern="1200">
                <a:solidFill>
                  <a:schemeClr val="tx1"/>
                </a:solidFill>
                <a:latin typeface="Arial" charset="0"/>
                <a:ea typeface="ヒラギノ角ゴ Pro W3"/>
                <a:cs typeface="ヒラギノ角ゴ Pro W3"/>
              </a:defRPr>
            </a:lvl9pPr>
          </a:lstStyle>
          <a:p>
            <a:pPr algn="ctr">
              <a:defRPr/>
            </a:pPr>
            <a:r>
              <a:rPr lang="fr-FR" smtClean="0"/>
              <a:t>Groupe Bayard – Projet MIKADO</a:t>
            </a:r>
            <a:endParaRPr lang="fr-FR"/>
          </a:p>
        </p:txBody>
      </p:sp>
      <p:sp>
        <p:nvSpPr>
          <p:cNvPr id="6" name="Espace réservé du numéro de diapositive 3"/>
          <p:cNvSpPr>
            <a:spLocks noGrp="1"/>
          </p:cNvSpPr>
          <p:nvPr>
            <p:ph type="sldNum" sz="quarter" idx="4294967295"/>
          </p:nvPr>
        </p:nvSpPr>
        <p:spPr>
          <a:xfrm>
            <a:off x="266700" y="6562800"/>
            <a:ext cx="2133600" cy="196850"/>
          </a:xfrm>
          <a:prstGeom prst="rect">
            <a:avLst/>
          </a:prstGeom>
        </p:spPr>
        <p:txBody>
          <a:bodyPr vert="horz" lIns="0" tIns="0" rIns="0" bIns="0" rtlCol="0" anchor="ctr" anchorCtr="0"/>
          <a:lstStyle/>
          <a:p>
            <a:r>
              <a:rPr lang="fr-FR" sz="700" b="1">
                <a:solidFill>
                  <a:srgbClr val="000000">
                    <a:tint val="75000"/>
                  </a:srgbClr>
                </a:solidFill>
              </a:rPr>
              <a:t>Page </a:t>
            </a:r>
            <a:fld id="{8BE978C9-4FDF-4B0A-86DE-559912220C9D}" type="slidenum">
              <a:rPr lang="fr-FR" sz="700" b="1">
                <a:solidFill>
                  <a:srgbClr val="000000">
                    <a:tint val="75000"/>
                  </a:srgbClr>
                </a:solidFill>
              </a:rPr>
              <a:pPr/>
              <a:t>30</a:t>
            </a:fld>
            <a:endParaRPr lang="fr-FR" sz="700" b="1">
              <a:solidFill>
                <a:srgbClr val="000000">
                  <a:tint val="75000"/>
                </a:srgbClr>
              </a:solidFill>
            </a:endParaRPr>
          </a:p>
        </p:txBody>
      </p:sp>
    </p:spTree>
    <p:extLst>
      <p:ext uri="{BB962C8B-B14F-4D97-AF65-F5344CB8AC3E}">
        <p14:creationId xmlns:p14="http://schemas.microsoft.com/office/powerpoint/2010/main" val="15042519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02-EcranA-panie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968188" y="318461"/>
            <a:ext cx="3700793" cy="7105524"/>
          </a:xfrm>
          <a:prstGeom prst="rect">
            <a:avLst/>
          </a:prstGeom>
          <a:noFill/>
          <a:ln>
            <a:noFill/>
          </a:ln>
        </p:spPr>
      </p:pic>
      <p:sp>
        <p:nvSpPr>
          <p:cNvPr id="4" name="Titre 1"/>
          <p:cNvSpPr txBox="1">
            <a:spLocks/>
          </p:cNvSpPr>
          <p:nvPr/>
        </p:nvSpPr>
        <p:spPr>
          <a:xfrm>
            <a:off x="687070" y="318461"/>
            <a:ext cx="8355330" cy="664797"/>
          </a:xfrm>
          <a:prstGeom prst="rect">
            <a:avLst/>
          </a:prstGeom>
        </p:spPr>
        <p:txBody>
          <a:bodyPr/>
          <a:lstStyle>
            <a:lvl1pPr algn="l" rtl="0" eaLnBrk="1" fontAlgn="base" hangingPunct="1">
              <a:lnSpc>
                <a:spcPct val="90000"/>
              </a:lnSpc>
              <a:spcBef>
                <a:spcPct val="0"/>
              </a:spcBef>
              <a:spcAft>
                <a:spcPct val="0"/>
              </a:spcAft>
              <a:defRPr sz="2400" b="1">
                <a:solidFill>
                  <a:schemeClr val="tx2"/>
                </a:solidFill>
                <a:latin typeface="+mj-lt"/>
                <a:ea typeface="+mj-ea"/>
                <a:cs typeface="ヒラギノ角ゴ Pro W3"/>
              </a:defRPr>
            </a:lvl1pPr>
            <a:lvl2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2pPr>
            <a:lvl3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3pPr>
            <a:lvl4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4pPr>
            <a:lvl5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5pPr>
            <a:lvl6pPr marL="4572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6pPr>
            <a:lvl7pPr marL="9144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7pPr>
            <a:lvl8pPr marL="13716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8pPr>
            <a:lvl9pPr marL="18288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9pPr>
          </a:lstStyle>
          <a:p>
            <a:r>
              <a:rPr lang="fr-FR" smtClean="0"/>
              <a:t>PANIER</a:t>
            </a:r>
            <a:endParaRPr lang="fr-FR"/>
          </a:p>
        </p:txBody>
      </p:sp>
      <p:sp>
        <p:nvSpPr>
          <p:cNvPr id="5" name="Espace réservé du pied de page 2"/>
          <p:cNvSpPr txBox="1">
            <a:spLocks/>
          </p:cNvSpPr>
          <p:nvPr/>
        </p:nvSpPr>
        <p:spPr>
          <a:xfrm>
            <a:off x="3140075" y="6562800"/>
            <a:ext cx="2895600" cy="196850"/>
          </a:xfrm>
          <a:prstGeom prst="rect">
            <a:avLst/>
          </a:prstGeom>
        </p:spPr>
        <p:txBody>
          <a:bodyPr vert="horz" lIns="0" tIns="0" rIns="0" bIns="0" rtlCol="0" anchor="ctr"/>
          <a:lstStyle>
            <a:defPPr>
              <a:defRPr lang="fr-FR"/>
            </a:defPPr>
            <a:lvl1pPr algn="l" rtl="0" eaLnBrk="0" fontAlgn="base" hangingPunct="0">
              <a:spcBef>
                <a:spcPct val="0"/>
              </a:spcBef>
              <a:spcAft>
                <a:spcPct val="0"/>
              </a:spcAft>
              <a:defRPr lang="fr-FR" sz="700" b="1" kern="1200">
                <a:solidFill>
                  <a:schemeClr val="bg1">
                    <a:lumMod val="50000"/>
                  </a:schemeClr>
                </a:solidFill>
                <a:latin typeface="Arial" charset="0"/>
                <a:ea typeface="ヒラギノ角ゴ Pro W3" pitchFamily="1" charset="-128"/>
                <a:cs typeface="+mn-cs"/>
              </a:defRPr>
            </a:lvl1pPr>
            <a:lvl2pPr marL="457200" algn="l" rtl="0" fontAlgn="base">
              <a:spcBef>
                <a:spcPct val="0"/>
              </a:spcBef>
              <a:spcAft>
                <a:spcPct val="0"/>
              </a:spcAft>
              <a:defRPr sz="2400" kern="1200">
                <a:solidFill>
                  <a:schemeClr val="tx1"/>
                </a:solidFill>
                <a:latin typeface="Arial" charset="0"/>
                <a:ea typeface="ヒラギノ角ゴ Pro W3"/>
                <a:cs typeface="ヒラギノ角ゴ Pro W3"/>
              </a:defRPr>
            </a:lvl2pPr>
            <a:lvl3pPr marL="914400" algn="l" rtl="0" fontAlgn="base">
              <a:spcBef>
                <a:spcPct val="0"/>
              </a:spcBef>
              <a:spcAft>
                <a:spcPct val="0"/>
              </a:spcAft>
              <a:defRPr sz="2400" kern="1200">
                <a:solidFill>
                  <a:schemeClr val="tx1"/>
                </a:solidFill>
                <a:latin typeface="Arial" charset="0"/>
                <a:ea typeface="ヒラギノ角ゴ Pro W3"/>
                <a:cs typeface="ヒラギノ角ゴ Pro W3"/>
              </a:defRPr>
            </a:lvl3pPr>
            <a:lvl4pPr marL="1371600" algn="l" rtl="0" fontAlgn="base">
              <a:spcBef>
                <a:spcPct val="0"/>
              </a:spcBef>
              <a:spcAft>
                <a:spcPct val="0"/>
              </a:spcAft>
              <a:defRPr sz="2400" kern="1200">
                <a:solidFill>
                  <a:schemeClr val="tx1"/>
                </a:solidFill>
                <a:latin typeface="Arial" charset="0"/>
                <a:ea typeface="ヒラギノ角ゴ Pro W3"/>
                <a:cs typeface="ヒラギノ角ゴ Pro W3"/>
              </a:defRPr>
            </a:lvl4pPr>
            <a:lvl5pPr marL="1828800" algn="l" rtl="0" fontAlgn="base">
              <a:spcBef>
                <a:spcPct val="0"/>
              </a:spcBef>
              <a:spcAft>
                <a:spcPct val="0"/>
              </a:spcAft>
              <a:defRPr sz="2400" kern="1200">
                <a:solidFill>
                  <a:schemeClr val="tx1"/>
                </a:solidFill>
                <a:latin typeface="Arial" charset="0"/>
                <a:ea typeface="ヒラギノ角ゴ Pro W3"/>
                <a:cs typeface="ヒラギノ角ゴ Pro W3"/>
              </a:defRPr>
            </a:lvl5pPr>
            <a:lvl6pPr marL="2286000" algn="l" defTabSz="914400" rtl="0" eaLnBrk="1" latinLnBrk="0" hangingPunct="1">
              <a:defRPr sz="2400" kern="1200">
                <a:solidFill>
                  <a:schemeClr val="tx1"/>
                </a:solidFill>
                <a:latin typeface="Arial" charset="0"/>
                <a:ea typeface="ヒラギノ角ゴ Pro W3"/>
                <a:cs typeface="ヒラギノ角ゴ Pro W3"/>
              </a:defRPr>
            </a:lvl6pPr>
            <a:lvl7pPr marL="2743200" algn="l" defTabSz="914400" rtl="0" eaLnBrk="1" latinLnBrk="0" hangingPunct="1">
              <a:defRPr sz="2400" kern="1200">
                <a:solidFill>
                  <a:schemeClr val="tx1"/>
                </a:solidFill>
                <a:latin typeface="Arial" charset="0"/>
                <a:ea typeface="ヒラギノ角ゴ Pro W3"/>
                <a:cs typeface="ヒラギノ角ゴ Pro W3"/>
              </a:defRPr>
            </a:lvl7pPr>
            <a:lvl8pPr marL="3200400" algn="l" defTabSz="914400" rtl="0" eaLnBrk="1" latinLnBrk="0" hangingPunct="1">
              <a:defRPr sz="2400" kern="1200">
                <a:solidFill>
                  <a:schemeClr val="tx1"/>
                </a:solidFill>
                <a:latin typeface="Arial" charset="0"/>
                <a:ea typeface="ヒラギノ角ゴ Pro W3"/>
                <a:cs typeface="ヒラギノ角ゴ Pro W3"/>
              </a:defRPr>
            </a:lvl8pPr>
            <a:lvl9pPr marL="3657600" algn="l" defTabSz="914400" rtl="0" eaLnBrk="1" latinLnBrk="0" hangingPunct="1">
              <a:defRPr sz="2400" kern="1200">
                <a:solidFill>
                  <a:schemeClr val="tx1"/>
                </a:solidFill>
                <a:latin typeface="Arial" charset="0"/>
                <a:ea typeface="ヒラギノ角ゴ Pro W3"/>
                <a:cs typeface="ヒラギノ角ゴ Pro W3"/>
              </a:defRPr>
            </a:lvl9pPr>
          </a:lstStyle>
          <a:p>
            <a:pPr algn="ctr">
              <a:defRPr/>
            </a:pPr>
            <a:r>
              <a:rPr lang="fr-FR" smtClean="0"/>
              <a:t>Groupe Bayard – Projet MIKADO</a:t>
            </a:r>
            <a:endParaRPr lang="fr-FR"/>
          </a:p>
        </p:txBody>
      </p:sp>
      <p:sp>
        <p:nvSpPr>
          <p:cNvPr id="6" name="Espace réservé du numéro de diapositive 3"/>
          <p:cNvSpPr>
            <a:spLocks noGrp="1"/>
          </p:cNvSpPr>
          <p:nvPr>
            <p:ph type="sldNum" sz="quarter" idx="4"/>
          </p:nvPr>
        </p:nvSpPr>
        <p:spPr>
          <a:xfrm>
            <a:off x="266700" y="6562800"/>
            <a:ext cx="2133600" cy="196850"/>
          </a:xfrm>
          <a:prstGeom prst="rect">
            <a:avLst/>
          </a:prstGeom>
        </p:spPr>
        <p:txBody>
          <a:bodyPr vert="horz" lIns="0" tIns="0" rIns="0" bIns="0" rtlCol="0" anchor="ctr" anchorCtr="0"/>
          <a:lstStyle/>
          <a:p>
            <a:r>
              <a:rPr lang="fr-FR" sz="700" b="1">
                <a:solidFill>
                  <a:srgbClr val="000000">
                    <a:tint val="75000"/>
                  </a:srgbClr>
                </a:solidFill>
              </a:rPr>
              <a:t>Page </a:t>
            </a:r>
            <a:fld id="{8BE978C9-4FDF-4B0A-86DE-559912220C9D}" type="slidenum">
              <a:rPr lang="fr-FR" sz="700" b="1">
                <a:solidFill>
                  <a:srgbClr val="000000">
                    <a:tint val="75000"/>
                  </a:srgbClr>
                </a:solidFill>
              </a:rPr>
              <a:pPr/>
              <a:t>31</a:t>
            </a:fld>
            <a:endParaRPr lang="fr-FR" sz="700" b="1">
              <a:solidFill>
                <a:srgbClr val="000000">
                  <a:tint val="75000"/>
                </a:srgb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142" y="318461"/>
            <a:ext cx="3700794" cy="7105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37437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LOTISSEMENT &amp; Périmètre fonctionnel</a:t>
            </a:r>
            <a:endParaRPr lang="fr-F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32</a:t>
            </a:fld>
            <a:endParaRPr lang="fr-FR"/>
          </a:p>
        </p:txBody>
      </p:sp>
      <p:sp>
        <p:nvSpPr>
          <p:cNvPr id="5" name="Espace réservé du texte 4"/>
          <p:cNvSpPr>
            <a:spLocks noGrp="1"/>
          </p:cNvSpPr>
          <p:nvPr>
            <p:ph type="body" sz="quarter" idx="10"/>
          </p:nvPr>
        </p:nvSpPr>
        <p:spPr/>
        <p:txBody>
          <a:bodyPr/>
          <a:lstStyle/>
          <a:p>
            <a:r>
              <a:rPr lang="fr-FR" smtClean="0"/>
              <a:t>La plateforme e-commerce</a:t>
            </a:r>
            <a:endParaRPr lang="fr-FR"/>
          </a:p>
        </p:txBody>
      </p:sp>
    </p:spTree>
    <p:extLst>
      <p:ext uri="{BB962C8B-B14F-4D97-AF65-F5344CB8AC3E}">
        <p14:creationId xmlns:p14="http://schemas.microsoft.com/office/powerpoint/2010/main" val="1802919694"/>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smtClean="0"/>
              <a:t>Périmètre fonctionnel</a:t>
            </a:r>
            <a:endParaRPr lang="fr-F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33</a:t>
            </a:fld>
            <a:endParaRPr lang="fr-FR"/>
          </a:p>
        </p:txBody>
      </p:sp>
      <p:sp>
        <p:nvSpPr>
          <p:cNvPr id="7" name="Espace réservé du texte 6"/>
          <p:cNvSpPr>
            <a:spLocks noGrp="1"/>
          </p:cNvSpPr>
          <p:nvPr>
            <p:ph type="body" sz="quarter" idx="10"/>
          </p:nvPr>
        </p:nvSpPr>
        <p:spPr/>
        <p:txBody>
          <a:bodyPr/>
          <a:lstStyle/>
          <a:p>
            <a:r>
              <a:rPr lang="fr-FR"/>
              <a:t>Le schéma ci-dessous représente les </a:t>
            </a:r>
            <a:r>
              <a:rPr lang="fr-FR" smtClean="0"/>
              <a:t>thèmes des macro </a:t>
            </a:r>
            <a:r>
              <a:rPr lang="fr-FR"/>
              <a:t>fonctionnalités de votre future </a:t>
            </a:r>
            <a:r>
              <a:rPr lang="fr-FR" smtClean="0"/>
              <a:t>plateforme e-commerce. </a:t>
            </a:r>
            <a:endParaRPr lang="fr-FR"/>
          </a:p>
        </p:txBody>
      </p:sp>
      <p:pic>
        <p:nvPicPr>
          <p:cNvPr id="1027" name="Picture 3"/>
          <p:cNvPicPr>
            <a:picLocks noChangeAspect="1" noChangeArrowheads="1"/>
          </p:cNvPicPr>
          <p:nvPr/>
        </p:nvPicPr>
        <p:blipFill>
          <a:blip r:embed="rId3" cstate="print"/>
          <a:srcRect l="686" t="1070" r="1237" b="1214"/>
          <a:stretch>
            <a:fillRect/>
          </a:stretch>
        </p:blipFill>
        <p:spPr bwMode="auto">
          <a:xfrm>
            <a:off x="568029" y="1895751"/>
            <a:ext cx="7938655" cy="4186400"/>
          </a:xfrm>
          <a:prstGeom prst="rect">
            <a:avLst/>
          </a:prstGeom>
          <a:noFill/>
          <a:ln w="9525">
            <a:noFill/>
            <a:miter lim="800000"/>
            <a:headEnd/>
            <a:tailEnd/>
          </a:ln>
        </p:spPr>
      </p:pic>
    </p:spTree>
    <p:extLst>
      <p:ext uri="{BB962C8B-B14F-4D97-AF65-F5344CB8AC3E}">
        <p14:creationId xmlns:p14="http://schemas.microsoft.com/office/powerpoint/2010/main" val="1544138793"/>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Périmètre fonctionnel</a:t>
            </a:r>
            <a:endParaRPr lang="fr-F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34</a:t>
            </a:fld>
            <a:endParaRPr lang="fr-FR"/>
          </a:p>
        </p:txBody>
      </p:sp>
      <p:sp>
        <p:nvSpPr>
          <p:cNvPr id="5" name="Espace réservé du texte 4"/>
          <p:cNvSpPr>
            <a:spLocks noGrp="1"/>
          </p:cNvSpPr>
          <p:nvPr>
            <p:ph type="body" sz="quarter" idx="10"/>
          </p:nvPr>
        </p:nvSpPr>
        <p:spPr>
          <a:xfrm>
            <a:off x="709613" y="991294"/>
            <a:ext cx="7999412" cy="4848225"/>
          </a:xfrm>
        </p:spPr>
        <p:txBody>
          <a:bodyPr/>
          <a:lstStyle/>
          <a:p>
            <a:r>
              <a:rPr lang="fr-FR" sz="1600" smtClean="0"/>
              <a:t>La mise en place du socle de la future solution e-commerce Bayard va permettre d’assurer des fonctionnalités essentielles au métier du groupe :</a:t>
            </a:r>
          </a:p>
          <a:p>
            <a:pPr lvl="1"/>
            <a:r>
              <a:rPr lang="fr-FR" sz="1400" smtClean="0"/>
              <a:t>S’adresser à différents marchés </a:t>
            </a:r>
            <a:r>
              <a:rPr lang="fr-FR" sz="1400" smtClean="0">
                <a:sym typeface="Wingdings" pitchFamily="2" charset="2"/>
              </a:rPr>
              <a:t> multi-marchés</a:t>
            </a:r>
            <a:endParaRPr lang="fr-FR" sz="1400" smtClean="0"/>
          </a:p>
          <a:p>
            <a:pPr lvl="1"/>
            <a:r>
              <a:rPr lang="fr-FR" sz="1400" smtClean="0"/>
              <a:t>S’adresser à différentes cibles clients </a:t>
            </a:r>
            <a:r>
              <a:rPr lang="fr-FR" sz="1400" smtClean="0">
                <a:sym typeface="Wingdings" pitchFamily="2" charset="2"/>
              </a:rPr>
              <a:t> multi-cibles</a:t>
            </a:r>
          </a:p>
          <a:p>
            <a:pPr lvl="1"/>
            <a:r>
              <a:rPr lang="fr-FR" sz="1400" smtClean="0">
                <a:sym typeface="Wingdings" pitchFamily="2" charset="2"/>
              </a:rPr>
              <a:t>S’adresser à la France et à l’export, s’adresser à des particuliers et à des institutionnels (Paroisses, Ecoles, …)</a:t>
            </a:r>
          </a:p>
          <a:p>
            <a:pPr lvl="1"/>
            <a:r>
              <a:rPr lang="fr-FR" sz="1400" smtClean="0">
                <a:sym typeface="Wingdings" pitchFamily="2" charset="2"/>
              </a:rPr>
              <a:t>Proposer des offres d’abonnement et de réabonnement</a:t>
            </a:r>
          </a:p>
          <a:p>
            <a:pPr lvl="1"/>
            <a:r>
              <a:rPr lang="fr-FR" sz="1400" smtClean="0">
                <a:sym typeface="Wingdings" pitchFamily="2" charset="2"/>
              </a:rPr>
              <a:t>Proposer des catalogues composés d’un ou plusieurs titres  mono-titre ou multi-titres.</a:t>
            </a:r>
          </a:p>
          <a:p>
            <a:pPr lvl="1"/>
            <a:r>
              <a:rPr lang="fr-FR" sz="1400" smtClean="0">
                <a:sym typeface="Wingdings" pitchFamily="2" charset="2"/>
              </a:rPr>
              <a:t>Proposer différents types de produits  multi-produits</a:t>
            </a:r>
          </a:p>
          <a:p>
            <a:pPr lvl="1"/>
            <a:r>
              <a:rPr lang="fr-FR" sz="1400" smtClean="0">
                <a:sym typeface="Wingdings" pitchFamily="2" charset="2"/>
              </a:rPr>
              <a:t>Proposer différentes compositions d’offres  multi-offres</a:t>
            </a:r>
          </a:p>
          <a:p>
            <a:pPr lvl="1"/>
            <a:r>
              <a:rPr lang="fr-FR" sz="1400" smtClean="0">
                <a:sym typeface="Wingdings" pitchFamily="2" charset="2"/>
              </a:rPr>
              <a:t>Etre présent sur divers supports (PC, tablettes, mobiles)  </a:t>
            </a:r>
            <a:r>
              <a:rPr lang="fr-FR" sz="1400" err="1" smtClean="0">
                <a:sym typeface="Wingdings" pitchFamily="2" charset="2"/>
              </a:rPr>
              <a:t>multi-canal</a:t>
            </a:r>
            <a:endParaRPr lang="fr-FR" sz="1400" smtClean="0">
              <a:sym typeface="Wingdings" pitchFamily="2" charset="2"/>
            </a:endParaRPr>
          </a:p>
          <a:p>
            <a:pPr lvl="1"/>
            <a:endParaRPr lang="fr-FR" sz="1400" smtClean="0">
              <a:sym typeface="Wingdings" pitchFamily="2" charset="2"/>
            </a:endParaRPr>
          </a:p>
          <a:p>
            <a:r>
              <a:rPr lang="fr-FR" sz="1600" smtClean="0"/>
              <a:t>Permettre de conserver la gestion de l’abonnement « </a:t>
            </a:r>
            <a:r>
              <a:rPr lang="fr-FR" sz="1600" err="1" smtClean="0"/>
              <a:t>print</a:t>
            </a:r>
            <a:r>
              <a:rPr lang="fr-FR" sz="1600" smtClean="0"/>
              <a:t> » tout en modifiant le mode de gestion de l’abonnement sur le web</a:t>
            </a:r>
          </a:p>
          <a:p>
            <a:pPr>
              <a:buNone/>
            </a:pPr>
            <a:endParaRPr lang="fr-FR" sz="1600"/>
          </a:p>
        </p:txBody>
      </p:sp>
    </p:spTree>
    <p:extLst>
      <p:ext uri="{BB962C8B-B14F-4D97-AF65-F5344CB8AC3E}">
        <p14:creationId xmlns:p14="http://schemas.microsoft.com/office/powerpoint/2010/main" val="51670987"/>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smtClean="0"/>
              <a:t>Lotissement</a:t>
            </a:r>
            <a:r>
              <a:rPr lang="fr-FR" sz="1800" smtClean="0"/>
              <a:t> (1/2)</a:t>
            </a:r>
            <a:endParaRPr lang="fr-F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35</a:t>
            </a:fld>
            <a:endParaRPr lang="fr-FR"/>
          </a:p>
        </p:txBody>
      </p:sp>
      <p:sp>
        <p:nvSpPr>
          <p:cNvPr id="7" name="Espace réservé du texte 6"/>
          <p:cNvSpPr>
            <a:spLocks noGrp="1"/>
          </p:cNvSpPr>
          <p:nvPr>
            <p:ph type="body" sz="quarter" idx="10"/>
          </p:nvPr>
        </p:nvSpPr>
        <p:spPr>
          <a:xfrm>
            <a:off x="544142" y="1216026"/>
            <a:ext cx="3694747" cy="5306694"/>
          </a:xfrm>
        </p:spPr>
        <p:txBody>
          <a:bodyPr/>
          <a:lstStyle/>
          <a:p>
            <a:r>
              <a:rPr lang="fr-FR" sz="1800" smtClean="0"/>
              <a:t>La future solution e-commerce du groupe Bayard s’inscrit dans une </a:t>
            </a:r>
            <a:r>
              <a:rPr lang="fr-FR" sz="1800" err="1" smtClean="0"/>
              <a:t>roadmap</a:t>
            </a:r>
            <a:r>
              <a:rPr lang="fr-FR" sz="1800"/>
              <a:t> </a:t>
            </a:r>
            <a:r>
              <a:rPr lang="fr-FR" sz="1800" smtClean="0"/>
              <a:t>bien précise.</a:t>
            </a:r>
          </a:p>
          <a:p>
            <a:r>
              <a:rPr lang="fr-FR" sz="1800" smtClean="0"/>
              <a:t>Cette </a:t>
            </a:r>
            <a:r>
              <a:rPr lang="fr-FR" sz="1800" err="1" smtClean="0"/>
              <a:t>roadmap</a:t>
            </a:r>
            <a:r>
              <a:rPr lang="fr-FR" sz="1800" smtClean="0"/>
              <a:t> prévoit ainsi le déploiement de Mikado au travers du lotissement suivant :</a:t>
            </a:r>
          </a:p>
          <a:p>
            <a:pPr lvl="1"/>
            <a:r>
              <a:rPr lang="fr-FR" sz="1600" smtClean="0"/>
              <a:t>Le </a:t>
            </a:r>
            <a:r>
              <a:rPr lang="fr-FR" sz="1600" b="1" smtClean="0"/>
              <a:t>lot 1</a:t>
            </a:r>
            <a:r>
              <a:rPr lang="fr-FR" sz="1600" smtClean="0"/>
              <a:t> qui intègre :</a:t>
            </a:r>
          </a:p>
          <a:p>
            <a:pPr lvl="2"/>
            <a:r>
              <a:rPr lang="fr-FR" sz="1400"/>
              <a:t>L</a:t>
            </a:r>
            <a:r>
              <a:rPr lang="fr-FR" sz="1400" smtClean="0"/>
              <a:t>a mise en place du socle </a:t>
            </a:r>
            <a:r>
              <a:rPr lang="fr-FR" sz="1400" err="1" smtClean="0"/>
              <a:t>Magento</a:t>
            </a:r>
            <a:r>
              <a:rPr lang="fr-FR" sz="1400" smtClean="0"/>
              <a:t>, pré-requis à la mise en place de la solution e-commerce </a:t>
            </a:r>
          </a:p>
          <a:p>
            <a:pPr lvl="2"/>
            <a:r>
              <a:rPr lang="fr-FR" sz="1400" smtClean="0"/>
              <a:t>Les principales interfaces avec le SI Bayard et avec les partenaires (</a:t>
            </a:r>
            <a:r>
              <a:rPr lang="fr-FR" sz="1400" err="1" smtClean="0"/>
              <a:t>Advantage</a:t>
            </a:r>
            <a:r>
              <a:rPr lang="fr-FR" sz="1400" smtClean="0"/>
              <a:t>, </a:t>
            </a:r>
            <a:r>
              <a:rPr lang="fr-FR" sz="1400" err="1" smtClean="0"/>
              <a:t>Néolane</a:t>
            </a:r>
            <a:r>
              <a:rPr lang="fr-FR" sz="1400" smtClean="0"/>
              <a:t>, </a:t>
            </a:r>
            <a:r>
              <a:rPr lang="fr-FR" sz="1400" err="1" smtClean="0"/>
              <a:t>Payline</a:t>
            </a:r>
            <a:r>
              <a:rPr lang="fr-FR" sz="1400" smtClean="0"/>
              <a:t>, SSO, …) </a:t>
            </a:r>
          </a:p>
          <a:p>
            <a:pPr lvl="2"/>
            <a:r>
              <a:rPr lang="fr-FR" sz="1400"/>
              <a:t>L</a:t>
            </a:r>
            <a:r>
              <a:rPr lang="fr-FR" sz="1400" smtClean="0"/>
              <a:t>es sites mobile pour l’ensemble des marchés du groupe (hors export)</a:t>
            </a:r>
          </a:p>
        </p:txBody>
      </p:sp>
      <p:grpSp>
        <p:nvGrpSpPr>
          <p:cNvPr id="2" name="Groupe 25"/>
          <p:cNvGrpSpPr/>
          <p:nvPr/>
        </p:nvGrpSpPr>
        <p:grpSpPr>
          <a:xfrm>
            <a:off x="3463611" y="1510116"/>
            <a:ext cx="5671843" cy="3646154"/>
            <a:chOff x="3463611" y="2396836"/>
            <a:chExt cx="5671843" cy="3646154"/>
          </a:xfrm>
        </p:grpSpPr>
        <p:graphicFrame>
          <p:nvGraphicFramePr>
            <p:cNvPr id="9" name="Diagramme 8"/>
            <p:cNvGraphicFramePr/>
            <p:nvPr>
              <p:extLst>
                <p:ext uri="{D42A27DB-BD31-4B8C-83A1-F6EECF244321}">
                  <p14:modId xmlns:p14="http://schemas.microsoft.com/office/powerpoint/2010/main" val="4280118961"/>
                </p:ext>
              </p:extLst>
            </p:nvPr>
          </p:nvGraphicFramePr>
          <p:xfrm>
            <a:off x="3463611" y="2396836"/>
            <a:ext cx="5375580" cy="3646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ZoneTexte 23"/>
            <p:cNvSpPr txBox="1"/>
            <p:nvPr/>
          </p:nvSpPr>
          <p:spPr>
            <a:xfrm>
              <a:off x="8358083" y="4520468"/>
              <a:ext cx="777371" cy="369332"/>
            </a:xfrm>
            <a:prstGeom prst="rect">
              <a:avLst/>
            </a:prstGeom>
            <a:noFill/>
          </p:spPr>
          <p:txBody>
            <a:bodyPr wrap="square" rtlCol="0">
              <a:spAutoFit/>
            </a:bodyPr>
            <a:lstStyle/>
            <a:p>
              <a:r>
                <a:rPr lang="fr-FR" sz="1800" b="1" smtClean="0">
                  <a:solidFill>
                    <a:schemeClr val="accent1"/>
                  </a:solidFill>
                </a:rPr>
                <a:t>Lot 1</a:t>
              </a:r>
              <a:endParaRPr lang="fr-FR" sz="1800" b="1">
                <a:solidFill>
                  <a:schemeClr val="accent1"/>
                </a:solidFill>
              </a:endParaRPr>
            </a:p>
          </p:txBody>
        </p:sp>
      </p:grpSp>
      <p:sp>
        <p:nvSpPr>
          <p:cNvPr id="15" name="Ellipse 14"/>
          <p:cNvSpPr/>
          <p:nvPr/>
        </p:nvSpPr>
        <p:spPr bwMode="auto">
          <a:xfrm>
            <a:off x="5832768" y="4738255"/>
            <a:ext cx="706582" cy="290945"/>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400" b="1" i="0" u="none" strike="noStrike" cap="none" normalizeH="0" baseline="0" smtClean="0">
                <a:ln>
                  <a:noFill/>
                </a:ln>
                <a:solidFill>
                  <a:schemeClr val="tx1"/>
                </a:solidFill>
                <a:effectLst/>
                <a:latin typeface="Arial" charset="0"/>
                <a:ea typeface="ヒラギノ角ゴ Pro W3" pitchFamily="1" charset="-128"/>
              </a:rPr>
              <a:t>OPTION</a:t>
            </a:r>
          </a:p>
        </p:txBody>
      </p:sp>
      <p:sp>
        <p:nvSpPr>
          <p:cNvPr id="16" name="Accolade fermante 15"/>
          <p:cNvSpPr/>
          <p:nvPr/>
        </p:nvSpPr>
        <p:spPr bwMode="auto">
          <a:xfrm>
            <a:off x="7938656" y="2534195"/>
            <a:ext cx="512610" cy="2605842"/>
          </a:xfrm>
          <a:prstGeom prst="rightBrace">
            <a:avLst/>
          </a:prstGeom>
          <a:no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Tree>
    <p:extLst>
      <p:ext uri="{BB962C8B-B14F-4D97-AF65-F5344CB8AC3E}">
        <p14:creationId xmlns:p14="http://schemas.microsoft.com/office/powerpoint/2010/main" val="2774969581"/>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smtClean="0"/>
              <a:t>Lotissement </a:t>
            </a:r>
            <a:r>
              <a:rPr lang="fr-FR" sz="1800" smtClean="0">
                <a:solidFill>
                  <a:srgbClr val="000000"/>
                </a:solidFill>
              </a:rPr>
              <a:t>(2/2</a:t>
            </a:r>
            <a:r>
              <a:rPr lang="fr-FR" sz="1800">
                <a:solidFill>
                  <a:srgbClr val="000000"/>
                </a:solidFill>
              </a:rPr>
              <a:t>)</a:t>
            </a:r>
            <a:endParaRPr lang="fr-FR"/>
          </a:p>
        </p:txBody>
      </p:sp>
      <p:sp>
        <p:nvSpPr>
          <p:cNvPr id="3" name="Espace réservé du pied de page 2"/>
          <p:cNvSpPr>
            <a:spLocks noGrp="1"/>
          </p:cNvSpPr>
          <p:nvPr>
            <p:ph type="ftr" sz="quarter" idx="3"/>
          </p:nvPr>
        </p:nvSpPr>
        <p:spPr/>
        <p:txBody>
          <a:bodyPr/>
          <a:lstStyle/>
          <a:p>
            <a:pPr algn="ctr">
              <a:defRPr/>
            </a:pPr>
            <a:r>
              <a:rPr lang="fr-FR"/>
              <a:t>Groupe Bayard – Projet MIKADO</a:t>
            </a: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36</a:t>
            </a:fld>
            <a:endParaRPr lang="fr-FR"/>
          </a:p>
        </p:txBody>
      </p:sp>
      <p:sp>
        <p:nvSpPr>
          <p:cNvPr id="7" name="Espace réservé du texte 6"/>
          <p:cNvSpPr>
            <a:spLocks noGrp="1"/>
          </p:cNvSpPr>
          <p:nvPr>
            <p:ph type="body" sz="quarter" idx="10"/>
          </p:nvPr>
        </p:nvSpPr>
        <p:spPr>
          <a:xfrm>
            <a:off x="483179" y="841941"/>
            <a:ext cx="3694747" cy="4965700"/>
          </a:xfrm>
        </p:spPr>
        <p:txBody>
          <a:bodyPr/>
          <a:lstStyle/>
          <a:p>
            <a:pPr lvl="1"/>
            <a:r>
              <a:rPr lang="fr-FR" sz="1600" smtClean="0"/>
              <a:t>Le </a:t>
            </a:r>
            <a:r>
              <a:rPr lang="fr-FR" sz="1600" b="1" smtClean="0"/>
              <a:t>lot 2</a:t>
            </a:r>
            <a:r>
              <a:rPr lang="fr-FR" sz="1600" smtClean="0"/>
              <a:t> qui intègre :</a:t>
            </a:r>
          </a:p>
          <a:p>
            <a:pPr lvl="2"/>
            <a:r>
              <a:rPr lang="fr-FR" sz="1400" smtClean="0"/>
              <a:t>Le déploiement des sites web marchands Bayard </a:t>
            </a:r>
            <a:r>
              <a:rPr lang="fr-FR" sz="1400" err="1"/>
              <a:t>M</a:t>
            </a:r>
            <a:r>
              <a:rPr lang="fr-FR" sz="1400" err="1" smtClean="0"/>
              <a:t>agento</a:t>
            </a:r>
            <a:endParaRPr lang="fr-FR" sz="1400" smtClean="0"/>
          </a:p>
          <a:p>
            <a:pPr lvl="2"/>
            <a:r>
              <a:rPr lang="fr-FR" sz="1400" smtClean="0"/>
              <a:t>Les autres interfaces</a:t>
            </a:r>
          </a:p>
          <a:p>
            <a:pPr lvl="2"/>
            <a:r>
              <a:rPr lang="fr-FR" sz="1400"/>
              <a:t>D</a:t>
            </a:r>
            <a:r>
              <a:rPr lang="fr-FR" sz="1400" smtClean="0"/>
              <a:t>es fonctionnalités avancées</a:t>
            </a:r>
          </a:p>
          <a:p>
            <a:endParaRPr lang="fr-FR" sz="1800" smtClean="0"/>
          </a:p>
          <a:p>
            <a:r>
              <a:rPr lang="fr-FR" sz="1800" smtClean="0"/>
              <a:t>En option :</a:t>
            </a:r>
          </a:p>
          <a:p>
            <a:pPr lvl="1"/>
            <a:r>
              <a:rPr lang="fr-FR" sz="1600" smtClean="0"/>
              <a:t>La mise en place des sites web </a:t>
            </a:r>
            <a:r>
              <a:rPr lang="fr-FR" sz="1600" err="1"/>
              <a:t>M</a:t>
            </a:r>
            <a:r>
              <a:rPr lang="fr-FR" sz="1600" err="1" smtClean="0"/>
              <a:t>agento</a:t>
            </a:r>
            <a:r>
              <a:rPr lang="fr-FR" sz="1600" smtClean="0"/>
              <a:t> sur la base du périmètre fonctionnel de l’application </a:t>
            </a:r>
            <a:r>
              <a:rPr lang="fr-FR" sz="1600" err="1" smtClean="0"/>
              <a:t>Iphone</a:t>
            </a:r>
            <a:r>
              <a:rPr lang="fr-FR" sz="1600" smtClean="0"/>
              <a:t> J’aime Lire Store:</a:t>
            </a:r>
          </a:p>
          <a:p>
            <a:pPr lvl="2"/>
            <a:r>
              <a:rPr lang="fr-FR" sz="1400" smtClean="0"/>
              <a:t>J’aime Lire Store</a:t>
            </a:r>
          </a:p>
          <a:p>
            <a:pPr lvl="2"/>
            <a:r>
              <a:rPr lang="fr-FR" sz="1400" smtClean="0"/>
              <a:t>Milan Lecture</a:t>
            </a:r>
          </a:p>
        </p:txBody>
      </p:sp>
      <p:graphicFrame>
        <p:nvGraphicFramePr>
          <p:cNvPr id="9" name="Diagramme 8"/>
          <p:cNvGraphicFramePr/>
          <p:nvPr>
            <p:extLst>
              <p:ext uri="{D42A27DB-BD31-4B8C-83A1-F6EECF244321}">
                <p14:modId xmlns:p14="http://schemas.microsoft.com/office/powerpoint/2010/main" val="3777742239"/>
              </p:ext>
            </p:extLst>
          </p:nvPr>
        </p:nvGraphicFramePr>
        <p:xfrm>
          <a:off x="3463611" y="1510116"/>
          <a:ext cx="5375580" cy="3646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 name="Accolade fermante 26"/>
          <p:cNvSpPr/>
          <p:nvPr/>
        </p:nvSpPr>
        <p:spPr bwMode="auto">
          <a:xfrm>
            <a:off x="7938656" y="2534195"/>
            <a:ext cx="512610" cy="2605842"/>
          </a:xfrm>
          <a:prstGeom prst="rightBrace">
            <a:avLst/>
          </a:prstGeom>
          <a:no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
        <p:nvSpPr>
          <p:cNvPr id="15" name="Ellipse 14"/>
          <p:cNvSpPr/>
          <p:nvPr/>
        </p:nvSpPr>
        <p:spPr bwMode="auto">
          <a:xfrm>
            <a:off x="5832768" y="4738255"/>
            <a:ext cx="706582" cy="290945"/>
          </a:xfrm>
          <a:prstGeom prst="ellipse">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400" b="1" i="0" u="none" strike="noStrike" cap="none" normalizeH="0" baseline="0" smtClean="0">
                <a:ln>
                  <a:noFill/>
                </a:ln>
                <a:solidFill>
                  <a:schemeClr val="tx1"/>
                </a:solidFill>
                <a:effectLst/>
                <a:latin typeface="Arial" charset="0"/>
                <a:ea typeface="ヒラギノ角ゴ Pro W3" pitchFamily="1" charset="-128"/>
              </a:rPr>
              <a:t>OPTION</a:t>
            </a:r>
          </a:p>
        </p:txBody>
      </p:sp>
      <p:sp>
        <p:nvSpPr>
          <p:cNvPr id="16" name="ZoneTexte 15"/>
          <p:cNvSpPr txBox="1"/>
          <p:nvPr/>
        </p:nvSpPr>
        <p:spPr>
          <a:xfrm>
            <a:off x="8358083" y="3633748"/>
            <a:ext cx="777371" cy="369332"/>
          </a:xfrm>
          <a:prstGeom prst="rect">
            <a:avLst/>
          </a:prstGeom>
          <a:noFill/>
        </p:spPr>
        <p:txBody>
          <a:bodyPr wrap="square" rtlCol="0">
            <a:spAutoFit/>
          </a:bodyPr>
          <a:lstStyle/>
          <a:p>
            <a:r>
              <a:rPr lang="fr-FR" sz="1800" b="1" smtClean="0">
                <a:solidFill>
                  <a:schemeClr val="accent1"/>
                </a:solidFill>
              </a:rPr>
              <a:t>Lot 1</a:t>
            </a:r>
            <a:endParaRPr lang="fr-FR" sz="1800" b="1">
              <a:solidFill>
                <a:schemeClr val="accent1"/>
              </a:solidFill>
            </a:endParaRPr>
          </a:p>
        </p:txBody>
      </p:sp>
    </p:spTree>
    <p:extLst>
      <p:ext uri="{BB962C8B-B14F-4D97-AF65-F5344CB8AC3E}">
        <p14:creationId xmlns:p14="http://schemas.microsoft.com/office/powerpoint/2010/main" val="1516451272"/>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420" y="323400"/>
            <a:ext cx="8040688" cy="332399"/>
          </a:xfrm>
        </p:spPr>
        <p:txBody>
          <a:bodyPr/>
          <a:lstStyle/>
          <a:p>
            <a:r>
              <a:rPr lang="fr-FR" smtClean="0"/>
              <a:t>poids du socle dans le lot 1</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37</a:t>
            </a:fld>
            <a:endParaRPr lang="fr-FR"/>
          </a:p>
        </p:txBody>
      </p:sp>
      <p:sp>
        <p:nvSpPr>
          <p:cNvPr id="5" name="Espace réservé du texte 4"/>
          <p:cNvSpPr>
            <a:spLocks noGrp="1"/>
          </p:cNvSpPr>
          <p:nvPr>
            <p:ph type="body" sz="quarter" idx="10"/>
          </p:nvPr>
        </p:nvSpPr>
        <p:spPr>
          <a:xfrm>
            <a:off x="372137" y="1014539"/>
            <a:ext cx="8653899" cy="3391733"/>
          </a:xfrm>
        </p:spPr>
        <p:txBody>
          <a:bodyPr/>
          <a:lstStyle/>
          <a:p>
            <a:r>
              <a:rPr lang="fr-FR" b="1" smtClean="0"/>
              <a:t>Comment sont organisées les charges dans le lot 1  : </a:t>
            </a:r>
          </a:p>
          <a:p>
            <a:pPr marL="284400" lvl="1" indent="0">
              <a:buNone/>
            </a:pPr>
            <a:r>
              <a:rPr lang="fr-FR" smtClean="0"/>
              <a:t>Quelque soit la priorisation (web VS mobiles), la mise en place du socle </a:t>
            </a:r>
            <a:r>
              <a:rPr lang="fr-FR"/>
              <a:t>Magento </a:t>
            </a:r>
            <a:r>
              <a:rPr lang="fr-FR" smtClean="0"/>
              <a:t>se fait lors </a:t>
            </a:r>
            <a:r>
              <a:rPr lang="fr-FR"/>
              <a:t>du lot 1 </a:t>
            </a:r>
            <a:r>
              <a:rPr lang="fr-FR" smtClean="0"/>
              <a:t>.</a:t>
            </a:r>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
        <p:nvSpPr>
          <p:cNvPr id="10" name="Rectangle 9"/>
          <p:cNvSpPr/>
          <p:nvPr/>
        </p:nvSpPr>
        <p:spPr>
          <a:xfrm>
            <a:off x="264196" y="1946230"/>
            <a:ext cx="8378363" cy="2807948"/>
          </a:xfrm>
          <a:prstGeom prst="rect">
            <a:avLst/>
          </a:prstGeom>
        </p:spPr>
        <p:txBody>
          <a:bodyPr wrap="square">
            <a:spAutoFit/>
          </a:bodyPr>
          <a:lstStyle/>
          <a:p>
            <a:pPr marL="853200" lvl="2" indent="-284400">
              <a:spcBef>
                <a:spcPts val="700"/>
              </a:spcBef>
              <a:spcAft>
                <a:spcPts val="0"/>
              </a:spcAft>
              <a:buFont typeface="Arial" pitchFamily="34" charset="0"/>
              <a:buChar char="•"/>
            </a:pPr>
            <a:endParaRPr lang="fr-FR" sz="1200" kern="0">
              <a:solidFill>
                <a:srgbClr val="000000"/>
              </a:solidFill>
              <a:latin typeface="Arial" pitchFamily="34" charset="0"/>
              <a:cs typeface="Arial" pitchFamily="34" charset="0"/>
            </a:endParaRPr>
          </a:p>
          <a:p>
            <a:pPr marL="284400" lvl="0" indent="-284400">
              <a:lnSpc>
                <a:spcPct val="80000"/>
              </a:lnSpc>
              <a:spcBef>
                <a:spcPts val="1000"/>
              </a:spcBef>
              <a:spcAft>
                <a:spcPts val="1000"/>
              </a:spcAft>
              <a:buClr>
                <a:srgbClr val="82EB14"/>
              </a:buClr>
              <a:buFont typeface="Wingdings 3" pitchFamily="18" charset="2"/>
              <a:buChar char=""/>
            </a:pPr>
            <a:r>
              <a:rPr lang="fr-FR" sz="2000" b="1" kern="0">
                <a:solidFill>
                  <a:srgbClr val="87EB14"/>
                </a:solidFill>
                <a:latin typeface="Arial"/>
              </a:rPr>
              <a:t>Quel est la part du socle dans le lot 1 ?</a:t>
            </a:r>
          </a:p>
          <a:p>
            <a:pPr marL="568800" lvl="1" indent="-284400">
              <a:spcBef>
                <a:spcPts val="600"/>
              </a:spcBef>
              <a:spcAft>
                <a:spcPts val="600"/>
              </a:spcAft>
              <a:buClr>
                <a:srgbClr val="82EB14"/>
              </a:buClr>
              <a:buFont typeface="Courier New" pitchFamily="49" charset="0"/>
              <a:buChar char="o"/>
            </a:pPr>
            <a:r>
              <a:rPr lang="fr-FR" sz="1800" kern="0">
                <a:solidFill>
                  <a:srgbClr val="000000"/>
                </a:solidFill>
                <a:latin typeface="Arial" pitchFamily="34" charset="0"/>
                <a:cs typeface="Arial" pitchFamily="34" charset="0"/>
              </a:rPr>
              <a:t>Dans le lot </a:t>
            </a:r>
            <a:r>
              <a:rPr lang="fr-FR" sz="1800" kern="0" smtClean="0">
                <a:solidFill>
                  <a:srgbClr val="000000"/>
                </a:solidFill>
                <a:latin typeface="Arial" pitchFamily="34" charset="0"/>
                <a:cs typeface="Arial" pitchFamily="34" charset="0"/>
              </a:rPr>
              <a:t>1, </a:t>
            </a:r>
            <a:r>
              <a:rPr lang="fr-FR" sz="1800" kern="0">
                <a:solidFill>
                  <a:srgbClr val="000000"/>
                </a:solidFill>
                <a:latin typeface="Arial" pitchFamily="34" charset="0"/>
                <a:cs typeface="Arial" pitchFamily="34" charset="0"/>
              </a:rPr>
              <a:t>il y a 122 fonctionnalités à mettre en œuvre, dont 13 dédiées au mobile </a:t>
            </a:r>
          </a:p>
          <a:p>
            <a:pPr lvl="0" algn="ctr">
              <a:lnSpc>
                <a:spcPct val="80000"/>
              </a:lnSpc>
              <a:spcBef>
                <a:spcPts val="1000"/>
              </a:spcBef>
              <a:spcAft>
                <a:spcPts val="1000"/>
              </a:spcAft>
              <a:buClr>
                <a:srgbClr val="82EB14"/>
              </a:buClr>
            </a:pPr>
            <a:r>
              <a:rPr lang="fr-FR" sz="2000" kern="0">
                <a:solidFill>
                  <a:srgbClr val="87EB14"/>
                </a:solidFill>
                <a:latin typeface="Arial"/>
              </a:rPr>
              <a:t>Le socle représente donc 90% des fonctionnalités du lot1 soit 80% de la charge de </a:t>
            </a:r>
            <a:r>
              <a:rPr lang="fr-FR" sz="2000" kern="0" smtClean="0">
                <a:solidFill>
                  <a:srgbClr val="87EB14"/>
                </a:solidFill>
                <a:latin typeface="Arial"/>
              </a:rPr>
              <a:t>développement</a:t>
            </a:r>
          </a:p>
          <a:p>
            <a:pPr lvl="0" algn="just">
              <a:lnSpc>
                <a:spcPct val="80000"/>
              </a:lnSpc>
              <a:spcBef>
                <a:spcPts val="1000"/>
              </a:spcBef>
              <a:spcAft>
                <a:spcPts val="1000"/>
              </a:spcAft>
              <a:buClr>
                <a:srgbClr val="82EB14"/>
              </a:buClr>
            </a:pPr>
            <a:r>
              <a:rPr lang="fr-FR" sz="1800" smtClean="0"/>
              <a:t>Dans l’hypothèse d’un lot 1 purement web et d’un lot 2 mobile, les charges du socle auraient été portées par le lot 1</a:t>
            </a:r>
            <a:endParaRPr lang="fr-FR" sz="1200" kern="0">
              <a:solidFill>
                <a:srgbClr val="87EB14"/>
              </a:solidFill>
              <a:latin typeface="Aria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08" y="3462321"/>
            <a:ext cx="4889500" cy="293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6212" y="1336255"/>
            <a:ext cx="4986337" cy="2997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27396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693420" y="323400"/>
            <a:ext cx="8040688" cy="276999"/>
          </a:xfrm>
        </p:spPr>
        <p:txBody>
          <a:bodyPr/>
          <a:lstStyle/>
          <a:p>
            <a:r>
              <a:rPr lang="fr-FR" sz="2000" smtClean="0"/>
              <a:t>carte des fonctionnalités</a:t>
            </a:r>
            <a:endParaRPr lang="fr-FR" sz="2000"/>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38</a:t>
            </a:fld>
            <a:endParaRPr lang="fr-FR"/>
          </a:p>
        </p:txBody>
      </p:sp>
      <p:sp>
        <p:nvSpPr>
          <p:cNvPr id="7" name="Espace réservé du texte 6"/>
          <p:cNvSpPr>
            <a:spLocks noGrp="1"/>
          </p:cNvSpPr>
          <p:nvPr>
            <p:ph type="body" sz="quarter" idx="10"/>
          </p:nvPr>
        </p:nvSpPr>
        <p:spPr>
          <a:xfrm>
            <a:off x="709613" y="1008200"/>
            <a:ext cx="7999412" cy="4848225"/>
          </a:xfrm>
        </p:spPr>
        <p:txBody>
          <a:bodyPr/>
          <a:lstStyle/>
          <a:p>
            <a:r>
              <a:rPr lang="fr-FR" sz="1600" smtClean="0"/>
              <a:t>Cette carte représente l’ensemble des fonctionnalités qui seront mises en œuvre dans la future plateforme de vente du groupe Bayard et est disponible en annexe à cette proposition.</a:t>
            </a:r>
          </a:p>
          <a:p>
            <a:pPr>
              <a:buNone/>
            </a:pPr>
            <a:endParaRPr lang="fr-FR" smtClean="0"/>
          </a:p>
          <a:p>
            <a:pPr>
              <a:buNone/>
            </a:pPr>
            <a:endParaRPr lang="fr-FR"/>
          </a:p>
        </p:txBody>
      </p:sp>
      <p:pic>
        <p:nvPicPr>
          <p:cNvPr id="2" name="Picture 3"/>
          <p:cNvPicPr>
            <a:picLocks noChangeAspect="1" noChangeArrowheads="1"/>
          </p:cNvPicPr>
          <p:nvPr/>
        </p:nvPicPr>
        <p:blipFill>
          <a:blip r:embed="rId3" cstate="print"/>
          <a:srcRect/>
          <a:stretch>
            <a:fillRect/>
          </a:stretch>
        </p:blipFill>
        <p:spPr bwMode="auto">
          <a:xfrm>
            <a:off x="885386" y="1976891"/>
            <a:ext cx="3672760" cy="271980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l="6635" t="3535"/>
          <a:stretch>
            <a:fillRect/>
          </a:stretch>
        </p:blipFill>
        <p:spPr bwMode="auto">
          <a:xfrm>
            <a:off x="5167745" y="2036618"/>
            <a:ext cx="1431782" cy="330777"/>
          </a:xfrm>
          <a:prstGeom prst="rect">
            <a:avLst/>
          </a:prstGeom>
          <a:noFill/>
          <a:ln w="9525">
            <a:noFill/>
            <a:miter lim="800000"/>
            <a:headEnd/>
            <a:tailEnd/>
          </a:ln>
        </p:spPr>
      </p:pic>
      <p:cxnSp>
        <p:nvCxnSpPr>
          <p:cNvPr id="12" name="Connecteur en angle 11"/>
          <p:cNvCxnSpPr>
            <a:stCxn id="1028" idx="1"/>
          </p:cNvCxnSpPr>
          <p:nvPr/>
        </p:nvCxnSpPr>
        <p:spPr bwMode="auto">
          <a:xfrm rot="10800000" flipV="1">
            <a:off x="4308769" y="2202007"/>
            <a:ext cx="858977" cy="70138"/>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1029" name="Picture 5"/>
          <p:cNvPicPr>
            <a:picLocks noChangeAspect="1" noChangeArrowheads="1"/>
          </p:cNvPicPr>
          <p:nvPr/>
        </p:nvPicPr>
        <p:blipFill>
          <a:blip r:embed="rId5" cstate="print"/>
          <a:srcRect/>
          <a:stretch>
            <a:fillRect/>
          </a:stretch>
        </p:blipFill>
        <p:spPr bwMode="auto">
          <a:xfrm>
            <a:off x="5167745" y="4061113"/>
            <a:ext cx="1257300" cy="342900"/>
          </a:xfrm>
          <a:prstGeom prst="rect">
            <a:avLst/>
          </a:prstGeom>
          <a:noFill/>
          <a:ln w="9525">
            <a:noFill/>
            <a:miter lim="800000"/>
            <a:headEnd/>
            <a:tailEnd/>
          </a:ln>
        </p:spPr>
      </p:pic>
      <p:cxnSp>
        <p:nvCxnSpPr>
          <p:cNvPr id="14" name="Connecteur en angle 13"/>
          <p:cNvCxnSpPr>
            <a:stCxn id="1029" idx="1"/>
          </p:cNvCxnSpPr>
          <p:nvPr/>
        </p:nvCxnSpPr>
        <p:spPr bwMode="auto">
          <a:xfrm rot="10800000" flipV="1">
            <a:off x="4239491" y="4232562"/>
            <a:ext cx="928254" cy="187037"/>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pic>
        <p:nvPicPr>
          <p:cNvPr id="1030" name="Picture 6"/>
          <p:cNvPicPr>
            <a:picLocks noChangeAspect="1" noChangeArrowheads="1"/>
          </p:cNvPicPr>
          <p:nvPr/>
        </p:nvPicPr>
        <p:blipFill>
          <a:blip r:embed="rId6" cstate="print"/>
          <a:srcRect/>
          <a:stretch>
            <a:fillRect/>
          </a:stretch>
        </p:blipFill>
        <p:spPr bwMode="auto">
          <a:xfrm>
            <a:off x="5167745" y="2846663"/>
            <a:ext cx="1600200" cy="333375"/>
          </a:xfrm>
          <a:prstGeom prst="rect">
            <a:avLst/>
          </a:prstGeom>
          <a:noFill/>
          <a:ln w="9525">
            <a:noFill/>
            <a:miter lim="800000"/>
            <a:headEnd/>
            <a:tailEnd/>
          </a:ln>
        </p:spPr>
      </p:pic>
      <p:cxnSp>
        <p:nvCxnSpPr>
          <p:cNvPr id="18" name="Connecteur en angle 17"/>
          <p:cNvCxnSpPr/>
          <p:nvPr/>
        </p:nvCxnSpPr>
        <p:spPr bwMode="auto">
          <a:xfrm rot="10800000" flipV="1">
            <a:off x="4308764" y="2977882"/>
            <a:ext cx="858977" cy="70138"/>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25" name="ZoneTexte 24"/>
          <p:cNvSpPr txBox="1"/>
          <p:nvPr/>
        </p:nvSpPr>
        <p:spPr>
          <a:xfrm>
            <a:off x="6941127" y="2022768"/>
            <a:ext cx="2202873" cy="307777"/>
          </a:xfrm>
          <a:prstGeom prst="rect">
            <a:avLst/>
          </a:prstGeom>
          <a:noFill/>
        </p:spPr>
        <p:txBody>
          <a:bodyPr wrap="square" rtlCol="0">
            <a:spAutoFit/>
          </a:bodyPr>
          <a:lstStyle/>
          <a:p>
            <a:r>
              <a:rPr lang="fr-FR" sz="1400" b="1" smtClean="0"/>
              <a:t>Fonctionnalité du socle</a:t>
            </a:r>
            <a:endParaRPr lang="fr-FR" sz="1400" b="1"/>
          </a:p>
        </p:txBody>
      </p:sp>
      <p:sp>
        <p:nvSpPr>
          <p:cNvPr id="26" name="ZoneTexte 25"/>
          <p:cNvSpPr txBox="1"/>
          <p:nvPr/>
        </p:nvSpPr>
        <p:spPr>
          <a:xfrm>
            <a:off x="6968836" y="2729348"/>
            <a:ext cx="2175164" cy="318652"/>
          </a:xfrm>
          <a:prstGeom prst="rect">
            <a:avLst/>
          </a:prstGeom>
          <a:noFill/>
        </p:spPr>
        <p:txBody>
          <a:bodyPr wrap="square" rtlCol="0">
            <a:spAutoFit/>
          </a:bodyPr>
          <a:lstStyle/>
          <a:p>
            <a:r>
              <a:rPr lang="fr-FR" sz="1400" b="1" smtClean="0"/>
              <a:t>Fonctionnalité du lot 2</a:t>
            </a:r>
            <a:endParaRPr lang="fr-FR" sz="1400" b="1"/>
          </a:p>
        </p:txBody>
      </p:sp>
      <p:sp>
        <p:nvSpPr>
          <p:cNvPr id="27" name="ZoneTexte 26"/>
          <p:cNvSpPr txBox="1"/>
          <p:nvPr/>
        </p:nvSpPr>
        <p:spPr>
          <a:xfrm>
            <a:off x="6982691" y="4114802"/>
            <a:ext cx="2161309" cy="523220"/>
          </a:xfrm>
          <a:prstGeom prst="rect">
            <a:avLst/>
          </a:prstGeom>
          <a:noFill/>
        </p:spPr>
        <p:txBody>
          <a:bodyPr wrap="square" rtlCol="0">
            <a:spAutoFit/>
          </a:bodyPr>
          <a:lstStyle/>
          <a:p>
            <a:r>
              <a:rPr lang="fr-FR" sz="1400" b="1" smtClean="0"/>
              <a:t>Fonctionnalité du lot 1 (mobile)</a:t>
            </a:r>
            <a:endParaRPr lang="fr-FR" sz="1400" b="1"/>
          </a:p>
        </p:txBody>
      </p:sp>
      <p:pic>
        <p:nvPicPr>
          <p:cNvPr id="1032" name="Picture 8"/>
          <p:cNvPicPr>
            <a:picLocks noChangeAspect="1" noChangeArrowheads="1"/>
          </p:cNvPicPr>
          <p:nvPr/>
        </p:nvPicPr>
        <p:blipFill>
          <a:blip r:embed="rId7" cstate="print"/>
          <a:srcRect/>
          <a:stretch>
            <a:fillRect/>
          </a:stretch>
        </p:blipFill>
        <p:spPr bwMode="auto">
          <a:xfrm>
            <a:off x="1028267" y="4995430"/>
            <a:ext cx="3126941" cy="1197552"/>
          </a:xfrm>
          <a:prstGeom prst="rect">
            <a:avLst/>
          </a:prstGeom>
          <a:noFill/>
          <a:ln w="9525">
            <a:noFill/>
            <a:miter lim="800000"/>
            <a:headEnd/>
            <a:tailEnd/>
          </a:ln>
        </p:spPr>
      </p:pic>
      <p:pic>
        <p:nvPicPr>
          <p:cNvPr id="1033" name="Picture 9"/>
          <p:cNvPicPr>
            <a:picLocks noChangeAspect="1" noChangeArrowheads="1"/>
          </p:cNvPicPr>
          <p:nvPr/>
        </p:nvPicPr>
        <p:blipFill>
          <a:blip r:embed="rId8" cstate="print"/>
          <a:srcRect/>
          <a:stretch>
            <a:fillRect/>
          </a:stretch>
        </p:blipFill>
        <p:spPr bwMode="auto">
          <a:xfrm>
            <a:off x="5183765" y="5534891"/>
            <a:ext cx="1076325" cy="304800"/>
          </a:xfrm>
          <a:prstGeom prst="rect">
            <a:avLst/>
          </a:prstGeom>
          <a:noFill/>
          <a:ln w="9525">
            <a:noFill/>
            <a:miter lim="800000"/>
            <a:headEnd/>
            <a:tailEnd/>
          </a:ln>
        </p:spPr>
      </p:pic>
      <p:sp>
        <p:nvSpPr>
          <p:cNvPr id="31" name="ZoneTexte 30"/>
          <p:cNvSpPr txBox="1"/>
          <p:nvPr/>
        </p:nvSpPr>
        <p:spPr>
          <a:xfrm>
            <a:off x="6982686" y="5528002"/>
            <a:ext cx="2175159" cy="523220"/>
          </a:xfrm>
          <a:prstGeom prst="rect">
            <a:avLst/>
          </a:prstGeom>
          <a:noFill/>
        </p:spPr>
        <p:txBody>
          <a:bodyPr wrap="square" rtlCol="0">
            <a:spAutoFit/>
          </a:bodyPr>
          <a:lstStyle/>
          <a:p>
            <a:r>
              <a:rPr lang="fr-FR" sz="1400" b="1" smtClean="0"/>
              <a:t>Fonctionnalité en option</a:t>
            </a:r>
            <a:endParaRPr lang="fr-FR" sz="1400" b="1"/>
          </a:p>
        </p:txBody>
      </p:sp>
      <p:cxnSp>
        <p:nvCxnSpPr>
          <p:cNvPr id="32" name="Connecteur en angle 31"/>
          <p:cNvCxnSpPr/>
          <p:nvPr/>
        </p:nvCxnSpPr>
        <p:spPr bwMode="auto">
          <a:xfrm rot="10800000" flipV="1">
            <a:off x="2923309" y="5679497"/>
            <a:ext cx="2189020" cy="194829"/>
          </a:xfrm>
          <a:prstGeom prst="bentConnector3">
            <a:avLst>
              <a:gd name="adj1" fmla="val 50000"/>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175209"/>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38375" y="3879079"/>
            <a:ext cx="6643688" cy="566309"/>
          </a:xfrm>
        </p:spPr>
        <p:txBody>
          <a:bodyPr/>
          <a:lstStyle/>
          <a:p>
            <a:r>
              <a:rPr lang="fr-FR" smtClean="0"/>
              <a:t>Nos choix d’implémentation </a:t>
            </a:r>
            <a:br>
              <a:rPr lang="fr-FR" smtClean="0"/>
            </a:br>
            <a:r>
              <a:rPr lang="fr-FR" smtClean="0"/>
              <a:t>et la solution </a:t>
            </a:r>
            <a:r>
              <a:rPr lang="fr-FR" err="1" smtClean="0"/>
              <a:t>magento</a:t>
            </a:r>
            <a:endParaRPr lang="fr-FR"/>
          </a:p>
        </p:txBody>
      </p:sp>
      <p:sp>
        <p:nvSpPr>
          <p:cNvPr id="3" name="Espace réservé du pied de page 2"/>
          <p:cNvSpPr>
            <a:spLocks noGrp="1"/>
          </p:cNvSpPr>
          <p:nvPr>
            <p:ph type="ftr" sz="quarter" idx="3"/>
          </p:nvPr>
        </p:nvSpPr>
        <p:spPr/>
        <p:txBody>
          <a:bodyPr/>
          <a:lstStyle/>
          <a:p>
            <a:pPr algn="ctr">
              <a:defRPr/>
            </a:pPr>
            <a:r>
              <a:rPr lang="fr-FR"/>
              <a:t>Groupe Bayard – Projet MIKADO</a:t>
            </a: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39</a:t>
            </a:fld>
            <a:endParaRPr lang="fr-FR"/>
          </a:p>
        </p:txBody>
      </p:sp>
      <p:sp>
        <p:nvSpPr>
          <p:cNvPr id="5" name="Espace réservé du texte 4"/>
          <p:cNvSpPr>
            <a:spLocks noGrp="1"/>
          </p:cNvSpPr>
          <p:nvPr>
            <p:ph type="body" sz="quarter" idx="10"/>
          </p:nvPr>
        </p:nvSpPr>
        <p:spPr/>
        <p:txBody>
          <a:bodyPr/>
          <a:lstStyle/>
          <a:p>
            <a:r>
              <a:rPr lang="fr-FR" smtClean="0"/>
              <a:t>La plateforme e-commerce</a:t>
            </a:r>
            <a:endParaRPr lang="fr-FR"/>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re 1"/>
          <p:cNvSpPr>
            <a:spLocks noGrp="1"/>
          </p:cNvSpPr>
          <p:nvPr>
            <p:ph type="ctrTitle"/>
          </p:nvPr>
        </p:nvSpPr>
        <p:spPr>
          <a:xfrm>
            <a:off x="676275" y="4394200"/>
            <a:ext cx="8096250" cy="1520825"/>
          </a:xfrm>
        </p:spPr>
        <p:txBody>
          <a:bodyPr/>
          <a:lstStyle/>
          <a:p>
            <a:r>
              <a:rPr lang="fr-FR" dirty="0" smtClean="0"/>
              <a:t>NOTRE MISSION</a:t>
            </a:r>
            <a:br>
              <a:rPr lang="fr-FR" dirty="0" smtClean="0"/>
            </a:br>
            <a:r>
              <a:rPr lang="fr-FR" b="0" dirty="0" smtClean="0">
                <a:solidFill>
                  <a:srgbClr val="97D700"/>
                </a:solidFill>
              </a:rPr>
              <a:t>AIDER LES ENTREPRISES À SE TRANSFORMER</a:t>
            </a:r>
            <a:br>
              <a:rPr lang="fr-FR" b="0" dirty="0" smtClean="0">
                <a:solidFill>
                  <a:srgbClr val="97D700"/>
                </a:solidFill>
              </a:rPr>
            </a:br>
            <a:r>
              <a:rPr lang="fr-FR" b="0" dirty="0" smtClean="0">
                <a:solidFill>
                  <a:srgbClr val="97D700"/>
                </a:solidFill>
              </a:rPr>
              <a:t>AU PLAN ORGANISATIONNEL, FONCTIONNEL</a:t>
            </a:r>
            <a:br>
              <a:rPr lang="fr-FR" b="0" dirty="0" smtClean="0">
                <a:solidFill>
                  <a:srgbClr val="97D700"/>
                </a:solidFill>
              </a:rPr>
            </a:br>
            <a:r>
              <a:rPr lang="fr-FR" b="0" dirty="0" smtClean="0">
                <a:solidFill>
                  <a:srgbClr val="97D700"/>
                </a:solidFill>
              </a:rPr>
              <a:t>ET TECHNOLOGIQUE AFIN D’ASSURER LE SUCCÈS</a:t>
            </a:r>
            <a:br>
              <a:rPr lang="fr-FR" b="0" dirty="0" smtClean="0">
                <a:solidFill>
                  <a:srgbClr val="97D700"/>
                </a:solidFill>
              </a:rPr>
            </a:br>
            <a:r>
              <a:rPr lang="fr-FR" b="0" dirty="0" smtClean="0">
                <a:solidFill>
                  <a:srgbClr val="97D700"/>
                </a:solidFill>
              </a:rPr>
              <a:t>DE LEURS STRATÉGIES DE DIFFÉRENCIATION</a:t>
            </a:r>
            <a:endParaRPr lang="en-US" b="0" dirty="0" smtClean="0">
              <a:solidFill>
                <a:srgbClr val="97D700"/>
              </a:solidFill>
              <a:cs typeface="Arial" pitchFamily="34" charset="0"/>
            </a:endParaRPr>
          </a:p>
        </p:txBody>
      </p:sp>
      <p:sp>
        <p:nvSpPr>
          <p:cNvPr id="6" name="Espace réservé du numéro de diapositive 3"/>
          <p:cNvSpPr>
            <a:spLocks noGrp="1"/>
          </p:cNvSpPr>
          <p:nvPr>
            <p:ph type="sldNum" sz="quarter" idx="4"/>
          </p:nvPr>
        </p:nvSpPr>
        <p:spPr>
          <a:xfrm>
            <a:off x="266700" y="6562800"/>
            <a:ext cx="2133600" cy="196850"/>
          </a:xfrm>
        </p:spPr>
        <p:txBody>
          <a:bodyPr/>
          <a:lstStyle/>
          <a:p>
            <a:pPr algn="l"/>
            <a:r>
              <a:rPr lang="fr-FR" dirty="0" smtClean="0">
                <a:solidFill>
                  <a:srgbClr val="000000">
                    <a:tint val="75000"/>
                  </a:srgbClr>
                </a:solidFill>
              </a:rPr>
              <a:t>Page </a:t>
            </a:r>
            <a:fld id="{8BE978C9-4FDF-4B0A-86DE-559912220C9D}" type="slidenum">
              <a:rPr lang="fr-FR" smtClean="0">
                <a:solidFill>
                  <a:srgbClr val="000000">
                    <a:tint val="75000"/>
                  </a:srgbClr>
                </a:solidFill>
              </a:rPr>
              <a:pPr algn="l"/>
              <a:t>4</a:t>
            </a:fld>
            <a:endParaRPr lang="fr-FR" dirty="0">
              <a:solidFill>
                <a:srgbClr val="000000">
                  <a:tint val="75000"/>
                </a:srgbClr>
              </a:solidFill>
            </a:endParaRPr>
          </a:p>
        </p:txBody>
      </p:sp>
      <p:sp>
        <p:nvSpPr>
          <p:cNvPr id="5" name="Espace réservé du pied de page 2"/>
          <p:cNvSpPr>
            <a:spLocks noGrp="1"/>
          </p:cNvSpPr>
          <p:nvPr>
            <p:ph type="ftr" sz="quarter" idx="3"/>
          </p:nvPr>
        </p:nvSpPr>
        <p:spPr>
          <a:xfrm>
            <a:off x="3140075" y="6562800"/>
            <a:ext cx="2895600" cy="196850"/>
          </a:xfrm>
        </p:spPr>
        <p:txBody>
          <a:bodyPr/>
          <a:lstStyle/>
          <a:p>
            <a:pPr algn="ctr">
              <a:defRPr/>
            </a:pPr>
            <a:r>
              <a:rPr lang="fr-FR" dirty="0" smtClean="0"/>
              <a:t>Groupe Bayard – Projet MIKADO</a:t>
            </a:r>
            <a:endParaRPr lang="fr-FR" dirty="0"/>
          </a:p>
        </p:txBody>
      </p:sp>
    </p:spTree>
    <p:extLst>
      <p:ext uri="{BB962C8B-B14F-4D97-AF65-F5344CB8AC3E}">
        <p14:creationId xmlns:p14="http://schemas.microsoft.com/office/powerpoint/2010/main" val="3792810934"/>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420" y="323400"/>
            <a:ext cx="8040688" cy="249299"/>
          </a:xfrm>
        </p:spPr>
        <p:txBody>
          <a:bodyPr/>
          <a:lstStyle/>
          <a:p>
            <a:r>
              <a:rPr lang="fr-FR" sz="1800" smtClean="0"/>
              <a:t>nos choix d’implémentation : Responsive Design (1/2)</a:t>
            </a:r>
            <a:endParaRPr lang="fr-FR" sz="18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40</a:t>
            </a:fld>
            <a:endParaRPr lang="fr-FR"/>
          </a:p>
        </p:txBody>
      </p:sp>
      <p:sp>
        <p:nvSpPr>
          <p:cNvPr id="5" name="Espace réservé du texte 4"/>
          <p:cNvSpPr>
            <a:spLocks noGrp="1"/>
          </p:cNvSpPr>
          <p:nvPr>
            <p:ph type="body" sz="quarter" idx="10"/>
          </p:nvPr>
        </p:nvSpPr>
        <p:spPr>
          <a:xfrm>
            <a:off x="372137" y="805961"/>
            <a:ext cx="8653899" cy="1441583"/>
          </a:xfrm>
        </p:spPr>
        <p:txBody>
          <a:bodyPr/>
          <a:lstStyle/>
          <a:p>
            <a:r>
              <a:rPr lang="fr-FR" sz="1600" b="1" smtClean="0"/>
              <a:t>Le responsive design :</a:t>
            </a:r>
          </a:p>
          <a:p>
            <a:pPr lvl="1">
              <a:defRPr/>
            </a:pPr>
            <a:r>
              <a:rPr lang="fr-FR" sz="1200" b="1" smtClean="0"/>
              <a:t>Vous avez souhaité privilégier une </a:t>
            </a:r>
            <a:r>
              <a:rPr lang="fr-FR" sz="1200" b="1"/>
              <a:t>conception des </a:t>
            </a:r>
            <a:r>
              <a:rPr lang="fr-FR" sz="1200" b="1" smtClean="0"/>
              <a:t>écrans </a:t>
            </a:r>
            <a:r>
              <a:rPr lang="fr-FR" sz="1200" b="1"/>
              <a:t>en Responsive </a:t>
            </a:r>
            <a:r>
              <a:rPr lang="fr-FR" sz="1200" b="1" smtClean="0"/>
              <a:t>Design pour gérer 3 </a:t>
            </a:r>
            <a:r>
              <a:rPr lang="fr-FR" sz="1200" b="1"/>
              <a:t>tailles </a:t>
            </a:r>
            <a:r>
              <a:rPr lang="fr-FR" sz="1200" b="1" smtClean="0"/>
              <a:t>d’écrans (Smartphones 4’’, Tablettes 7</a:t>
            </a:r>
            <a:r>
              <a:rPr lang="fr-FR" sz="1200" b="1"/>
              <a:t>’’ et 10</a:t>
            </a:r>
            <a:r>
              <a:rPr lang="fr-FR" sz="1200" b="1" smtClean="0"/>
              <a:t>’’)</a:t>
            </a:r>
          </a:p>
          <a:p>
            <a:pPr lvl="1">
              <a:defRPr/>
            </a:pPr>
            <a:r>
              <a:rPr lang="fr-FR" sz="1200" b="1" smtClean="0"/>
              <a:t>Nous souhaitons attirer votre attention sur quelques points structurants concernant le </a:t>
            </a:r>
            <a:r>
              <a:rPr lang="fr-FR" sz="1200" b="1"/>
              <a:t>Responsive </a:t>
            </a:r>
            <a:r>
              <a:rPr lang="fr-FR" sz="1200" b="1" smtClean="0"/>
              <a:t>Design en vous donnant notre vision sur les avantages, les inconvénients et les points d’attention à avoir sur le sujet</a:t>
            </a:r>
          </a:p>
          <a:p>
            <a:pPr marL="284400" lvl="1" indent="0">
              <a:buNone/>
              <a:defRPr/>
            </a:pPr>
            <a:endParaRPr lang="fr-FR" sz="1600" b="1"/>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graphicFrame>
        <p:nvGraphicFramePr>
          <p:cNvPr id="6" name="Objet 5"/>
          <p:cNvGraphicFramePr>
            <a:graphicFrameLocks noChangeAspect="1"/>
          </p:cNvGraphicFramePr>
          <p:nvPr>
            <p:extLst>
              <p:ext uri="{D42A27DB-BD31-4B8C-83A1-F6EECF244321}">
                <p14:modId xmlns:p14="http://schemas.microsoft.com/office/powerpoint/2010/main" val="264759133"/>
              </p:ext>
            </p:extLst>
          </p:nvPr>
        </p:nvGraphicFramePr>
        <p:xfrm>
          <a:off x="242888" y="2333625"/>
          <a:ext cx="8412162" cy="4078288"/>
        </p:xfrm>
        <a:graphic>
          <a:graphicData uri="http://schemas.openxmlformats.org/presentationml/2006/ole">
            <mc:AlternateContent xmlns:mc="http://schemas.openxmlformats.org/markup-compatibility/2006">
              <mc:Choice xmlns:v="urn:schemas-microsoft-com:vml" Requires="v">
                <p:oleObj spid="_x0000_s1355" name="Feuille de calcul" r:id="rId4" imgW="10277424" imgH="5238845" progId="Excel.Sheet.12">
                  <p:embed/>
                </p:oleObj>
              </mc:Choice>
              <mc:Fallback>
                <p:oleObj name="Feuille de calcul" r:id="rId4" imgW="10277424" imgH="5238845" progId="Excel.Sheet.12">
                  <p:embed/>
                  <p:pic>
                    <p:nvPicPr>
                      <p:cNvPr id="0" name=""/>
                      <p:cNvPicPr/>
                      <p:nvPr/>
                    </p:nvPicPr>
                    <p:blipFill>
                      <a:blip r:embed="rId5"/>
                      <a:stretch>
                        <a:fillRect/>
                      </a:stretch>
                    </p:blipFill>
                    <p:spPr>
                      <a:xfrm>
                        <a:off x="242888" y="2333625"/>
                        <a:ext cx="8412162" cy="4078288"/>
                      </a:xfrm>
                      <a:prstGeom prst="rect">
                        <a:avLst/>
                      </a:prstGeom>
                    </p:spPr>
                  </p:pic>
                </p:oleObj>
              </mc:Fallback>
            </mc:AlternateContent>
          </a:graphicData>
        </a:graphic>
      </p:graphicFrame>
    </p:spTree>
    <p:extLst>
      <p:ext uri="{BB962C8B-B14F-4D97-AF65-F5344CB8AC3E}">
        <p14:creationId xmlns:p14="http://schemas.microsoft.com/office/powerpoint/2010/main" val="3805806478"/>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420" y="323400"/>
            <a:ext cx="8040688" cy="249299"/>
          </a:xfrm>
        </p:spPr>
        <p:txBody>
          <a:bodyPr/>
          <a:lstStyle/>
          <a:p>
            <a:r>
              <a:rPr lang="fr-FR" sz="1800" smtClean="0"/>
              <a:t>nos choix d’implémentation : Responsive Design (2/2)</a:t>
            </a:r>
            <a:endParaRPr lang="fr-FR" sz="18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41</a:t>
            </a:fld>
            <a:endParaRPr lang="fr-FR"/>
          </a:p>
        </p:txBody>
      </p:sp>
      <p:sp>
        <p:nvSpPr>
          <p:cNvPr id="5" name="Espace réservé du texte 4"/>
          <p:cNvSpPr>
            <a:spLocks noGrp="1"/>
          </p:cNvSpPr>
          <p:nvPr>
            <p:ph type="body" sz="quarter" idx="10"/>
          </p:nvPr>
        </p:nvSpPr>
        <p:spPr>
          <a:xfrm>
            <a:off x="372137" y="805961"/>
            <a:ext cx="8653899" cy="5714480"/>
          </a:xfrm>
        </p:spPr>
        <p:txBody>
          <a:bodyPr/>
          <a:lstStyle/>
          <a:p>
            <a:r>
              <a:rPr lang="fr-FR" b="1" smtClean="0"/>
              <a:t>Notre réponse :</a:t>
            </a:r>
          </a:p>
          <a:p>
            <a:pPr lvl="1">
              <a:defRPr/>
            </a:pPr>
            <a:r>
              <a:rPr lang="fr-FR" sz="1600" b="1" smtClean="0"/>
              <a:t>Nous avons pris en compte le développement de l’application mobile en Responsive Design, en intégrant le coût supplémentaire que cela représente</a:t>
            </a:r>
          </a:p>
          <a:p>
            <a:pPr>
              <a:defRPr/>
            </a:pPr>
            <a:r>
              <a:rPr lang="fr-FR" b="1"/>
              <a:t>Notre </a:t>
            </a:r>
            <a:r>
              <a:rPr lang="fr-FR" b="1" smtClean="0"/>
              <a:t>solution </a:t>
            </a:r>
            <a:r>
              <a:rPr lang="fr-FR" b="1"/>
              <a:t>:</a:t>
            </a:r>
          </a:p>
          <a:p>
            <a:pPr lvl="1">
              <a:defRPr/>
            </a:pPr>
            <a:r>
              <a:rPr lang="fr-FR" sz="1600" b="1" smtClean="0"/>
              <a:t>Pour ce faire, nous allons mettre en œuvre les derniers standards du responsive design en utilisant: </a:t>
            </a:r>
          </a:p>
          <a:p>
            <a:pPr lvl="2">
              <a:defRPr/>
            </a:pPr>
            <a:r>
              <a:rPr lang="fr-FR" b="1" err="1" smtClean="0"/>
              <a:t>Zurb</a:t>
            </a:r>
            <a:r>
              <a:rPr lang="fr-FR" b="1" smtClean="0"/>
              <a:t> </a:t>
            </a:r>
            <a:r>
              <a:rPr lang="fr-FR" b="1" err="1" smtClean="0"/>
              <a:t>fundation</a:t>
            </a:r>
            <a:r>
              <a:rPr lang="fr-FR" b="1" smtClean="0"/>
              <a:t> (framework responsive design) &amp; </a:t>
            </a:r>
            <a:r>
              <a:rPr lang="fr-FR" b="1" err="1"/>
              <a:t>C</a:t>
            </a:r>
            <a:r>
              <a:rPr lang="fr-FR" b="1" err="1" smtClean="0"/>
              <a:t>ompass</a:t>
            </a:r>
            <a:r>
              <a:rPr lang="fr-FR" b="1" smtClean="0"/>
              <a:t> plutôt que </a:t>
            </a:r>
            <a:r>
              <a:rPr lang="fr-FR" b="1" err="1" smtClean="0"/>
              <a:t>Bootstrap</a:t>
            </a:r>
            <a:r>
              <a:rPr lang="fr-FR" b="1" smtClean="0"/>
              <a:t> </a:t>
            </a:r>
            <a:r>
              <a:rPr lang="fr-FR" b="1"/>
              <a:t>de </a:t>
            </a:r>
            <a:r>
              <a:rPr lang="fr-FR" b="1" err="1"/>
              <a:t>Twitter</a:t>
            </a:r>
            <a:r>
              <a:rPr lang="fr-FR" b="1"/>
              <a:t> </a:t>
            </a:r>
            <a:r>
              <a:rPr lang="fr-FR" b="1" smtClean="0"/>
              <a:t>(moins souple à notre sens)</a:t>
            </a:r>
          </a:p>
          <a:p>
            <a:pPr lvl="2">
              <a:defRPr/>
            </a:pPr>
            <a:r>
              <a:rPr lang="fr-FR" b="1" err="1" smtClean="0"/>
              <a:t>Sass</a:t>
            </a:r>
            <a:r>
              <a:rPr lang="fr-FR" b="1" smtClean="0"/>
              <a:t> (extension </a:t>
            </a:r>
            <a:r>
              <a:rPr lang="fr-FR" b="1" err="1" smtClean="0"/>
              <a:t>css</a:t>
            </a:r>
            <a:r>
              <a:rPr lang="fr-FR" b="1" smtClean="0"/>
              <a:t>) </a:t>
            </a:r>
            <a:r>
              <a:rPr lang="fr-FR" b="1"/>
              <a:t>plutôt que du </a:t>
            </a:r>
            <a:r>
              <a:rPr lang="fr-FR" b="1" smtClean="0"/>
              <a:t>CSS3 pour :</a:t>
            </a:r>
          </a:p>
          <a:p>
            <a:pPr lvl="3">
              <a:defRPr/>
            </a:pPr>
            <a:r>
              <a:rPr lang="fr-FR" sz="1200" b="1" smtClean="0"/>
              <a:t>Simplifier le codage, </a:t>
            </a:r>
          </a:p>
          <a:p>
            <a:pPr lvl="3">
              <a:defRPr/>
            </a:pPr>
            <a:r>
              <a:rPr lang="fr-FR" sz="1200" b="1" smtClean="0"/>
              <a:t>Gérer de façon plus simple les </a:t>
            </a:r>
            <a:r>
              <a:rPr lang="fr-FR" sz="1200" b="1" err="1" smtClean="0"/>
              <a:t>Sprite</a:t>
            </a:r>
            <a:endParaRPr lang="fr-FR" sz="1200" b="1" smtClean="0"/>
          </a:p>
          <a:p>
            <a:pPr lvl="3">
              <a:defRPr/>
            </a:pPr>
            <a:r>
              <a:rPr lang="fr-FR" sz="1200" b="1" smtClean="0"/>
              <a:t>Utiliser des variables</a:t>
            </a:r>
          </a:p>
          <a:p>
            <a:pPr lvl="3">
              <a:defRPr/>
            </a:pPr>
            <a:r>
              <a:rPr lang="fr-FR" sz="1200" b="1" smtClean="0"/>
              <a:t>… </a:t>
            </a:r>
            <a:endParaRPr lang="fr-FR" sz="1200" b="1"/>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Tree>
    <p:extLst>
      <p:ext uri="{BB962C8B-B14F-4D97-AF65-F5344CB8AC3E}">
        <p14:creationId xmlns:p14="http://schemas.microsoft.com/office/powerpoint/2010/main" val="1696595355"/>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420" y="323400"/>
            <a:ext cx="8040688" cy="249299"/>
          </a:xfrm>
        </p:spPr>
        <p:txBody>
          <a:bodyPr/>
          <a:lstStyle/>
          <a:p>
            <a:r>
              <a:rPr lang="fr-FR" sz="1800"/>
              <a:t>nos choix d’implémentation </a:t>
            </a:r>
            <a:r>
              <a:rPr lang="fr-FR" sz="1800" smtClean="0"/>
              <a:t>: Les modules externes</a:t>
            </a:r>
            <a:endParaRPr lang="fr-FR" sz="18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42</a:t>
            </a:fld>
            <a:endParaRPr lang="fr-FR"/>
          </a:p>
        </p:txBody>
      </p:sp>
      <p:sp>
        <p:nvSpPr>
          <p:cNvPr id="5" name="Espace réservé du texte 4"/>
          <p:cNvSpPr>
            <a:spLocks noGrp="1"/>
          </p:cNvSpPr>
          <p:nvPr>
            <p:ph type="body" sz="quarter" idx="10"/>
          </p:nvPr>
        </p:nvSpPr>
        <p:spPr>
          <a:xfrm>
            <a:off x="372137" y="814507"/>
            <a:ext cx="8653899" cy="5680297"/>
          </a:xfrm>
        </p:spPr>
        <p:txBody>
          <a:bodyPr/>
          <a:lstStyle/>
          <a:p>
            <a:pPr marL="0" lvl="1" indent="0">
              <a:lnSpc>
                <a:spcPct val="80000"/>
              </a:lnSpc>
              <a:spcBef>
                <a:spcPts val="1000"/>
              </a:spcBef>
              <a:spcAft>
                <a:spcPts val="1000"/>
              </a:spcAft>
              <a:buNone/>
            </a:pPr>
            <a:r>
              <a:rPr lang="fr-FR" sz="1400"/>
              <a:t>Pour répondre à certains de vos besoins, nous allons utiliser </a:t>
            </a:r>
            <a:r>
              <a:rPr lang="fr-FR" sz="1400" smtClean="0"/>
              <a:t>des </a:t>
            </a:r>
            <a:r>
              <a:rPr lang="fr-FR" sz="1400"/>
              <a:t>modules open-source de la </a:t>
            </a:r>
            <a:r>
              <a:rPr lang="fr-FR" sz="1400" smtClean="0"/>
              <a:t>communauté Magento. </a:t>
            </a:r>
          </a:p>
          <a:p>
            <a:pPr marL="0" lvl="1" indent="0">
              <a:lnSpc>
                <a:spcPct val="80000"/>
              </a:lnSpc>
              <a:spcBef>
                <a:spcPts val="1000"/>
              </a:spcBef>
              <a:spcAft>
                <a:spcPts val="1000"/>
              </a:spcAft>
              <a:buNone/>
            </a:pPr>
            <a:r>
              <a:rPr lang="fr-FR" sz="1200" smtClean="0"/>
              <a:t>Bien que ces modules soient open-source, leur installation, paramétrage et intégration html peuvent avoir un coût pris en compte dans notre chiffrage </a:t>
            </a:r>
            <a:r>
              <a:rPr lang="fr-FR" sz="1400" smtClean="0"/>
              <a:t>: </a:t>
            </a:r>
            <a:endParaRPr lang="fr-FR" sz="1400"/>
          </a:p>
          <a:p>
            <a:pPr>
              <a:spcBef>
                <a:spcPts val="0"/>
              </a:spcBef>
              <a:defRPr/>
            </a:pPr>
            <a:r>
              <a:rPr lang="fr-FR" sz="1400" b="1"/>
              <a:t>Module de paiement :</a:t>
            </a:r>
          </a:p>
          <a:p>
            <a:pPr lvl="1">
              <a:spcBef>
                <a:spcPts val="0"/>
              </a:spcBef>
              <a:defRPr/>
            </a:pPr>
            <a:r>
              <a:rPr lang="fr-FR" sz="1200" smtClean="0"/>
              <a:t>Module </a:t>
            </a:r>
            <a:r>
              <a:rPr lang="fr-FR" sz="1200"/>
              <a:t>Payline pour </a:t>
            </a:r>
            <a:r>
              <a:rPr lang="fr-FR" sz="1200" smtClean="0"/>
              <a:t>Magento : </a:t>
            </a:r>
            <a:r>
              <a:rPr lang="fr-FR" sz="1100"/>
              <a:t>Pour le moment, pas de support </a:t>
            </a:r>
            <a:r>
              <a:rPr lang="fr-FR" sz="1100" smtClean="0"/>
              <a:t>officiel </a:t>
            </a:r>
            <a:r>
              <a:rPr lang="fr-FR" sz="1100"/>
              <a:t>de la version </a:t>
            </a:r>
            <a:r>
              <a:rPr lang="fr-FR" sz="1100" smtClean="0"/>
              <a:t>Enterprise 1.12 annoncé dans les documentations mais retours d’expérience positifs sur la compatibilité</a:t>
            </a:r>
          </a:p>
          <a:p>
            <a:pPr lvl="1">
              <a:spcBef>
                <a:spcPts val="0"/>
              </a:spcBef>
              <a:defRPr/>
            </a:pPr>
            <a:endParaRPr lang="fr-FR" sz="200" smtClean="0"/>
          </a:p>
          <a:p>
            <a:pPr>
              <a:spcBef>
                <a:spcPts val="0"/>
              </a:spcBef>
              <a:defRPr/>
            </a:pPr>
            <a:r>
              <a:rPr lang="fr-FR" sz="1400" b="1" smtClean="0"/>
              <a:t>Module </a:t>
            </a:r>
            <a:r>
              <a:rPr lang="fr-FR" sz="1400" b="1"/>
              <a:t>de modes de livraison configurables </a:t>
            </a:r>
            <a:r>
              <a:rPr lang="fr-FR" sz="1400" b="1" smtClean="0"/>
              <a:t>:</a:t>
            </a:r>
          </a:p>
          <a:p>
            <a:pPr lvl="1">
              <a:spcBef>
                <a:spcPts val="0"/>
              </a:spcBef>
              <a:defRPr/>
            </a:pPr>
            <a:r>
              <a:rPr lang="fr-FR" sz="1200" err="1"/>
              <a:t>Owebia</a:t>
            </a:r>
            <a:r>
              <a:rPr lang="fr-FR" sz="1200"/>
              <a:t> shipping : </a:t>
            </a:r>
            <a:r>
              <a:rPr lang="fr-FR" sz="1100"/>
              <a:t>Le premier mode de livraison permet par défaut la gestion des modes de livraison Colissimo, Chronopost et Export 3J</a:t>
            </a:r>
            <a:r>
              <a:rPr lang="fr-FR" sz="1100" smtClean="0"/>
              <a:t>. Il est configurable pour être adapté</a:t>
            </a:r>
          </a:p>
          <a:p>
            <a:pPr lvl="1">
              <a:spcBef>
                <a:spcPts val="0"/>
              </a:spcBef>
              <a:defRPr/>
            </a:pPr>
            <a:endParaRPr lang="fr-FR" sz="200" smtClean="0"/>
          </a:p>
          <a:p>
            <a:pPr>
              <a:spcBef>
                <a:spcPts val="0"/>
              </a:spcBef>
              <a:defRPr/>
            </a:pPr>
            <a:r>
              <a:rPr lang="fr-FR" sz="1400" b="1" smtClean="0"/>
              <a:t>Module Social :</a:t>
            </a:r>
          </a:p>
          <a:p>
            <a:pPr lvl="1">
              <a:spcBef>
                <a:spcPts val="0"/>
              </a:spcBef>
              <a:defRPr/>
            </a:pPr>
            <a:r>
              <a:rPr lang="fr-FR" sz="1200"/>
              <a:t>Social </a:t>
            </a:r>
            <a:r>
              <a:rPr lang="fr-FR" sz="1200" err="1"/>
              <a:t>Share</a:t>
            </a:r>
            <a:r>
              <a:rPr lang="fr-FR" sz="1200"/>
              <a:t> : </a:t>
            </a:r>
            <a:r>
              <a:rPr lang="fr-FR" sz="1100"/>
              <a:t>Pour gérer </a:t>
            </a:r>
            <a:r>
              <a:rPr lang="en-US" sz="1100"/>
              <a:t>Facebook, Twitter </a:t>
            </a:r>
            <a:r>
              <a:rPr lang="en-US" sz="1100" smtClean="0"/>
              <a:t>et Google+1</a:t>
            </a:r>
          </a:p>
          <a:p>
            <a:pPr lvl="1">
              <a:spcBef>
                <a:spcPts val="0"/>
              </a:spcBef>
              <a:defRPr/>
            </a:pPr>
            <a:endParaRPr lang="fr-FR" sz="200"/>
          </a:p>
          <a:p>
            <a:pPr marL="284400" lvl="1">
              <a:lnSpc>
                <a:spcPct val="80000"/>
              </a:lnSpc>
              <a:spcBef>
                <a:spcPts val="0"/>
              </a:spcBef>
              <a:spcAft>
                <a:spcPts val="1000"/>
              </a:spcAft>
              <a:buFont typeface="Wingdings 3" pitchFamily="18" charset="2"/>
              <a:buChar char=""/>
              <a:defRPr/>
            </a:pPr>
            <a:r>
              <a:rPr lang="fr-FR" sz="1400" b="1" smtClean="0">
                <a:solidFill>
                  <a:srgbClr val="87EB14"/>
                </a:solidFill>
                <a:latin typeface="+mj-lt"/>
                <a:cs typeface="ヒラギノ角ゴ Pro W3"/>
              </a:rPr>
              <a:t>Module </a:t>
            </a:r>
            <a:r>
              <a:rPr lang="fr-FR" sz="1400" b="1">
                <a:solidFill>
                  <a:srgbClr val="87EB14"/>
                </a:solidFill>
                <a:latin typeface="+mj-lt"/>
                <a:cs typeface="ヒラギノ角ゴ Pro W3"/>
              </a:rPr>
              <a:t>d’optimisation SEO : </a:t>
            </a:r>
          </a:p>
          <a:p>
            <a:pPr lvl="1">
              <a:spcBef>
                <a:spcPts val="0"/>
              </a:spcBef>
              <a:defRPr/>
            </a:pPr>
            <a:r>
              <a:rPr lang="fr-FR" sz="1200"/>
              <a:t>Yoast Blank SEO </a:t>
            </a:r>
            <a:r>
              <a:rPr lang="fr-FR" sz="1200" err="1"/>
              <a:t>Theme</a:t>
            </a:r>
            <a:r>
              <a:rPr lang="fr-FR" sz="1200"/>
              <a:t>  : </a:t>
            </a:r>
            <a:r>
              <a:rPr lang="fr-FR" sz="1100"/>
              <a:t>Permet d’améliorer le standard Magento sur le </a:t>
            </a:r>
            <a:r>
              <a:rPr lang="fr-FR" sz="1100" smtClean="0"/>
              <a:t>SEO</a:t>
            </a:r>
          </a:p>
          <a:p>
            <a:pPr>
              <a:spcBef>
                <a:spcPts val="0"/>
              </a:spcBef>
              <a:defRPr/>
            </a:pPr>
            <a:endParaRPr lang="fr-FR" sz="200" b="1" smtClean="0"/>
          </a:p>
          <a:p>
            <a:pPr>
              <a:spcBef>
                <a:spcPts val="0"/>
              </a:spcBef>
              <a:defRPr/>
            </a:pPr>
            <a:r>
              <a:rPr lang="fr-FR" sz="1400" b="1" smtClean="0"/>
              <a:t>Module </a:t>
            </a:r>
            <a:r>
              <a:rPr lang="fr-FR" sz="1400" b="1"/>
              <a:t>de filtre à facette avancé : </a:t>
            </a:r>
            <a:endParaRPr lang="en-US" sz="1600" b="1"/>
          </a:p>
          <a:p>
            <a:pPr lvl="1">
              <a:spcBef>
                <a:spcPts val="0"/>
              </a:spcBef>
              <a:defRPr/>
            </a:pPr>
            <a:r>
              <a:rPr lang="fr-FR" sz="1200"/>
              <a:t>SEO </a:t>
            </a:r>
            <a:r>
              <a:rPr lang="fr-FR" sz="1200" err="1"/>
              <a:t>Layered</a:t>
            </a:r>
            <a:r>
              <a:rPr lang="fr-FR" sz="1200"/>
              <a:t> Navigation : </a:t>
            </a:r>
            <a:r>
              <a:rPr lang="fr-FR" sz="1100"/>
              <a:t>Permet d’améliorer le filtre de recherche </a:t>
            </a:r>
            <a:endParaRPr lang="fr-FR" sz="1100" smtClean="0"/>
          </a:p>
          <a:p>
            <a:pPr marL="284400" lvl="1" indent="0">
              <a:spcBef>
                <a:spcPts val="0"/>
              </a:spcBef>
              <a:buNone/>
              <a:defRPr/>
            </a:pPr>
            <a:r>
              <a:rPr lang="fr-FR" sz="1100" smtClean="0"/>
              <a:t>	par </a:t>
            </a:r>
            <a:r>
              <a:rPr lang="fr-FR" sz="1100"/>
              <a:t>facette de </a:t>
            </a:r>
            <a:r>
              <a:rPr lang="fr-FR" sz="1100" err="1"/>
              <a:t>M</a:t>
            </a:r>
            <a:r>
              <a:rPr lang="fr-FR" sz="1100" err="1" smtClean="0"/>
              <a:t>agento</a:t>
            </a:r>
            <a:r>
              <a:rPr lang="fr-FR" sz="1100" smtClean="0"/>
              <a:t> </a:t>
            </a:r>
            <a:r>
              <a:rPr lang="fr-FR" sz="1100"/>
              <a:t>(case à cocher, </a:t>
            </a:r>
            <a:r>
              <a:rPr lang="fr-FR" sz="1100" err="1"/>
              <a:t>slider</a:t>
            </a:r>
            <a:r>
              <a:rPr lang="fr-FR" sz="1100"/>
              <a:t>, </a:t>
            </a:r>
            <a:r>
              <a:rPr lang="fr-FR" sz="1100" smtClean="0"/>
              <a:t>…)</a:t>
            </a:r>
          </a:p>
          <a:p>
            <a:pPr marL="284400" lvl="1" indent="0">
              <a:spcBef>
                <a:spcPts val="0"/>
              </a:spcBef>
              <a:buNone/>
              <a:defRPr/>
            </a:pPr>
            <a:endParaRPr lang="fr-FR" sz="200" smtClean="0"/>
          </a:p>
          <a:p>
            <a:pPr marL="284400" lvl="1">
              <a:lnSpc>
                <a:spcPct val="80000"/>
              </a:lnSpc>
              <a:spcBef>
                <a:spcPts val="0"/>
              </a:spcBef>
              <a:spcAft>
                <a:spcPts val="1000"/>
              </a:spcAft>
              <a:buFont typeface="Wingdings 3" pitchFamily="18" charset="2"/>
              <a:buChar char=""/>
              <a:defRPr/>
            </a:pPr>
            <a:r>
              <a:rPr lang="fr-FR" sz="1400" b="1">
                <a:solidFill>
                  <a:srgbClr val="87EB14"/>
                </a:solidFill>
                <a:latin typeface="+mj-lt"/>
                <a:cs typeface="ヒラギノ角ゴ Pro W3"/>
              </a:rPr>
              <a:t>Autres Modules : </a:t>
            </a:r>
            <a:endParaRPr lang="en-US" sz="1400" b="1">
              <a:solidFill>
                <a:srgbClr val="87EB14"/>
              </a:solidFill>
              <a:latin typeface="+mj-lt"/>
              <a:cs typeface="ヒラギノ角ゴ Pro W3"/>
            </a:endParaRPr>
          </a:p>
          <a:p>
            <a:pPr lvl="1">
              <a:spcBef>
                <a:spcPts val="0"/>
              </a:spcBef>
              <a:defRPr/>
            </a:pPr>
            <a:r>
              <a:rPr lang="fr-FR" sz="1200" err="1"/>
              <a:t>Buyster</a:t>
            </a:r>
            <a:r>
              <a:rPr lang="fr-FR" sz="1200"/>
              <a:t>, </a:t>
            </a:r>
            <a:r>
              <a:rPr lang="fr-FR" sz="1200" err="1" smtClean="0"/>
              <a:t>Flagbit_ChangeAttributeSet</a:t>
            </a:r>
            <a:r>
              <a:rPr lang="fr-FR" sz="1200"/>
              <a:t>, </a:t>
            </a:r>
            <a:r>
              <a:rPr lang="fr-FR" sz="1200" err="1" smtClean="0"/>
              <a:t>Magento_CE_Mobile_Theme</a:t>
            </a:r>
            <a:r>
              <a:rPr lang="fr-FR" sz="1200" smtClean="0"/>
              <a:t>, ….</a:t>
            </a:r>
            <a:endParaRPr lang="fr-FR" sz="1200"/>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6523" y="3518866"/>
            <a:ext cx="1893740" cy="276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9250" y="4713286"/>
            <a:ext cx="1151013" cy="1328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9704326"/>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420" y="323400"/>
            <a:ext cx="8040688" cy="249299"/>
          </a:xfrm>
        </p:spPr>
        <p:txBody>
          <a:bodyPr/>
          <a:lstStyle/>
          <a:p>
            <a:r>
              <a:rPr lang="fr-FR" sz="1800"/>
              <a:t>nos choix d’implémentation </a:t>
            </a:r>
            <a:r>
              <a:rPr lang="fr-FR" sz="1800" smtClean="0"/>
              <a:t>: le package ouvert</a:t>
            </a:r>
            <a:endParaRPr lang="fr-FR" sz="18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43</a:t>
            </a:fld>
            <a:endParaRPr lang="fr-FR"/>
          </a:p>
        </p:txBody>
      </p:sp>
      <p:sp>
        <p:nvSpPr>
          <p:cNvPr id="5" name="Espace réservé du texte 4"/>
          <p:cNvSpPr>
            <a:spLocks noGrp="1"/>
          </p:cNvSpPr>
          <p:nvPr>
            <p:ph type="body" sz="quarter" idx="10"/>
          </p:nvPr>
        </p:nvSpPr>
        <p:spPr>
          <a:xfrm>
            <a:off x="372137" y="814508"/>
            <a:ext cx="8653899" cy="2296162"/>
          </a:xfrm>
        </p:spPr>
        <p:txBody>
          <a:bodyPr/>
          <a:lstStyle/>
          <a:p>
            <a:r>
              <a:rPr lang="fr-FR" sz="1600" b="1" smtClean="0"/>
              <a:t>Comment gérer le package ouvert </a:t>
            </a:r>
          </a:p>
          <a:p>
            <a:pPr marL="0" indent="0">
              <a:lnSpc>
                <a:spcPct val="100000"/>
              </a:lnSpc>
              <a:spcBef>
                <a:spcPts val="0"/>
              </a:spcBef>
              <a:spcAft>
                <a:spcPts val="0"/>
              </a:spcAft>
              <a:buNone/>
            </a:pPr>
            <a:r>
              <a:rPr lang="fr-FR" sz="1400" smtClean="0"/>
              <a:t>	</a:t>
            </a:r>
            <a:r>
              <a:rPr lang="fr-FR" sz="1400" smtClean="0">
                <a:solidFill>
                  <a:schemeClr val="tx1"/>
                </a:solidFill>
              </a:rPr>
              <a:t>Il </a:t>
            </a:r>
            <a:r>
              <a:rPr lang="fr-FR" sz="1400">
                <a:solidFill>
                  <a:schemeClr val="tx1"/>
                </a:solidFill>
              </a:rPr>
              <a:t>s’agit de lots de produits vendus </a:t>
            </a:r>
            <a:r>
              <a:rPr lang="fr-FR" sz="1400" smtClean="0">
                <a:solidFill>
                  <a:schemeClr val="tx1"/>
                </a:solidFill>
              </a:rPr>
              <a:t>à </a:t>
            </a:r>
            <a:r>
              <a:rPr lang="fr-FR" sz="1400">
                <a:solidFill>
                  <a:schemeClr val="tx1"/>
                </a:solidFill>
              </a:rPr>
              <a:t>un tarif </a:t>
            </a:r>
            <a:r>
              <a:rPr lang="fr-FR" sz="1400" smtClean="0">
                <a:solidFill>
                  <a:schemeClr val="tx1"/>
                </a:solidFill>
              </a:rPr>
              <a:t>spécifique </a:t>
            </a:r>
            <a:r>
              <a:rPr lang="fr-FR" sz="1400">
                <a:solidFill>
                  <a:schemeClr val="tx1"/>
                </a:solidFill>
              </a:rPr>
              <a:t>que le client pourra </a:t>
            </a:r>
            <a:r>
              <a:rPr lang="fr-FR" sz="1400" smtClean="0">
                <a:solidFill>
                  <a:schemeClr val="tx1"/>
                </a:solidFill>
              </a:rPr>
              <a:t>lui-même 	constituer.</a:t>
            </a:r>
          </a:p>
          <a:p>
            <a:pPr marL="0" indent="0">
              <a:lnSpc>
                <a:spcPct val="100000"/>
              </a:lnSpc>
              <a:spcBef>
                <a:spcPts val="0"/>
              </a:spcBef>
              <a:spcAft>
                <a:spcPts val="0"/>
              </a:spcAft>
              <a:buNone/>
            </a:pPr>
            <a:r>
              <a:rPr lang="fr-FR" sz="1400">
                <a:solidFill>
                  <a:schemeClr val="tx1"/>
                </a:solidFill>
              </a:rPr>
              <a:t>	</a:t>
            </a:r>
            <a:r>
              <a:rPr lang="fr-FR" sz="1400" smtClean="0">
                <a:solidFill>
                  <a:schemeClr val="tx1"/>
                </a:solidFill>
              </a:rPr>
              <a:t>Exemple </a:t>
            </a:r>
            <a:r>
              <a:rPr lang="fr-FR" sz="1400">
                <a:solidFill>
                  <a:schemeClr val="tx1"/>
                </a:solidFill>
              </a:rPr>
              <a:t>: 10 livres numeriques sur le J’aime Lire Store </a:t>
            </a:r>
            <a:r>
              <a:rPr lang="fr-FR" sz="1400" smtClean="0">
                <a:solidFill>
                  <a:schemeClr val="tx1"/>
                </a:solidFill>
              </a:rPr>
              <a:t>à </a:t>
            </a:r>
            <a:r>
              <a:rPr lang="fr-FR" sz="1400">
                <a:solidFill>
                  <a:schemeClr val="tx1"/>
                </a:solidFill>
              </a:rPr>
              <a:t>choisir parmi 50 pour 10€</a:t>
            </a:r>
            <a:r>
              <a:rPr lang="fr-FR" sz="1400" smtClean="0">
                <a:solidFill>
                  <a:schemeClr val="tx1"/>
                </a:solidFill>
              </a:rPr>
              <a:t>.</a:t>
            </a:r>
          </a:p>
          <a:p>
            <a:pPr marL="0" indent="0">
              <a:lnSpc>
                <a:spcPct val="100000"/>
              </a:lnSpc>
              <a:spcBef>
                <a:spcPts val="0"/>
              </a:spcBef>
              <a:spcAft>
                <a:spcPts val="0"/>
              </a:spcAft>
              <a:buNone/>
            </a:pPr>
            <a:endParaRPr lang="fr-FR" sz="1400" b="1">
              <a:solidFill>
                <a:schemeClr val="tx1"/>
              </a:solidFill>
            </a:endParaRPr>
          </a:p>
          <a:p>
            <a:r>
              <a:rPr lang="fr-FR" sz="1600" b="1"/>
              <a:t>Préconisation : utiliser le standard </a:t>
            </a:r>
            <a:r>
              <a:rPr lang="fr-FR" sz="1600" b="1" smtClean="0"/>
              <a:t> </a:t>
            </a:r>
            <a:r>
              <a:rPr lang="fr-FR" sz="1400" smtClean="0">
                <a:solidFill>
                  <a:schemeClr val="tx1"/>
                </a:solidFill>
              </a:rPr>
              <a:t>( ce qui induit uniquement un coût d’intégration html). </a:t>
            </a:r>
          </a:p>
          <a:p>
            <a:pPr marL="0" indent="0">
              <a:lnSpc>
                <a:spcPct val="100000"/>
              </a:lnSpc>
              <a:spcBef>
                <a:spcPts val="0"/>
              </a:spcBef>
              <a:spcAft>
                <a:spcPts val="0"/>
              </a:spcAft>
              <a:buNone/>
            </a:pPr>
            <a:r>
              <a:rPr lang="fr-FR" sz="1400" smtClean="0">
                <a:solidFill>
                  <a:schemeClr val="tx1"/>
                </a:solidFill>
              </a:rPr>
              <a:t>L’idée est d’avoir un produit avec des cases à cocher sur la page produit et une seule ligne produit dans le panier avec autant d’items à l’intérieur que de produits sélectionnés.</a:t>
            </a:r>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84" y="3688681"/>
            <a:ext cx="4136164" cy="2851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86281" y="3425010"/>
            <a:ext cx="4572000" cy="289310"/>
          </a:xfrm>
          <a:prstGeom prst="rect">
            <a:avLst/>
          </a:prstGeom>
        </p:spPr>
        <p:txBody>
          <a:bodyPr>
            <a:spAutoFit/>
          </a:bodyPr>
          <a:lstStyle/>
          <a:p>
            <a:pPr marL="284400" indent="-284400">
              <a:lnSpc>
                <a:spcPct val="80000"/>
              </a:lnSpc>
              <a:spcBef>
                <a:spcPts val="1000"/>
              </a:spcBef>
              <a:spcAft>
                <a:spcPts val="1000"/>
              </a:spcAft>
              <a:buClr>
                <a:srgbClr val="82EB14"/>
              </a:buClr>
              <a:buFont typeface="Wingdings 3" pitchFamily="18" charset="2"/>
              <a:buChar char=""/>
            </a:pPr>
            <a:r>
              <a:rPr lang="fr-FR" sz="1600" b="1" kern="0">
                <a:solidFill>
                  <a:srgbClr val="87EB14"/>
                </a:solidFill>
                <a:latin typeface="Arial"/>
              </a:rPr>
              <a:t>Affichage dans la page produit : </a:t>
            </a:r>
          </a:p>
        </p:txBody>
      </p:sp>
      <p:sp>
        <p:nvSpPr>
          <p:cNvPr id="9" name="Rectangle 8"/>
          <p:cNvSpPr/>
          <p:nvPr/>
        </p:nvSpPr>
        <p:spPr>
          <a:xfrm>
            <a:off x="5302783" y="3425010"/>
            <a:ext cx="3028714" cy="289310"/>
          </a:xfrm>
          <a:prstGeom prst="rect">
            <a:avLst/>
          </a:prstGeom>
        </p:spPr>
        <p:txBody>
          <a:bodyPr wrap="none">
            <a:spAutoFit/>
          </a:bodyPr>
          <a:lstStyle/>
          <a:p>
            <a:pPr marL="284400" lvl="0" indent="-284400">
              <a:lnSpc>
                <a:spcPct val="80000"/>
              </a:lnSpc>
              <a:spcBef>
                <a:spcPts val="1000"/>
              </a:spcBef>
              <a:spcAft>
                <a:spcPts val="1000"/>
              </a:spcAft>
              <a:buClr>
                <a:srgbClr val="82EB14"/>
              </a:buClr>
              <a:buFont typeface="Wingdings 3" pitchFamily="18" charset="2"/>
              <a:buChar char=""/>
            </a:pPr>
            <a:r>
              <a:rPr lang="fr-FR" sz="1600" b="1" kern="0">
                <a:solidFill>
                  <a:srgbClr val="87EB14"/>
                </a:solidFill>
                <a:latin typeface="Arial"/>
              </a:rPr>
              <a:t>Affichage dans le panier : </a:t>
            </a:r>
          </a:p>
        </p:txBody>
      </p: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841" y="3833963"/>
            <a:ext cx="4885888" cy="2660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7116105"/>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420" y="323400"/>
            <a:ext cx="8040688" cy="249299"/>
          </a:xfrm>
        </p:spPr>
        <p:txBody>
          <a:bodyPr/>
          <a:lstStyle/>
          <a:p>
            <a:r>
              <a:rPr lang="fr-FR" sz="1800"/>
              <a:t>nos choix d’implémentation </a:t>
            </a:r>
            <a:r>
              <a:rPr lang="fr-FR" sz="1800" smtClean="0"/>
              <a:t>: </a:t>
            </a:r>
            <a:r>
              <a:rPr lang="fr-FR" sz="1800"/>
              <a:t>le </a:t>
            </a:r>
            <a:r>
              <a:rPr lang="fr-FR" sz="1800" smtClean="0"/>
              <a:t>Carrousel de la home</a:t>
            </a:r>
            <a:endParaRPr lang="fr-FR" sz="18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44</a:t>
            </a:fld>
            <a:endParaRPr lang="fr-FR"/>
          </a:p>
        </p:txBody>
      </p:sp>
      <p:sp>
        <p:nvSpPr>
          <p:cNvPr id="5" name="Espace réservé du texte 4"/>
          <p:cNvSpPr>
            <a:spLocks noGrp="1"/>
          </p:cNvSpPr>
          <p:nvPr>
            <p:ph type="body" sz="quarter" idx="10"/>
          </p:nvPr>
        </p:nvSpPr>
        <p:spPr>
          <a:xfrm>
            <a:off x="372137" y="814507"/>
            <a:ext cx="8653899" cy="3478541"/>
          </a:xfrm>
        </p:spPr>
        <p:txBody>
          <a:bodyPr/>
          <a:lstStyle/>
          <a:p>
            <a:r>
              <a:rPr lang="fr-FR" sz="1600" b="1" smtClean="0"/>
              <a:t>Description du Carrousel via la Home Page</a:t>
            </a:r>
          </a:p>
          <a:p>
            <a:pPr lvl="1">
              <a:defRPr/>
            </a:pPr>
            <a:r>
              <a:rPr lang="fr-FR" sz="1400" smtClean="0"/>
              <a:t>Le carrousel tel qu’il est décrit dans le cahier des charges affiche </a:t>
            </a:r>
            <a:r>
              <a:rPr lang="fr-FR" sz="1400"/>
              <a:t>l’ensemble des titres ou contenus numeriques du </a:t>
            </a:r>
            <a:r>
              <a:rPr lang="fr-FR" sz="1400" smtClean="0"/>
              <a:t>marché.</a:t>
            </a:r>
          </a:p>
          <a:p>
            <a:pPr lvl="1">
              <a:defRPr/>
            </a:pPr>
            <a:r>
              <a:rPr lang="fr-FR" sz="1400" smtClean="0">
                <a:solidFill>
                  <a:srgbClr val="FFC000"/>
                </a:solidFill>
              </a:rPr>
              <a:t>Cela ne nous semble pas être une bonne solution pour des raisons de performance : </a:t>
            </a:r>
          </a:p>
          <a:p>
            <a:pPr lvl="2">
              <a:defRPr/>
            </a:pPr>
            <a:r>
              <a:rPr lang="fr-FR" sz="1200" smtClean="0"/>
              <a:t>Avoir tous les produits alourdira considérablement le poids de la page html à transporter.</a:t>
            </a:r>
          </a:p>
          <a:p>
            <a:pPr lvl="2">
              <a:defRPr/>
            </a:pPr>
            <a:r>
              <a:rPr lang="fr-FR" sz="1200" smtClean="0"/>
              <a:t>Le temps de requête pour récupérer le contenu sera important (coût unitaire pour la mise en cache Magento)</a:t>
            </a:r>
          </a:p>
          <a:p>
            <a:pPr marL="568800" lvl="2" indent="0">
              <a:buNone/>
              <a:defRPr/>
            </a:pPr>
            <a:endParaRPr lang="fr-FR" sz="1000" smtClean="0"/>
          </a:p>
          <a:p>
            <a:pPr>
              <a:defRPr/>
            </a:pPr>
            <a:r>
              <a:rPr lang="fr-FR" sz="1400" b="1" smtClean="0"/>
              <a:t>Solution proposée : </a:t>
            </a:r>
            <a:endParaRPr lang="fr-FR" sz="1400" b="1"/>
          </a:p>
          <a:p>
            <a:pPr lvl="1">
              <a:defRPr/>
            </a:pPr>
            <a:r>
              <a:rPr lang="fr-FR" sz="1400"/>
              <a:t>Faire un rapide développement permettant de gérer un </a:t>
            </a:r>
            <a:r>
              <a:rPr lang="fr-FR" sz="1400" err="1"/>
              <a:t>widget</a:t>
            </a:r>
            <a:r>
              <a:rPr lang="fr-FR" sz="1400"/>
              <a:t> Magento lié à un catalogue virtuel (non affiché avec le reste des catégories) dans lequel on catégorise manuellement 5 ou </a:t>
            </a:r>
            <a:r>
              <a:rPr lang="fr-FR" sz="1400" smtClean="0"/>
              <a:t>6 </a:t>
            </a:r>
            <a:r>
              <a:rPr lang="fr-FR" sz="1400"/>
              <a:t>produits maximum.</a:t>
            </a:r>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Tree>
    <p:extLst>
      <p:ext uri="{BB962C8B-B14F-4D97-AF65-F5344CB8AC3E}">
        <p14:creationId xmlns:p14="http://schemas.microsoft.com/office/powerpoint/2010/main" val="2353948999"/>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420" y="323400"/>
            <a:ext cx="8040688" cy="470898"/>
          </a:xfrm>
        </p:spPr>
        <p:txBody>
          <a:bodyPr/>
          <a:lstStyle/>
          <a:p>
            <a:r>
              <a:rPr lang="fr-FR" sz="1600"/>
              <a:t>nos choix </a:t>
            </a:r>
            <a:r>
              <a:rPr lang="fr-FR" sz="1600" smtClean="0"/>
              <a:t>d’implémentation : </a:t>
            </a:r>
            <a:r>
              <a:rPr lang="fr-FR" sz="1600"/>
              <a:t>le </a:t>
            </a:r>
            <a:r>
              <a:rPr lang="fr-FR" sz="1600" smtClean="0"/>
              <a:t>SEO </a:t>
            </a:r>
            <a:r>
              <a:rPr lang="fr-FR" sz="1600"/>
              <a:t>&amp; le REFERENCEMENT NATUREL</a:t>
            </a:r>
            <a:r>
              <a:rPr lang="fr-FR" sz="1800"/>
              <a:t/>
            </a:r>
            <a:br>
              <a:rPr lang="fr-FR" sz="1800"/>
            </a:br>
            <a:endParaRPr lang="fr-FR" sz="18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45</a:t>
            </a:fld>
            <a:endParaRPr lang="fr-FR"/>
          </a:p>
        </p:txBody>
      </p:sp>
      <p:sp>
        <p:nvSpPr>
          <p:cNvPr id="5" name="Espace réservé du texte 4"/>
          <p:cNvSpPr>
            <a:spLocks noGrp="1"/>
          </p:cNvSpPr>
          <p:nvPr>
            <p:ph type="body" sz="quarter" idx="10"/>
          </p:nvPr>
        </p:nvSpPr>
        <p:spPr>
          <a:xfrm>
            <a:off x="372137" y="814507"/>
            <a:ext cx="8653899" cy="5687893"/>
          </a:xfrm>
        </p:spPr>
        <p:txBody>
          <a:bodyPr/>
          <a:lstStyle/>
          <a:p>
            <a:pPr>
              <a:defRPr/>
            </a:pPr>
            <a:r>
              <a:rPr lang="fr-FR" sz="1600" b="1" smtClean="0"/>
              <a:t>Importance </a:t>
            </a:r>
            <a:r>
              <a:rPr lang="fr-FR" sz="1600" b="1"/>
              <a:t>du référencement naturel : </a:t>
            </a:r>
          </a:p>
          <a:p>
            <a:pPr marL="0" indent="0">
              <a:buNone/>
              <a:defRPr/>
            </a:pPr>
            <a:r>
              <a:rPr lang="fr-FR" sz="1400" smtClean="0">
                <a:solidFill>
                  <a:schemeClr val="tx1"/>
                </a:solidFill>
              </a:rPr>
              <a:t>Près de 140 milliards de recherches sont réalisées chaque mois sur les outils de recherche. 85% des internautes utilisent les outils de recherche quotidiennement. </a:t>
            </a:r>
            <a:r>
              <a:rPr lang="fr-FR" sz="1400">
                <a:solidFill>
                  <a:schemeClr val="tx1"/>
                </a:solidFill>
              </a:rPr>
              <a:t>L</a:t>
            </a:r>
            <a:r>
              <a:rPr lang="fr-FR" sz="1400" smtClean="0">
                <a:solidFill>
                  <a:schemeClr val="tx1"/>
                </a:solidFill>
              </a:rPr>
              <a:t>ors </a:t>
            </a:r>
            <a:r>
              <a:rPr lang="fr-FR" sz="1400">
                <a:solidFill>
                  <a:schemeClr val="tx1"/>
                </a:solidFill>
              </a:rPr>
              <a:t>d’une recherche, 68% ne vont pas au-delà de la 1ère </a:t>
            </a:r>
            <a:r>
              <a:rPr lang="fr-FR" sz="1400" smtClean="0">
                <a:solidFill>
                  <a:schemeClr val="tx1"/>
                </a:solidFill>
              </a:rPr>
              <a:t>page. La </a:t>
            </a:r>
            <a:r>
              <a:rPr lang="fr-FR" sz="1400">
                <a:solidFill>
                  <a:schemeClr val="tx1"/>
                </a:solidFill>
              </a:rPr>
              <a:t>1ère position recueille 1650% plus de clics que la 10ème </a:t>
            </a:r>
            <a:r>
              <a:rPr lang="fr-FR" sz="1400" smtClean="0">
                <a:solidFill>
                  <a:schemeClr val="tx1"/>
                </a:solidFill>
              </a:rPr>
              <a:t>position.</a:t>
            </a:r>
            <a:endParaRPr lang="fr-FR" sz="1400" smtClean="0"/>
          </a:p>
          <a:p>
            <a:pPr>
              <a:defRPr/>
            </a:pPr>
            <a:r>
              <a:rPr lang="fr-FR" sz="1600" b="1" smtClean="0"/>
              <a:t>Stratégie SEO : </a:t>
            </a:r>
            <a:endParaRPr lang="fr-FR" sz="1200" smtClean="0"/>
          </a:p>
          <a:p>
            <a:pPr lvl="1">
              <a:lnSpc>
                <a:spcPct val="80000"/>
              </a:lnSpc>
              <a:defRPr/>
            </a:pPr>
            <a:r>
              <a:rPr lang="fr-FR" sz="1400" smtClean="0"/>
              <a:t>Il est indispensable notamment pour le lot 2 d’inclure dans la phase de conception et de réalisation une stratégie SEO claire et précise </a:t>
            </a:r>
            <a:r>
              <a:rPr lang="fr-FR" sz="1400"/>
              <a:t>: </a:t>
            </a:r>
            <a:endParaRPr lang="fr-FR" sz="1400" smtClean="0"/>
          </a:p>
          <a:p>
            <a:pPr lvl="2">
              <a:lnSpc>
                <a:spcPct val="80000"/>
              </a:lnSpc>
              <a:defRPr/>
            </a:pPr>
            <a:r>
              <a:rPr lang="fr-FR" sz="1200" b="1" smtClean="0"/>
              <a:t>Minimiser </a:t>
            </a:r>
            <a:r>
              <a:rPr lang="fr-FR" sz="1200" b="1"/>
              <a:t>l’impact du passage de l’ancien au nouveau site :</a:t>
            </a:r>
            <a:r>
              <a:rPr lang="fr-FR" sz="1100" b="1"/>
              <a:t> </a:t>
            </a:r>
            <a:r>
              <a:rPr lang="fr-FR" sz="1200">
                <a:latin typeface="+mj-lt"/>
              </a:rPr>
              <a:t>pour positionner une page, Google utilise de nombreux facteurs tels que l’ancienneté de la page et le nombre de liens entrants. Si aucune action spécifique n’est prise, le lancement d’un nouveau site peut dégrader le positionnement actuel, créer des contenus dupliqués et donc impacter le volume de visite.</a:t>
            </a:r>
          </a:p>
          <a:p>
            <a:pPr lvl="3">
              <a:buFont typeface="Wingdings" pitchFamily="2" charset="2"/>
              <a:buChar char="Ø"/>
            </a:pPr>
            <a:r>
              <a:rPr lang="fr-FR" sz="1200" smtClean="0">
                <a:latin typeface="+mj-lt"/>
                <a:cs typeface="ヒラギノ角ゴ Pro W3"/>
              </a:rPr>
              <a:t>Nous devons </a:t>
            </a:r>
            <a:r>
              <a:rPr lang="fr-FR" sz="1200" b="1">
                <a:solidFill>
                  <a:schemeClr val="accent1"/>
                </a:solidFill>
                <a:latin typeface="+mj-lt"/>
                <a:cs typeface="ヒラギノ角ゴ Pro W3"/>
              </a:rPr>
              <a:t>travailler ensemble sur le processus de mise à jour rapide de l’index </a:t>
            </a:r>
            <a:r>
              <a:rPr lang="fr-FR" sz="1200">
                <a:solidFill>
                  <a:schemeClr val="tx1"/>
                </a:solidFill>
                <a:latin typeface="+mj-lt"/>
                <a:cs typeface="ヒラギノ角ゴ Pro W3"/>
              </a:rPr>
              <a:t>des outils de recherche pour assurer la prise en compte de l’ensemble des nouvelles pages sans perdre les </a:t>
            </a:r>
            <a:r>
              <a:rPr lang="fr-FR" sz="1200" smtClean="0">
                <a:solidFill>
                  <a:schemeClr val="tx1"/>
                </a:solidFill>
                <a:latin typeface="+mj-lt"/>
                <a:cs typeface="ヒラギノ角ゴ Pro W3"/>
              </a:rPr>
              <a:t>anciennes (Bayard fourni le </a:t>
            </a:r>
            <a:r>
              <a:rPr lang="fr-FR" sz="1200" err="1" smtClean="0">
                <a:solidFill>
                  <a:schemeClr val="tx1"/>
                </a:solidFill>
                <a:latin typeface="+mj-lt"/>
                <a:cs typeface="ヒラギノ角ゴ Pro W3"/>
              </a:rPr>
              <a:t>mapping</a:t>
            </a:r>
            <a:r>
              <a:rPr lang="fr-FR" sz="1200" smtClean="0">
                <a:solidFill>
                  <a:schemeClr val="tx1"/>
                </a:solidFill>
                <a:latin typeface="+mj-lt"/>
                <a:cs typeface="ヒラギノ角ゴ Pro W3"/>
              </a:rPr>
              <a:t> entre toutes les </a:t>
            </a:r>
            <a:r>
              <a:rPr lang="fr-FR" sz="1200" err="1" smtClean="0">
                <a:solidFill>
                  <a:schemeClr val="tx1"/>
                </a:solidFill>
                <a:latin typeface="+mj-lt"/>
                <a:cs typeface="ヒラギノ角ゴ Pro W3"/>
              </a:rPr>
              <a:t>urls</a:t>
            </a:r>
            <a:r>
              <a:rPr lang="fr-FR" sz="1200" smtClean="0">
                <a:solidFill>
                  <a:schemeClr val="tx1"/>
                </a:solidFill>
                <a:latin typeface="+mj-lt"/>
                <a:cs typeface="ヒラギノ角ゴ Pro W3"/>
              </a:rPr>
              <a:t> des boutiques Symfony </a:t>
            </a:r>
            <a:r>
              <a:rPr lang="fr-FR" sz="1200">
                <a:solidFill>
                  <a:schemeClr val="tx1"/>
                </a:solidFill>
                <a:latin typeface="+mj-lt"/>
                <a:cs typeface="ヒラギノ角ゴ Pro W3"/>
              </a:rPr>
              <a:t>indéxées par les moteurs </a:t>
            </a:r>
            <a:r>
              <a:rPr lang="fr-FR" sz="1200" smtClean="0">
                <a:solidFill>
                  <a:schemeClr val="tx1"/>
                </a:solidFill>
                <a:latin typeface="+mj-lt"/>
                <a:cs typeface="ヒラギノ角ゴ Pro W3"/>
              </a:rPr>
              <a:t>et les nouvelles </a:t>
            </a:r>
            <a:r>
              <a:rPr lang="fr-FR" sz="1200" err="1" smtClean="0">
                <a:solidFill>
                  <a:schemeClr val="tx1"/>
                </a:solidFill>
                <a:latin typeface="+mj-lt"/>
                <a:cs typeface="ヒラギノ角ゴ Pro W3"/>
              </a:rPr>
              <a:t>urls</a:t>
            </a:r>
            <a:r>
              <a:rPr lang="fr-FR" sz="1200" smtClean="0">
                <a:solidFill>
                  <a:schemeClr val="tx1"/>
                </a:solidFill>
                <a:latin typeface="+mj-lt"/>
                <a:cs typeface="ヒラギノ角ゴ Pro W3"/>
              </a:rPr>
              <a:t> Magento) </a:t>
            </a:r>
          </a:p>
          <a:p>
            <a:pPr lvl="2">
              <a:lnSpc>
                <a:spcPct val="80000"/>
              </a:lnSpc>
              <a:defRPr/>
            </a:pPr>
            <a:r>
              <a:rPr lang="fr-FR" sz="1200" b="1" smtClean="0"/>
              <a:t>Optimiser et normaliser : il est nécessaire dans la phase de conception de prendre en compte :</a:t>
            </a:r>
          </a:p>
          <a:p>
            <a:pPr lvl="3">
              <a:lnSpc>
                <a:spcPct val="80000"/>
              </a:lnSpc>
              <a:defRPr/>
            </a:pPr>
            <a:r>
              <a:rPr lang="fr-FR" sz="1200">
                <a:solidFill>
                  <a:schemeClr val="tx1"/>
                </a:solidFill>
                <a:cs typeface="ヒラギノ角ゴ Pro W3"/>
              </a:rPr>
              <a:t>La stratégie de </a:t>
            </a:r>
            <a:r>
              <a:rPr lang="fr-FR" sz="1200" err="1">
                <a:solidFill>
                  <a:schemeClr val="tx1"/>
                </a:solidFill>
                <a:cs typeface="ヒラギノ角ゴ Pro W3"/>
              </a:rPr>
              <a:t>linking</a:t>
            </a:r>
            <a:r>
              <a:rPr lang="fr-FR" sz="1200">
                <a:solidFill>
                  <a:schemeClr val="tx1"/>
                </a:solidFill>
                <a:cs typeface="ヒラギノ角ゴ Pro W3"/>
              </a:rPr>
              <a:t> interne (pour une meilleure diffusion du PageRank)</a:t>
            </a:r>
          </a:p>
          <a:p>
            <a:pPr lvl="3">
              <a:lnSpc>
                <a:spcPct val="80000"/>
              </a:lnSpc>
              <a:defRPr/>
            </a:pPr>
            <a:r>
              <a:rPr lang="fr-FR" sz="1200">
                <a:solidFill>
                  <a:schemeClr val="tx1"/>
                </a:solidFill>
                <a:cs typeface="ヒラギノ角ゴ Pro W3"/>
              </a:rPr>
              <a:t>L’optimisation et normalisation des </a:t>
            </a:r>
            <a:r>
              <a:rPr lang="fr-FR" sz="1200" err="1">
                <a:solidFill>
                  <a:schemeClr val="tx1"/>
                </a:solidFill>
                <a:cs typeface="ヒラギノ角ゴ Pro W3"/>
              </a:rPr>
              <a:t>URLs</a:t>
            </a:r>
            <a:endParaRPr lang="fr-FR" sz="1200">
              <a:solidFill>
                <a:schemeClr val="tx1"/>
              </a:solidFill>
              <a:cs typeface="ヒラギノ角ゴ Pro W3"/>
            </a:endParaRPr>
          </a:p>
          <a:p>
            <a:pPr lvl="3">
              <a:lnSpc>
                <a:spcPct val="80000"/>
              </a:lnSpc>
              <a:defRPr/>
            </a:pPr>
            <a:r>
              <a:rPr lang="fr-FR" sz="1200" smtClean="0">
                <a:solidFill>
                  <a:schemeClr val="tx1"/>
                </a:solidFill>
                <a:cs typeface="ヒラギノ角ゴ Pro W3"/>
              </a:rPr>
              <a:t>La bonne utilisation des liens (robots qui vérifient lors de la recette de mise en production qu’il n’y a pas de liens cassés, le </a:t>
            </a:r>
            <a:r>
              <a:rPr lang="fr-FR" sz="1200">
                <a:solidFill>
                  <a:schemeClr val="tx1"/>
                </a:solidFill>
                <a:cs typeface="ヒラギノ角ゴ Pro W3"/>
              </a:rPr>
              <a:t>nombre de liens externes dans une page </a:t>
            </a:r>
            <a:r>
              <a:rPr lang="fr-FR" sz="1200" smtClean="0">
                <a:solidFill>
                  <a:schemeClr val="tx1"/>
                </a:solidFill>
                <a:cs typeface="ヒラギノ角ゴ Pro W3"/>
              </a:rPr>
              <a:t>qui n'excède </a:t>
            </a:r>
            <a:r>
              <a:rPr lang="fr-FR" sz="1200">
                <a:solidFill>
                  <a:schemeClr val="tx1"/>
                </a:solidFill>
                <a:cs typeface="ヒラギノ角ゴ Pro W3"/>
              </a:rPr>
              <a:t>pas le nombre de liens internes, </a:t>
            </a:r>
            <a:r>
              <a:rPr lang="fr-FR" sz="1200" smtClean="0">
                <a:solidFill>
                  <a:schemeClr val="tx1"/>
                </a:solidFill>
                <a:cs typeface="ヒラギノ角ゴ Pro W3"/>
              </a:rPr>
              <a:t>les </a:t>
            </a:r>
            <a:r>
              <a:rPr lang="fr-FR" sz="1200">
                <a:solidFill>
                  <a:schemeClr val="tx1"/>
                </a:solidFill>
                <a:cs typeface="ヒラギノ角ゴ Pro W3"/>
              </a:rPr>
              <a:t>URL </a:t>
            </a:r>
            <a:r>
              <a:rPr lang="fr-FR" sz="1200" smtClean="0">
                <a:solidFill>
                  <a:schemeClr val="tx1"/>
                </a:solidFill>
                <a:cs typeface="ヒラギノ角ゴ Pro W3"/>
              </a:rPr>
              <a:t>qui contiennent </a:t>
            </a:r>
            <a:r>
              <a:rPr lang="fr-FR" sz="1200">
                <a:solidFill>
                  <a:schemeClr val="tx1"/>
                </a:solidFill>
                <a:cs typeface="ヒラギノ角ゴ Pro W3"/>
              </a:rPr>
              <a:t>des termes présents dans les titres de </a:t>
            </a:r>
            <a:r>
              <a:rPr lang="fr-FR" sz="1200" smtClean="0">
                <a:solidFill>
                  <a:schemeClr val="tx1"/>
                </a:solidFill>
                <a:cs typeface="ヒラギノ角ゴ Pro W3"/>
              </a:rPr>
              <a:t>pages, …)</a:t>
            </a:r>
          </a:p>
          <a:p>
            <a:pPr lvl="3">
              <a:lnSpc>
                <a:spcPct val="80000"/>
              </a:lnSpc>
              <a:defRPr/>
            </a:pPr>
            <a:r>
              <a:rPr lang="fr-FR" sz="1200" smtClean="0">
                <a:solidFill>
                  <a:schemeClr val="tx1"/>
                </a:solidFill>
                <a:cs typeface="ヒラギノ角ゴ Pro W3"/>
              </a:rPr>
              <a:t>La présence et la correct paramétrage des META</a:t>
            </a:r>
          </a:p>
          <a:p>
            <a:pPr>
              <a:defRPr/>
            </a:pPr>
            <a:r>
              <a:rPr lang="fr-FR" sz="1650" b="1" smtClean="0"/>
              <a:t>Solutions : </a:t>
            </a:r>
          </a:p>
          <a:p>
            <a:pPr lvl="1">
              <a:spcBef>
                <a:spcPts val="0"/>
              </a:spcBef>
              <a:spcAft>
                <a:spcPts val="0"/>
              </a:spcAft>
              <a:defRPr/>
            </a:pPr>
            <a:r>
              <a:rPr lang="fr-FR" sz="1300" b="1" smtClean="0"/>
              <a:t>Ateliers dédiés en phase de conception</a:t>
            </a:r>
          </a:p>
          <a:p>
            <a:pPr lvl="1">
              <a:spcBef>
                <a:spcPts val="0"/>
              </a:spcBef>
              <a:spcAft>
                <a:spcPts val="0"/>
              </a:spcAft>
              <a:defRPr/>
            </a:pPr>
            <a:r>
              <a:rPr lang="fr-FR" sz="1300" b="1" smtClean="0"/>
              <a:t>Installation, paramétrage et utilisation d’un module communautaire dédié</a:t>
            </a:r>
            <a:endParaRPr lang="fr-FR" sz="1300"/>
          </a:p>
          <a:p>
            <a:pPr lvl="3">
              <a:lnSpc>
                <a:spcPct val="80000"/>
              </a:lnSpc>
              <a:defRPr/>
            </a:pPr>
            <a:endParaRPr lang="fr-FR" sz="1050">
              <a:cs typeface="ヒラギノ角ゴ Pro W3"/>
            </a:endParaRPr>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Tree>
    <p:extLst>
      <p:ext uri="{BB962C8B-B14F-4D97-AF65-F5344CB8AC3E}">
        <p14:creationId xmlns:p14="http://schemas.microsoft.com/office/powerpoint/2010/main" val="1479704326"/>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693420" y="323400"/>
            <a:ext cx="8040688" cy="249299"/>
          </a:xfrm>
        </p:spPr>
        <p:txBody>
          <a:bodyPr/>
          <a:lstStyle/>
          <a:p>
            <a:r>
              <a:rPr lang="fr-FR" sz="1800"/>
              <a:t>nos choix d’implémentation : </a:t>
            </a:r>
            <a:r>
              <a:rPr lang="fr-FR" sz="1800" smtClean="0"/>
              <a:t>rubrique « à découvrir aussi »</a:t>
            </a:r>
            <a:endParaRPr lang="fr-FR" sz="18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46</a:t>
            </a:fld>
            <a:endParaRPr lang="fr-FR"/>
          </a:p>
        </p:txBody>
      </p:sp>
      <p:sp>
        <p:nvSpPr>
          <p:cNvPr id="5" name="Espace réservé du texte 4"/>
          <p:cNvSpPr>
            <a:spLocks noGrp="1"/>
          </p:cNvSpPr>
          <p:nvPr>
            <p:ph type="body" sz="quarter" idx="10"/>
          </p:nvPr>
        </p:nvSpPr>
        <p:spPr>
          <a:xfrm>
            <a:off x="372137" y="1005007"/>
            <a:ext cx="6962113" cy="3478541"/>
          </a:xfrm>
        </p:spPr>
        <p:txBody>
          <a:bodyPr/>
          <a:lstStyle/>
          <a:p>
            <a:r>
              <a:rPr lang="fr-FR" sz="1400" b="1" smtClean="0"/>
              <a:t>Description de la rubrique « A découvrir aussi » du cahier des charges </a:t>
            </a:r>
          </a:p>
          <a:p>
            <a:pPr marL="0" indent="0">
              <a:buNone/>
            </a:pPr>
            <a:r>
              <a:rPr lang="fr-FR" sz="1200">
                <a:solidFill>
                  <a:schemeClr val="tx1"/>
                </a:solidFill>
              </a:rPr>
              <a:t>Il s’agit d’une </a:t>
            </a:r>
            <a:r>
              <a:rPr lang="fr-FR" sz="1200" smtClean="0">
                <a:solidFill>
                  <a:schemeClr val="tx1"/>
                </a:solidFill>
              </a:rPr>
              <a:t>zone sur la page produit permettant </a:t>
            </a:r>
            <a:r>
              <a:rPr lang="fr-FR" sz="1200">
                <a:solidFill>
                  <a:schemeClr val="tx1"/>
                </a:solidFill>
              </a:rPr>
              <a:t>d’afficher des produits en cross-sell ou en </a:t>
            </a:r>
            <a:r>
              <a:rPr lang="fr-FR" sz="1200" smtClean="0">
                <a:solidFill>
                  <a:schemeClr val="tx1"/>
                </a:solidFill>
              </a:rPr>
              <a:t>up-</a:t>
            </a:r>
            <a:r>
              <a:rPr lang="fr-FR" sz="1200" err="1" smtClean="0">
                <a:solidFill>
                  <a:schemeClr val="tx1"/>
                </a:solidFill>
              </a:rPr>
              <a:t>sell</a:t>
            </a:r>
            <a:r>
              <a:rPr lang="fr-FR" sz="1200">
                <a:solidFill>
                  <a:schemeClr val="tx1"/>
                </a:solidFill>
              </a:rPr>
              <a:t> </a:t>
            </a:r>
            <a:r>
              <a:rPr lang="fr-FR" sz="1200" smtClean="0">
                <a:solidFill>
                  <a:schemeClr val="tx1"/>
                </a:solidFill>
              </a:rPr>
              <a:t>ou des produits </a:t>
            </a:r>
            <a:r>
              <a:rPr lang="fr-FR" sz="1200">
                <a:solidFill>
                  <a:schemeClr val="tx1"/>
                </a:solidFill>
              </a:rPr>
              <a:t>complementaires monitorables par fiche produit</a:t>
            </a:r>
            <a:r>
              <a:rPr lang="fr-FR" sz="1200" smtClean="0">
                <a:solidFill>
                  <a:schemeClr val="tx1"/>
                </a:solidFill>
              </a:rPr>
              <a:t>.</a:t>
            </a:r>
          </a:p>
          <a:p>
            <a:pPr marL="0" indent="0">
              <a:buNone/>
            </a:pPr>
            <a:r>
              <a:rPr lang="fr-FR" sz="1200" smtClean="0">
                <a:solidFill>
                  <a:schemeClr val="tx1"/>
                </a:solidFill>
              </a:rPr>
              <a:t>La capture d’écran associée au cahier des charges montre un produit dont le choix des variants n’est pas encore fait dans ce cross-selling sur la même page produit.</a:t>
            </a:r>
          </a:p>
          <a:p>
            <a:pPr marL="0" indent="0">
              <a:buNone/>
            </a:pPr>
            <a:r>
              <a:rPr lang="fr-FR" sz="1200" smtClean="0">
                <a:solidFill>
                  <a:schemeClr val="tx1"/>
                </a:solidFill>
              </a:rPr>
              <a:t>Cela complexifie grandement la mise en œuvre de la fonctionnalité.</a:t>
            </a:r>
          </a:p>
          <a:p>
            <a:pPr marL="0" indent="0">
              <a:buNone/>
            </a:pPr>
            <a:r>
              <a:rPr lang="fr-FR" sz="1200" smtClean="0">
                <a:solidFill>
                  <a:schemeClr val="tx1"/>
                </a:solidFill>
              </a:rPr>
              <a:t>Nous proposons plutôt, dans un lot 1, de faire du cross-selling sur les variants du titre. Exemple : Offre  </a:t>
            </a:r>
            <a:r>
              <a:rPr lang="fr-FR" sz="1200" err="1" smtClean="0">
                <a:solidFill>
                  <a:schemeClr val="tx1"/>
                </a:solidFill>
              </a:rPr>
              <a:t>Popi</a:t>
            </a:r>
            <a:r>
              <a:rPr lang="fr-FR" sz="1200" smtClean="0">
                <a:solidFill>
                  <a:schemeClr val="tx1"/>
                </a:solidFill>
              </a:rPr>
              <a:t> 6 mois, Offre </a:t>
            </a:r>
            <a:r>
              <a:rPr lang="fr-FR" sz="1200" err="1" smtClean="0">
                <a:solidFill>
                  <a:schemeClr val="tx1"/>
                </a:solidFill>
              </a:rPr>
              <a:t>Popi</a:t>
            </a:r>
            <a:r>
              <a:rPr lang="fr-FR" sz="1200" smtClean="0">
                <a:solidFill>
                  <a:schemeClr val="tx1"/>
                </a:solidFill>
              </a:rPr>
              <a:t> libre engagement, …</a:t>
            </a:r>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2362" y="702973"/>
            <a:ext cx="1604963" cy="3138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61" y="3452501"/>
            <a:ext cx="3244789" cy="2517965"/>
          </a:xfrm>
          <a:prstGeom prst="rect">
            <a:avLst/>
          </a:prstGeom>
          <a:solidFill>
            <a:schemeClr val="tx1"/>
          </a:solidFill>
          <a:ln>
            <a:noFill/>
          </a:ln>
          <a:effectLst/>
        </p:spPr>
      </p:pic>
      <p:sp>
        <p:nvSpPr>
          <p:cNvPr id="9" name="ZoneTexte 8"/>
          <p:cNvSpPr txBox="1"/>
          <p:nvPr/>
        </p:nvSpPr>
        <p:spPr>
          <a:xfrm>
            <a:off x="742765" y="5925091"/>
            <a:ext cx="3102727" cy="577081"/>
          </a:xfrm>
          <a:prstGeom prst="rect">
            <a:avLst/>
          </a:prstGeom>
          <a:noFill/>
        </p:spPr>
        <p:txBody>
          <a:bodyPr wrap="square" rtlCol="0">
            <a:spAutoFit/>
          </a:bodyPr>
          <a:lstStyle/>
          <a:p>
            <a:r>
              <a:rPr lang="fr-FR" sz="1050" i="1" smtClean="0"/>
              <a:t>La zone de cross-selling présente des variants</a:t>
            </a:r>
          </a:p>
          <a:p>
            <a:r>
              <a:rPr lang="fr-FR" sz="1050" i="1" smtClean="0"/>
              <a:t> </a:t>
            </a:r>
            <a:r>
              <a:rPr lang="fr-FR" sz="700" i="1" smtClean="0"/>
              <a:t>(le design est celui par défaut de </a:t>
            </a:r>
            <a:r>
              <a:rPr lang="fr-FR" sz="700" i="1" err="1" smtClean="0"/>
              <a:t>Magento</a:t>
            </a:r>
            <a:r>
              <a:rPr lang="fr-FR" sz="700" i="1" smtClean="0"/>
              <a:t>. Le design Bayard n’est pas </a:t>
            </a:r>
          </a:p>
          <a:p>
            <a:r>
              <a:rPr lang="fr-FR" sz="700" i="1" smtClean="0"/>
              <a:t>pris en compte dans cette capture)</a:t>
            </a:r>
            <a:r>
              <a:rPr lang="fr-FR" sz="1050" i="1" smtClean="0"/>
              <a:t> </a:t>
            </a:r>
            <a:endParaRPr lang="fr-FR" sz="1050" i="1"/>
          </a:p>
        </p:txBody>
      </p:sp>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2554" y="3272755"/>
            <a:ext cx="1898783" cy="322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ZoneTexte 10"/>
          <p:cNvSpPr txBox="1"/>
          <p:nvPr/>
        </p:nvSpPr>
        <p:spPr>
          <a:xfrm>
            <a:off x="6287566" y="5539113"/>
            <a:ext cx="2412065" cy="415498"/>
          </a:xfrm>
          <a:prstGeom prst="rect">
            <a:avLst/>
          </a:prstGeom>
          <a:noFill/>
        </p:spPr>
        <p:txBody>
          <a:bodyPr wrap="square" rtlCol="0">
            <a:spAutoFit/>
          </a:bodyPr>
          <a:lstStyle/>
          <a:p>
            <a:r>
              <a:rPr lang="fr-FR" sz="1050" i="1" smtClean="0"/>
              <a:t>La zone « les autres offre pour ce titre » présente des variants</a:t>
            </a:r>
            <a:endParaRPr lang="fr-FR" sz="1050" i="1"/>
          </a:p>
        </p:txBody>
      </p:sp>
    </p:spTree>
    <p:extLst>
      <p:ext uri="{BB962C8B-B14F-4D97-AF65-F5344CB8AC3E}">
        <p14:creationId xmlns:p14="http://schemas.microsoft.com/office/powerpoint/2010/main" val="2860081097"/>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420" y="323400"/>
            <a:ext cx="8040688" cy="249299"/>
          </a:xfrm>
        </p:spPr>
        <p:txBody>
          <a:bodyPr/>
          <a:lstStyle/>
          <a:p>
            <a:r>
              <a:rPr lang="fr-FR" sz="1800"/>
              <a:t>nos choix d’implémentation : </a:t>
            </a:r>
            <a:r>
              <a:rPr lang="fr-FR" sz="1800" smtClean="0"/>
              <a:t>rubrique « à découvrir aussi »</a:t>
            </a:r>
            <a:endParaRPr lang="fr-FR" sz="18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47</a:t>
            </a:fld>
            <a:endParaRPr lang="fr-FR"/>
          </a:p>
        </p:txBody>
      </p:sp>
      <p:sp>
        <p:nvSpPr>
          <p:cNvPr id="5" name="Espace réservé du texte 4"/>
          <p:cNvSpPr>
            <a:spLocks noGrp="1"/>
          </p:cNvSpPr>
          <p:nvPr>
            <p:ph type="body" sz="quarter" idx="10"/>
          </p:nvPr>
        </p:nvSpPr>
        <p:spPr>
          <a:xfrm>
            <a:off x="372138" y="1005007"/>
            <a:ext cx="5442875" cy="4949604"/>
          </a:xfrm>
        </p:spPr>
        <p:txBody>
          <a:bodyPr/>
          <a:lstStyle/>
          <a:p>
            <a:r>
              <a:rPr lang="fr-FR" sz="1800" b="1" smtClean="0"/>
              <a:t>Description de la rubrique « A découvrir aussi » du cahier des charges </a:t>
            </a:r>
          </a:p>
          <a:p>
            <a:pPr marL="0" indent="0">
              <a:buNone/>
            </a:pPr>
            <a:r>
              <a:rPr lang="fr-FR" sz="1600">
                <a:solidFill>
                  <a:schemeClr val="tx1"/>
                </a:solidFill>
              </a:rPr>
              <a:t>Il s’agit d’une </a:t>
            </a:r>
            <a:r>
              <a:rPr lang="fr-FR" sz="1600" smtClean="0">
                <a:solidFill>
                  <a:schemeClr val="tx1"/>
                </a:solidFill>
              </a:rPr>
              <a:t>zone sur la page produit permettant </a:t>
            </a:r>
            <a:r>
              <a:rPr lang="fr-FR" sz="1600">
                <a:solidFill>
                  <a:schemeClr val="tx1"/>
                </a:solidFill>
              </a:rPr>
              <a:t>d’afficher des produits en cross-sell ou en </a:t>
            </a:r>
            <a:r>
              <a:rPr lang="fr-FR" sz="1600" smtClean="0">
                <a:solidFill>
                  <a:schemeClr val="tx1"/>
                </a:solidFill>
              </a:rPr>
              <a:t>up-</a:t>
            </a:r>
            <a:r>
              <a:rPr lang="fr-FR" sz="1600" err="1" smtClean="0">
                <a:solidFill>
                  <a:schemeClr val="tx1"/>
                </a:solidFill>
              </a:rPr>
              <a:t>sell</a:t>
            </a:r>
            <a:r>
              <a:rPr lang="fr-FR" sz="1600">
                <a:solidFill>
                  <a:schemeClr val="tx1"/>
                </a:solidFill>
              </a:rPr>
              <a:t> </a:t>
            </a:r>
            <a:r>
              <a:rPr lang="fr-FR" sz="1600" smtClean="0">
                <a:solidFill>
                  <a:schemeClr val="tx1"/>
                </a:solidFill>
              </a:rPr>
              <a:t>ou des produits </a:t>
            </a:r>
            <a:r>
              <a:rPr lang="fr-FR" sz="1600">
                <a:solidFill>
                  <a:schemeClr val="tx1"/>
                </a:solidFill>
              </a:rPr>
              <a:t>complementaires monitorables par fiche produit</a:t>
            </a:r>
            <a:r>
              <a:rPr lang="fr-FR" sz="1600" smtClean="0">
                <a:solidFill>
                  <a:schemeClr val="tx1"/>
                </a:solidFill>
              </a:rPr>
              <a:t>.</a:t>
            </a:r>
          </a:p>
          <a:p>
            <a:pPr marL="0" indent="0">
              <a:buNone/>
            </a:pPr>
            <a:r>
              <a:rPr lang="fr-FR" sz="1600" smtClean="0">
                <a:solidFill>
                  <a:schemeClr val="tx1"/>
                </a:solidFill>
              </a:rPr>
              <a:t>La capture d’écran associée au cahier des charges montre un produit dont le choix des variants n’est pas encore fait dans ce cross-selling sur la même page produit.</a:t>
            </a:r>
          </a:p>
          <a:p>
            <a:pPr marL="0" indent="0">
              <a:buNone/>
            </a:pPr>
            <a:r>
              <a:rPr lang="fr-FR" sz="1600" smtClean="0">
                <a:solidFill>
                  <a:schemeClr val="tx1"/>
                </a:solidFill>
              </a:rPr>
              <a:t>Cela complexifie grandement la mise en œuvre de la fonctionnalité.</a:t>
            </a:r>
          </a:p>
          <a:p>
            <a:pPr marL="0" indent="0">
              <a:buNone/>
            </a:pPr>
            <a:r>
              <a:rPr lang="fr-FR" sz="1600" smtClean="0">
                <a:solidFill>
                  <a:schemeClr val="tx1"/>
                </a:solidFill>
              </a:rPr>
              <a:t>Nous proposons plutôt, dans un lot 1, de faire du cross-selling sur les variants du titre. Exemple : Offre  </a:t>
            </a:r>
            <a:r>
              <a:rPr lang="fr-FR" sz="1600" err="1" smtClean="0">
                <a:solidFill>
                  <a:schemeClr val="tx1"/>
                </a:solidFill>
              </a:rPr>
              <a:t>Popi</a:t>
            </a:r>
            <a:r>
              <a:rPr lang="fr-FR" sz="1600" smtClean="0">
                <a:solidFill>
                  <a:schemeClr val="tx1"/>
                </a:solidFill>
              </a:rPr>
              <a:t> 6 mois, Offre </a:t>
            </a:r>
            <a:r>
              <a:rPr lang="fr-FR" sz="1600" err="1" smtClean="0">
                <a:solidFill>
                  <a:schemeClr val="tx1"/>
                </a:solidFill>
              </a:rPr>
              <a:t>Popi</a:t>
            </a:r>
            <a:r>
              <a:rPr lang="fr-FR" sz="1600" smtClean="0">
                <a:solidFill>
                  <a:schemeClr val="tx1"/>
                </a:solidFill>
              </a:rPr>
              <a:t> libre engagement, …</a:t>
            </a:r>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200" y="849784"/>
            <a:ext cx="2743343" cy="536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703" y="849784"/>
            <a:ext cx="3158992" cy="536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00412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09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693420" y="323400"/>
            <a:ext cx="8040688" cy="249299"/>
          </a:xfrm>
        </p:spPr>
        <p:txBody>
          <a:bodyPr/>
          <a:lstStyle/>
          <a:p>
            <a:r>
              <a:rPr lang="fr-FR" sz="1800"/>
              <a:t>nos choix d’implémentation : </a:t>
            </a:r>
            <a:r>
              <a:rPr lang="fr-FR" sz="1800" smtClean="0"/>
              <a:t>Primes dynamiques</a:t>
            </a:r>
            <a:endParaRPr lang="fr-FR" sz="18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48</a:t>
            </a:fld>
            <a:endParaRPr lang="fr-FR"/>
          </a:p>
        </p:txBody>
      </p:sp>
      <p:sp>
        <p:nvSpPr>
          <p:cNvPr id="5" name="Espace réservé du texte 4"/>
          <p:cNvSpPr>
            <a:spLocks noGrp="1"/>
          </p:cNvSpPr>
          <p:nvPr>
            <p:ph type="body" sz="quarter" idx="10"/>
          </p:nvPr>
        </p:nvSpPr>
        <p:spPr>
          <a:xfrm>
            <a:off x="171830" y="842634"/>
            <a:ext cx="7481313" cy="2466624"/>
          </a:xfrm>
        </p:spPr>
        <p:txBody>
          <a:bodyPr/>
          <a:lstStyle/>
          <a:p>
            <a:r>
              <a:rPr lang="fr-FR" sz="1400" b="1" dirty="0" smtClean="0"/>
              <a:t>Description du fonctionnement des primes dynamiques</a:t>
            </a:r>
          </a:p>
          <a:p>
            <a:pPr marL="0" indent="0">
              <a:buNone/>
            </a:pPr>
            <a:r>
              <a:rPr lang="fr-FR" sz="1200" dirty="0" smtClean="0">
                <a:solidFill>
                  <a:schemeClr val="tx1"/>
                </a:solidFill>
              </a:rPr>
              <a:t>Le cahier des charges défini ce comportement de la façon su</a:t>
            </a:r>
            <a:r>
              <a:rPr lang="fr-FR" sz="1200" dirty="0">
                <a:solidFill>
                  <a:schemeClr val="tx1"/>
                </a:solidFill>
              </a:rPr>
              <a:t>ivante : </a:t>
            </a:r>
            <a:r>
              <a:rPr lang="fr-FR" sz="1200" dirty="0" smtClean="0">
                <a:solidFill>
                  <a:schemeClr val="tx1"/>
                </a:solidFill>
              </a:rPr>
              <a:t>« </a:t>
            </a:r>
            <a:r>
              <a:rPr lang="fr-FR" sz="1100" i="1" dirty="0" smtClean="0">
                <a:solidFill>
                  <a:schemeClr val="tx1"/>
                </a:solidFill>
              </a:rPr>
              <a:t>les </a:t>
            </a:r>
            <a:r>
              <a:rPr lang="fr-FR" sz="1100" i="1" dirty="0">
                <a:solidFill>
                  <a:schemeClr val="tx1"/>
                </a:solidFill>
              </a:rPr>
              <a:t>primes peuvent varier en fonction des choix des variants (formule / </a:t>
            </a:r>
            <a:r>
              <a:rPr lang="fr-FR" sz="1100" i="1" dirty="0" err="1">
                <a:solidFill>
                  <a:schemeClr val="tx1"/>
                </a:solidFill>
              </a:rPr>
              <a:t>duree</a:t>
            </a:r>
            <a:r>
              <a:rPr lang="fr-FR" sz="1100" i="1" dirty="0">
                <a:solidFill>
                  <a:schemeClr val="tx1"/>
                </a:solidFill>
              </a:rPr>
              <a:t>). Si tel est le cas, il doit </a:t>
            </a:r>
            <a:r>
              <a:rPr lang="fr-FR" sz="1100" i="1" dirty="0" err="1">
                <a:solidFill>
                  <a:schemeClr val="tx1"/>
                </a:solidFill>
              </a:rPr>
              <a:t>etre</a:t>
            </a:r>
            <a:r>
              <a:rPr lang="fr-FR" sz="1100" i="1" dirty="0">
                <a:solidFill>
                  <a:schemeClr val="tx1"/>
                </a:solidFill>
              </a:rPr>
              <a:t> possible de </a:t>
            </a:r>
            <a:r>
              <a:rPr lang="fr-FR" sz="1100" i="1" dirty="0" err="1">
                <a:solidFill>
                  <a:schemeClr val="tx1"/>
                </a:solidFill>
              </a:rPr>
              <a:t>selectionner</a:t>
            </a:r>
            <a:r>
              <a:rPr lang="fr-FR" sz="1100" i="1" dirty="0">
                <a:solidFill>
                  <a:schemeClr val="tx1"/>
                </a:solidFill>
              </a:rPr>
              <a:t> les variants au sein de cet </a:t>
            </a:r>
            <a:r>
              <a:rPr lang="fr-FR" sz="1100" i="1" dirty="0" err="1">
                <a:solidFill>
                  <a:schemeClr val="tx1"/>
                </a:solidFill>
              </a:rPr>
              <a:t>ecran</a:t>
            </a:r>
            <a:r>
              <a:rPr lang="fr-FR" sz="1100" i="1" dirty="0">
                <a:solidFill>
                  <a:schemeClr val="tx1"/>
                </a:solidFill>
              </a:rPr>
              <a:t> afin d’afficher les primes correspondantes</a:t>
            </a:r>
            <a:r>
              <a:rPr lang="fr-FR" sz="1100" i="1" dirty="0" smtClean="0">
                <a:solidFill>
                  <a:schemeClr val="tx1"/>
                </a:solidFill>
              </a:rPr>
              <a:t>. »</a:t>
            </a:r>
            <a:endParaRPr lang="fr-FR" sz="1100" i="1" dirty="0">
              <a:solidFill>
                <a:schemeClr val="tx1"/>
              </a:solidFill>
            </a:endParaRPr>
          </a:p>
          <a:p>
            <a:pPr marL="0" indent="0">
              <a:buNone/>
            </a:pPr>
            <a:r>
              <a:rPr lang="fr-FR" sz="1200" dirty="0" smtClean="0">
                <a:solidFill>
                  <a:schemeClr val="tx1"/>
                </a:solidFill>
              </a:rPr>
              <a:t>En étant sur une page produit et en standard Magento, cela nécessite du développement spécifique coûteux dans le cas d’une solution </a:t>
            </a:r>
            <a:r>
              <a:rPr lang="fr-FR" sz="1200" dirty="0">
                <a:solidFill>
                  <a:schemeClr val="tx1"/>
                </a:solidFill>
              </a:rPr>
              <a:t>entièrement adaptée </a:t>
            </a:r>
            <a:r>
              <a:rPr lang="fr-FR" sz="1050" dirty="0">
                <a:solidFill>
                  <a:schemeClr val="tx1"/>
                </a:solidFill>
              </a:rPr>
              <a:t>(extension du module </a:t>
            </a:r>
            <a:r>
              <a:rPr lang="fr-FR" sz="1050" dirty="0" smtClean="0">
                <a:solidFill>
                  <a:schemeClr val="tx1"/>
                </a:solidFill>
              </a:rPr>
              <a:t>bundle de </a:t>
            </a:r>
            <a:r>
              <a:rPr lang="fr-FR" sz="1050" dirty="0" err="1" smtClean="0">
                <a:solidFill>
                  <a:schemeClr val="tx1"/>
                </a:solidFill>
              </a:rPr>
              <a:t>magento</a:t>
            </a:r>
            <a:r>
              <a:rPr lang="fr-FR" sz="1050" dirty="0" smtClean="0">
                <a:solidFill>
                  <a:schemeClr val="tx1"/>
                </a:solidFill>
              </a:rPr>
              <a:t> </a:t>
            </a:r>
            <a:r>
              <a:rPr lang="fr-FR" sz="1050" dirty="0">
                <a:solidFill>
                  <a:schemeClr val="tx1"/>
                </a:solidFill>
              </a:rPr>
              <a:t>pour restreindre les possibilités de choix des autres </a:t>
            </a:r>
            <a:r>
              <a:rPr lang="fr-FR" sz="1050" dirty="0" smtClean="0">
                <a:solidFill>
                  <a:schemeClr val="tx1"/>
                </a:solidFill>
              </a:rPr>
              <a:t>options – voir hypothèses </a:t>
            </a:r>
            <a:r>
              <a:rPr lang="fr-FR" sz="1050" dirty="0">
                <a:solidFill>
                  <a:schemeClr val="tx1"/>
                </a:solidFill>
              </a:rPr>
              <a:t>de chiffrage </a:t>
            </a:r>
            <a:r>
              <a:rPr lang="fr-FR" sz="1050" dirty="0" smtClean="0">
                <a:solidFill>
                  <a:schemeClr val="tx1"/>
                </a:solidFill>
              </a:rPr>
              <a:t>: « prime </a:t>
            </a:r>
            <a:r>
              <a:rPr lang="fr-FR" sz="1050" dirty="0">
                <a:solidFill>
                  <a:schemeClr val="tx1"/>
                </a:solidFill>
              </a:rPr>
              <a:t>variable en fonction de l'offre </a:t>
            </a:r>
            <a:r>
              <a:rPr lang="fr-FR" sz="1050" dirty="0" smtClean="0">
                <a:solidFill>
                  <a:schemeClr val="tx1"/>
                </a:solidFill>
              </a:rPr>
              <a:t>solution luxe »)</a:t>
            </a:r>
            <a:endParaRPr lang="fr-FR" sz="1200" dirty="0" smtClean="0">
              <a:solidFill>
                <a:schemeClr val="tx1"/>
              </a:solidFill>
            </a:endParaRPr>
          </a:p>
          <a:p>
            <a:pPr marL="0" indent="0">
              <a:buNone/>
            </a:pPr>
            <a:r>
              <a:rPr lang="fr-FR" sz="1200" dirty="0" smtClean="0">
                <a:solidFill>
                  <a:schemeClr val="tx1"/>
                </a:solidFill>
              </a:rPr>
              <a:t>Nous proposons 2 alternatives : </a:t>
            </a:r>
          </a:p>
          <a:p>
            <a:pPr lvl="1">
              <a:spcBef>
                <a:spcPts val="0"/>
              </a:spcBef>
              <a:spcAft>
                <a:spcPts val="0"/>
              </a:spcAft>
              <a:buFontTx/>
              <a:buChar char="-"/>
            </a:pPr>
            <a:r>
              <a:rPr lang="fr-FR" sz="1100" dirty="0" smtClean="0">
                <a:solidFill>
                  <a:schemeClr val="tx1"/>
                </a:solidFill>
              </a:rPr>
              <a:t>Une 1</a:t>
            </a:r>
            <a:r>
              <a:rPr lang="fr-FR" sz="1100" baseline="30000" dirty="0" smtClean="0">
                <a:solidFill>
                  <a:schemeClr val="tx1"/>
                </a:solidFill>
              </a:rPr>
              <a:t>ière</a:t>
            </a:r>
            <a:r>
              <a:rPr lang="fr-FR" sz="1100" dirty="0" smtClean="0">
                <a:solidFill>
                  <a:schemeClr val="tx1"/>
                </a:solidFill>
              </a:rPr>
              <a:t> basée sur un développement spécifique peu coûteux </a:t>
            </a:r>
          </a:p>
          <a:p>
            <a:pPr lvl="1">
              <a:spcBef>
                <a:spcPts val="0"/>
              </a:spcBef>
              <a:spcAft>
                <a:spcPts val="0"/>
              </a:spcAft>
              <a:buFontTx/>
              <a:buChar char="-"/>
            </a:pPr>
            <a:r>
              <a:rPr lang="fr-FR" sz="1100" dirty="0" smtClean="0">
                <a:solidFill>
                  <a:schemeClr val="tx1"/>
                </a:solidFill>
              </a:rPr>
              <a:t>Une 2</a:t>
            </a:r>
            <a:r>
              <a:rPr lang="fr-FR" sz="1100" baseline="30000" dirty="0" smtClean="0">
                <a:solidFill>
                  <a:schemeClr val="tx1"/>
                </a:solidFill>
              </a:rPr>
              <a:t>ième </a:t>
            </a:r>
            <a:r>
              <a:rPr lang="fr-FR" sz="1100" dirty="0" smtClean="0">
                <a:solidFill>
                  <a:schemeClr val="tx1"/>
                </a:solidFill>
              </a:rPr>
              <a:t>basée sur la standard de la solution</a:t>
            </a:r>
          </a:p>
          <a:p>
            <a:pPr lvl="1">
              <a:spcBef>
                <a:spcPts val="0"/>
              </a:spcBef>
              <a:spcAft>
                <a:spcPts val="0"/>
              </a:spcAft>
              <a:buFontTx/>
              <a:buChar char="-"/>
            </a:pPr>
            <a:endParaRPr lang="fr-FR" sz="1100" baseline="30000" dirty="0"/>
          </a:p>
          <a:p>
            <a:pPr marL="284400" lvl="1">
              <a:lnSpc>
                <a:spcPct val="80000"/>
              </a:lnSpc>
              <a:spcBef>
                <a:spcPts val="1000"/>
              </a:spcBef>
              <a:spcAft>
                <a:spcPts val="1000"/>
              </a:spcAft>
              <a:buFont typeface="Wingdings 3" pitchFamily="18" charset="2"/>
              <a:buChar char=""/>
            </a:pPr>
            <a:r>
              <a:rPr lang="fr-FR" sz="1400" b="1" dirty="0" smtClean="0">
                <a:solidFill>
                  <a:srgbClr val="87EB14"/>
                </a:solidFill>
                <a:latin typeface="+mj-lt"/>
                <a:cs typeface="ヒラギノ角ゴ Pro W3"/>
              </a:rPr>
              <a:t>Solution d’extension du produit apparenté :</a:t>
            </a:r>
            <a:endParaRPr lang="fr-FR" sz="1200" baseline="30000" dirty="0"/>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0561" y="597510"/>
            <a:ext cx="1455915" cy="2711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Espace réservé du texte 4"/>
          <p:cNvSpPr>
            <a:spLocks noGrp="1"/>
          </p:cNvSpPr>
          <p:nvPr>
            <p:ph type="body" sz="quarter" idx="10"/>
          </p:nvPr>
        </p:nvSpPr>
        <p:spPr>
          <a:xfrm>
            <a:off x="171830" y="3728118"/>
            <a:ext cx="8858959" cy="391035"/>
          </a:xfrm>
        </p:spPr>
        <p:txBody>
          <a:bodyPr/>
          <a:lstStyle/>
          <a:p>
            <a:pPr marL="0" lvl="1" indent="0">
              <a:lnSpc>
                <a:spcPct val="80000"/>
              </a:lnSpc>
              <a:spcBef>
                <a:spcPts val="1000"/>
              </a:spcBef>
              <a:spcAft>
                <a:spcPts val="1000"/>
              </a:spcAft>
              <a:buNone/>
            </a:pPr>
            <a:r>
              <a:rPr lang="fr-FR" sz="1200" smtClean="0">
                <a:latin typeface="+mj-lt"/>
                <a:cs typeface="ヒラギノ角ゴ Pro W3"/>
              </a:rPr>
              <a:t>A </a:t>
            </a:r>
            <a:r>
              <a:rPr lang="fr-FR" sz="1200">
                <a:latin typeface="+mj-lt"/>
                <a:cs typeface="ヒラギノ角ゴ Pro W3"/>
              </a:rPr>
              <a:t>la </a:t>
            </a:r>
            <a:r>
              <a:rPr lang="fr-FR" sz="1200" smtClean="0">
                <a:latin typeface="+mj-lt"/>
                <a:cs typeface="ヒラギノ角ゴ Pro W3"/>
              </a:rPr>
              <a:t>sélection </a:t>
            </a:r>
            <a:r>
              <a:rPr lang="fr-FR" sz="1200">
                <a:latin typeface="+mj-lt"/>
                <a:cs typeface="ヒラギノ角ゴ Pro W3"/>
              </a:rPr>
              <a:t>de la formule, </a:t>
            </a:r>
            <a:r>
              <a:rPr lang="fr-FR" sz="1200" smtClean="0">
                <a:latin typeface="+mj-lt"/>
                <a:cs typeface="ヒラギノ角ゴ Pro W3"/>
              </a:rPr>
              <a:t>la </a:t>
            </a:r>
            <a:r>
              <a:rPr lang="fr-FR" sz="1200">
                <a:latin typeface="+mj-lt"/>
                <a:cs typeface="ヒラギノ角ゴ Pro W3"/>
              </a:rPr>
              <a:t>liste des </a:t>
            </a:r>
            <a:r>
              <a:rPr lang="fr-FR" sz="1200" smtClean="0">
                <a:latin typeface="+mj-lt"/>
                <a:cs typeface="ヒラギノ角ゴ Pro W3"/>
              </a:rPr>
              <a:t>produits apparentés se rafraichit pour récupérer ceux </a:t>
            </a:r>
            <a:r>
              <a:rPr lang="fr-FR" sz="1200">
                <a:latin typeface="+mj-lt"/>
                <a:cs typeface="ヒラギノ角ゴ Pro W3"/>
              </a:rPr>
              <a:t>du produit </a:t>
            </a:r>
            <a:r>
              <a:rPr lang="fr-FR" sz="1200" smtClean="0">
                <a:latin typeface="+mj-lt"/>
                <a:cs typeface="ヒラギノ角ゴ Pro W3"/>
              </a:rPr>
              <a:t>définissant </a:t>
            </a:r>
            <a:r>
              <a:rPr lang="fr-FR" sz="1200">
                <a:latin typeface="+mj-lt"/>
                <a:cs typeface="ヒラギノ角ゴ Pro W3"/>
              </a:rPr>
              <a:t>la </a:t>
            </a:r>
            <a:r>
              <a:rPr lang="fr-FR" sz="1200" smtClean="0">
                <a:latin typeface="+mj-lt"/>
                <a:cs typeface="ヒラギノ角ゴ Pro W3"/>
              </a:rPr>
              <a:t>formule</a:t>
            </a:r>
            <a:r>
              <a:rPr lang="fr-FR" sz="1100" smtClean="0">
                <a:latin typeface="+mj-lt"/>
                <a:cs typeface="ヒラギノ角ゴ Pro W3"/>
              </a:rPr>
              <a:t> (on récupère ceux des variants et non pas ceux du produit que l’on visualise)</a:t>
            </a:r>
            <a:endParaRPr lang="fr-FR" sz="1200">
              <a:latin typeface="+mj-lt"/>
              <a:cs typeface="ヒラギノ角ゴ Pro W3"/>
            </a:endParaRP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744" y="4028797"/>
            <a:ext cx="4576895" cy="2494996"/>
          </a:xfrm>
          <a:prstGeom prst="rect">
            <a:avLst/>
          </a:prstGeom>
          <a:solidFill>
            <a:schemeClr val="tx1"/>
          </a:solidFill>
          <a:ln>
            <a:noFill/>
          </a:ln>
          <a:effectLst/>
        </p:spPr>
      </p:pic>
      <p:sp>
        <p:nvSpPr>
          <p:cNvPr id="11" name="Espace réservé du texte 4"/>
          <p:cNvSpPr>
            <a:spLocks noGrp="1"/>
          </p:cNvSpPr>
          <p:nvPr>
            <p:ph type="body" sz="quarter" idx="10"/>
          </p:nvPr>
        </p:nvSpPr>
        <p:spPr>
          <a:xfrm>
            <a:off x="174177" y="4220170"/>
            <a:ext cx="4241069" cy="2023875"/>
          </a:xfrm>
        </p:spPr>
        <p:txBody>
          <a:bodyPr/>
          <a:lstStyle/>
          <a:p>
            <a:pPr marL="284400" lvl="1">
              <a:lnSpc>
                <a:spcPct val="80000"/>
              </a:lnSpc>
              <a:spcBef>
                <a:spcPts val="1000"/>
              </a:spcBef>
              <a:spcAft>
                <a:spcPts val="1000"/>
              </a:spcAft>
              <a:buFont typeface="Wingdings 3" pitchFamily="18" charset="2"/>
              <a:buChar char=""/>
            </a:pPr>
            <a:r>
              <a:rPr lang="fr-FR" sz="1400" b="1" smtClean="0">
                <a:solidFill>
                  <a:srgbClr val="87EB14"/>
                </a:solidFill>
                <a:latin typeface="+mj-lt"/>
                <a:cs typeface="ヒラギノ角ゴ Pro W3"/>
              </a:rPr>
              <a:t>Solutions en standard : </a:t>
            </a:r>
          </a:p>
          <a:p>
            <a:pPr marL="455850" lvl="2" indent="-171450">
              <a:spcBef>
                <a:spcPts val="0"/>
              </a:spcBef>
              <a:buFont typeface="Courier New" pitchFamily="49" charset="0"/>
              <a:buChar char="o"/>
            </a:pPr>
            <a:r>
              <a:rPr lang="fr-FR" sz="1100" smtClean="0">
                <a:latin typeface="+mj-lt"/>
                <a:cs typeface="ヒラギノ角ゴ Pro W3"/>
              </a:rPr>
              <a:t>Soit la solution expliquée dans la page précédente est appliquée et dans ce cas, chaque formule est déjà un variant et porte donc déjà une prime.</a:t>
            </a:r>
          </a:p>
          <a:p>
            <a:pPr marL="455850" lvl="2" indent="-171450">
              <a:spcBef>
                <a:spcPts val="0"/>
              </a:spcBef>
              <a:buFont typeface="Courier New" pitchFamily="49" charset="0"/>
              <a:buChar char="o"/>
            </a:pPr>
            <a:endParaRPr lang="fr-FR" sz="1100" smtClean="0">
              <a:latin typeface="+mj-lt"/>
              <a:cs typeface="ヒラギノ角ゴ Pro W3"/>
            </a:endParaRPr>
          </a:p>
          <a:p>
            <a:pPr marL="455850" lvl="2" indent="-171450">
              <a:spcBef>
                <a:spcPts val="0"/>
              </a:spcBef>
              <a:buFont typeface="Courier New" pitchFamily="49" charset="0"/>
              <a:buChar char="o"/>
            </a:pPr>
            <a:r>
              <a:rPr lang="fr-FR" sz="1100">
                <a:cs typeface="ヒラギノ角ゴ Pro W3"/>
              </a:rPr>
              <a:t>Soit </a:t>
            </a:r>
            <a:r>
              <a:rPr lang="fr-FR" sz="1100" smtClean="0">
                <a:cs typeface="ヒラギノ角ゴ Pro W3"/>
              </a:rPr>
              <a:t>on ne fait pas varier les primes mais on laisse pour le lot 1 la possibilité de choisir les mêmes X primes parmi Y pour tous les variants</a:t>
            </a:r>
            <a:endParaRPr lang="fr-FR" sz="1200" baseline="30000"/>
          </a:p>
        </p:txBody>
      </p:sp>
    </p:spTree>
    <p:extLst>
      <p:ext uri="{BB962C8B-B14F-4D97-AF65-F5344CB8AC3E}">
        <p14:creationId xmlns:p14="http://schemas.microsoft.com/office/powerpoint/2010/main" val="3372091849"/>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420" y="323400"/>
            <a:ext cx="8040688" cy="249299"/>
          </a:xfrm>
        </p:spPr>
        <p:txBody>
          <a:bodyPr/>
          <a:lstStyle/>
          <a:p>
            <a:r>
              <a:rPr lang="fr-FR" sz="1800"/>
              <a:t>nos choix d’implémentation : </a:t>
            </a:r>
            <a:r>
              <a:rPr lang="fr-FR" sz="1800" smtClean="0"/>
              <a:t>Primes dynamiques</a:t>
            </a:r>
            <a:endParaRPr lang="fr-FR" sz="18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49</a:t>
            </a:fld>
            <a:endParaRPr lang="fr-FR"/>
          </a:p>
        </p:txBody>
      </p:sp>
      <p:sp>
        <p:nvSpPr>
          <p:cNvPr id="5" name="Espace réservé du texte 4"/>
          <p:cNvSpPr>
            <a:spLocks noGrp="1"/>
          </p:cNvSpPr>
          <p:nvPr>
            <p:ph type="body" sz="quarter" idx="10"/>
          </p:nvPr>
        </p:nvSpPr>
        <p:spPr>
          <a:xfrm>
            <a:off x="171830" y="842633"/>
            <a:ext cx="7481313" cy="5458155"/>
          </a:xfrm>
        </p:spPr>
        <p:txBody>
          <a:bodyPr/>
          <a:lstStyle/>
          <a:p>
            <a:r>
              <a:rPr lang="fr-FR" b="1" smtClean="0"/>
              <a:t>Description du fonctionnement des primes dynamiques</a:t>
            </a:r>
          </a:p>
          <a:p>
            <a:pPr marL="0" indent="0">
              <a:buNone/>
            </a:pPr>
            <a:r>
              <a:rPr lang="fr-FR" sz="1800" smtClean="0">
                <a:solidFill>
                  <a:schemeClr val="tx1"/>
                </a:solidFill>
              </a:rPr>
              <a:t>« </a:t>
            </a:r>
            <a:r>
              <a:rPr lang="fr-FR" sz="1600" i="1" smtClean="0">
                <a:solidFill>
                  <a:schemeClr val="tx1"/>
                </a:solidFill>
              </a:rPr>
              <a:t>les </a:t>
            </a:r>
            <a:r>
              <a:rPr lang="fr-FR" sz="1600" i="1">
                <a:solidFill>
                  <a:schemeClr val="tx1"/>
                </a:solidFill>
              </a:rPr>
              <a:t>primes peuvent varier en fonction des choix des variants (formule / duree). Si tel est le cas, il doit etre possible de selectionner les variants au sein de cet ecran afin d’afficher les primes correspondantes</a:t>
            </a:r>
            <a:r>
              <a:rPr lang="fr-FR" sz="1600" i="1" smtClean="0">
                <a:solidFill>
                  <a:schemeClr val="tx1"/>
                </a:solidFill>
              </a:rPr>
              <a:t>. »</a:t>
            </a:r>
          </a:p>
          <a:p>
            <a:pPr marL="0" indent="0">
              <a:buNone/>
            </a:pPr>
            <a:endParaRPr lang="fr-FR" sz="1600" i="1">
              <a:solidFill>
                <a:schemeClr val="tx1"/>
              </a:solidFill>
            </a:endParaRPr>
          </a:p>
          <a:p>
            <a:r>
              <a:rPr lang="fr-FR" b="1"/>
              <a:t>3 solutions : </a:t>
            </a:r>
            <a:endParaRPr lang="fr-FR" b="1" smtClean="0"/>
          </a:p>
          <a:p>
            <a:pPr lvl="1"/>
            <a:r>
              <a:rPr lang="fr-FR" b="1" smtClean="0"/>
              <a:t>1 solution de « luxe » entièrement adaptée mais couteuse</a:t>
            </a:r>
          </a:p>
          <a:p>
            <a:pPr lvl="1"/>
            <a:r>
              <a:rPr lang="fr-FR" b="1" smtClean="0"/>
              <a:t>1 solution alternative basé sur les produits apparentés des variants, peu couteuse</a:t>
            </a:r>
          </a:p>
          <a:p>
            <a:pPr lvl="1"/>
            <a:r>
              <a:rPr lang="fr-FR" b="1" smtClean="0"/>
              <a:t>La solution standard où chaque page produit présente un variant avec plusieurs primes au choix </a:t>
            </a:r>
          </a:p>
          <a:p>
            <a:pPr lvl="1"/>
            <a:endParaRPr lang="fr-FR" b="1"/>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2337" y="2155219"/>
            <a:ext cx="1830209" cy="3408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2497069"/>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0240" y="0"/>
            <a:ext cx="7223760" cy="3633216"/>
          </a:xfrm>
          <a:prstGeom prst="rect">
            <a:avLst/>
          </a:prstGeom>
        </p:spPr>
      </p:pic>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4240" y="183600"/>
            <a:ext cx="1733691" cy="1764000"/>
          </a:xfrm>
          <a:prstGeom prst="rect">
            <a:avLst/>
          </a:prstGeom>
        </p:spPr>
      </p:pic>
      <p:sp>
        <p:nvSpPr>
          <p:cNvPr id="2" name="Titre 1"/>
          <p:cNvSpPr>
            <a:spLocks noGrp="1"/>
          </p:cNvSpPr>
          <p:nvPr>
            <p:ph type="title"/>
          </p:nvPr>
        </p:nvSpPr>
        <p:spPr/>
        <p:txBody>
          <a:bodyPr/>
          <a:lstStyle/>
          <a:p>
            <a:r>
              <a:rPr lang="fr-FR" dirty="0" smtClean="0"/>
              <a:t>QUI SOMMES NOUS ?</a:t>
            </a:r>
            <a:endParaRPr lang="en-US" dirty="0"/>
          </a:p>
        </p:txBody>
      </p:sp>
      <p:sp>
        <p:nvSpPr>
          <p:cNvPr id="4" name="Espace réservé du numéro de diapositive 3"/>
          <p:cNvSpPr>
            <a:spLocks noGrp="1"/>
          </p:cNvSpPr>
          <p:nvPr>
            <p:ph type="sldNum" sz="quarter" idx="4"/>
          </p:nvPr>
        </p:nvSpPr>
        <p:spPr/>
        <p:txBody>
          <a:bodyPr/>
          <a:lstStyle/>
          <a:p>
            <a:pPr algn="l"/>
            <a:r>
              <a:rPr lang="fr-FR" dirty="0" smtClean="0">
                <a:solidFill>
                  <a:srgbClr val="000000">
                    <a:tint val="75000"/>
                  </a:srgbClr>
                </a:solidFill>
              </a:rPr>
              <a:t>Page </a:t>
            </a:r>
            <a:fld id="{8BE978C9-4FDF-4B0A-86DE-559912220C9D}" type="slidenum">
              <a:rPr lang="fr-FR" smtClean="0">
                <a:solidFill>
                  <a:srgbClr val="000000">
                    <a:tint val="75000"/>
                  </a:srgbClr>
                </a:solidFill>
              </a:rPr>
              <a:pPr algn="l"/>
              <a:t>5</a:t>
            </a:fld>
            <a:endParaRPr lang="fr-FR" dirty="0">
              <a:solidFill>
                <a:srgbClr val="000000">
                  <a:tint val="75000"/>
                </a:srgbClr>
              </a:solidFill>
            </a:endParaRPr>
          </a:p>
        </p:txBody>
      </p:sp>
      <p:sp>
        <p:nvSpPr>
          <p:cNvPr id="13" name="Espace réservé du contenu 1"/>
          <p:cNvSpPr txBox="1">
            <a:spLocks/>
          </p:cNvSpPr>
          <p:nvPr/>
        </p:nvSpPr>
        <p:spPr>
          <a:xfrm>
            <a:off x="615187" y="1940807"/>
            <a:ext cx="8506799" cy="4277113"/>
          </a:xfrm>
          <a:prstGeom prst="rect">
            <a:avLst/>
          </a:prstGeom>
        </p:spPr>
        <p:txBody>
          <a:bodyPr lIns="0" tIns="0" rIns="0" bIns="0"/>
          <a:lstStyle>
            <a:defPPr>
              <a:defRPr lang="fr-FR"/>
            </a:defPPr>
            <a:lvl1pPr algn="l" rtl="0" fontAlgn="base">
              <a:spcBef>
                <a:spcPct val="0"/>
              </a:spcBef>
              <a:spcAft>
                <a:spcPct val="0"/>
              </a:spcAft>
              <a:defRPr sz="2400" kern="1200">
                <a:solidFill>
                  <a:schemeClr val="tx1"/>
                </a:solidFill>
                <a:latin typeface="Arial" charset="0"/>
                <a:ea typeface="ヒラギノ角ゴ Pro W3"/>
                <a:cs typeface="ヒラギノ角ゴ Pro W3"/>
              </a:defRPr>
            </a:lvl1pPr>
            <a:lvl2pPr marL="457200" algn="l" rtl="0" fontAlgn="base">
              <a:spcBef>
                <a:spcPct val="0"/>
              </a:spcBef>
              <a:spcAft>
                <a:spcPct val="0"/>
              </a:spcAft>
              <a:defRPr sz="2400" kern="1200">
                <a:solidFill>
                  <a:schemeClr val="tx1"/>
                </a:solidFill>
                <a:latin typeface="Arial" charset="0"/>
                <a:ea typeface="ヒラギノ角ゴ Pro W3"/>
                <a:cs typeface="ヒラギノ角ゴ Pro W3"/>
              </a:defRPr>
            </a:lvl2pPr>
            <a:lvl3pPr marL="914400" algn="l" rtl="0" fontAlgn="base">
              <a:spcBef>
                <a:spcPct val="0"/>
              </a:spcBef>
              <a:spcAft>
                <a:spcPct val="0"/>
              </a:spcAft>
              <a:defRPr sz="2400" kern="1200">
                <a:solidFill>
                  <a:schemeClr val="tx1"/>
                </a:solidFill>
                <a:latin typeface="Arial" charset="0"/>
                <a:ea typeface="ヒラギノ角ゴ Pro W3"/>
                <a:cs typeface="ヒラギノ角ゴ Pro W3"/>
              </a:defRPr>
            </a:lvl3pPr>
            <a:lvl4pPr marL="1371600" algn="l" rtl="0" fontAlgn="base">
              <a:spcBef>
                <a:spcPct val="0"/>
              </a:spcBef>
              <a:spcAft>
                <a:spcPct val="0"/>
              </a:spcAft>
              <a:defRPr sz="2400" kern="1200">
                <a:solidFill>
                  <a:schemeClr val="tx1"/>
                </a:solidFill>
                <a:latin typeface="Arial" charset="0"/>
                <a:ea typeface="ヒラギノ角ゴ Pro W3"/>
                <a:cs typeface="ヒラギノ角ゴ Pro W3"/>
              </a:defRPr>
            </a:lvl4pPr>
            <a:lvl5pPr marL="1828800" algn="l" rtl="0" fontAlgn="base">
              <a:spcBef>
                <a:spcPct val="0"/>
              </a:spcBef>
              <a:spcAft>
                <a:spcPct val="0"/>
              </a:spcAft>
              <a:defRPr sz="2400" kern="1200">
                <a:solidFill>
                  <a:schemeClr val="tx1"/>
                </a:solidFill>
                <a:latin typeface="Arial" charset="0"/>
                <a:ea typeface="ヒラギノ角ゴ Pro W3"/>
                <a:cs typeface="ヒラギノ角ゴ Pro W3"/>
              </a:defRPr>
            </a:lvl5pPr>
            <a:lvl6pPr marL="2286000" algn="l" defTabSz="914400" rtl="0" eaLnBrk="1" latinLnBrk="0" hangingPunct="1">
              <a:defRPr sz="2400" kern="1200">
                <a:solidFill>
                  <a:schemeClr val="tx1"/>
                </a:solidFill>
                <a:latin typeface="Arial" charset="0"/>
                <a:ea typeface="ヒラギノ角ゴ Pro W3"/>
                <a:cs typeface="ヒラギノ角ゴ Pro W3"/>
              </a:defRPr>
            </a:lvl6pPr>
            <a:lvl7pPr marL="2743200" algn="l" defTabSz="914400" rtl="0" eaLnBrk="1" latinLnBrk="0" hangingPunct="1">
              <a:defRPr sz="2400" kern="1200">
                <a:solidFill>
                  <a:schemeClr val="tx1"/>
                </a:solidFill>
                <a:latin typeface="Arial" charset="0"/>
                <a:ea typeface="ヒラギノ角ゴ Pro W3"/>
                <a:cs typeface="ヒラギノ角ゴ Pro W3"/>
              </a:defRPr>
            </a:lvl7pPr>
            <a:lvl8pPr marL="3200400" algn="l" defTabSz="914400" rtl="0" eaLnBrk="1" latinLnBrk="0" hangingPunct="1">
              <a:defRPr sz="2400" kern="1200">
                <a:solidFill>
                  <a:schemeClr val="tx1"/>
                </a:solidFill>
                <a:latin typeface="Arial" charset="0"/>
                <a:ea typeface="ヒラギノ角ゴ Pro W3"/>
                <a:cs typeface="ヒラギノ角ゴ Pro W3"/>
              </a:defRPr>
            </a:lvl8pPr>
            <a:lvl9pPr marL="3657600" algn="l" defTabSz="914400" rtl="0" eaLnBrk="1" latinLnBrk="0" hangingPunct="1">
              <a:defRPr sz="2400" kern="1200">
                <a:solidFill>
                  <a:schemeClr val="tx1"/>
                </a:solidFill>
                <a:latin typeface="Arial" charset="0"/>
                <a:ea typeface="ヒラギノ角ゴ Pro W3"/>
                <a:cs typeface="ヒラギノ角ゴ Pro W3"/>
              </a:defRPr>
            </a:lvl9pPr>
          </a:lstStyle>
          <a:p>
            <a:pPr marL="88900" lvl="2" indent="-12700" eaLnBrk="0" hangingPunct="0">
              <a:lnSpc>
                <a:spcPts val="4800"/>
              </a:lnSpc>
              <a:spcBef>
                <a:spcPts val="0"/>
              </a:spcBef>
              <a:spcAft>
                <a:spcPts val="0"/>
              </a:spcAft>
              <a:buClr>
                <a:srgbClr val="82EB14"/>
              </a:buClr>
              <a:tabLst>
                <a:tab pos="846138" algn="l"/>
              </a:tabLst>
            </a:pPr>
            <a:r>
              <a:rPr lang="fr-CH" sz="4400" b="1" kern="0" cap="all" dirty="0" smtClean="0">
                <a:solidFill>
                  <a:srgbClr val="82EB14"/>
                </a:solidFill>
                <a:latin typeface="Arial" pitchFamily="34" charset="0"/>
                <a:cs typeface="Arial" pitchFamily="34" charset="0"/>
              </a:rPr>
              <a:t>1 300 </a:t>
            </a:r>
            <a:r>
              <a:rPr lang="fr-CH" sz="4400" b="1" kern="0" cap="all" dirty="0" smtClean="0">
                <a:solidFill>
                  <a:srgbClr val="000000"/>
                </a:solidFill>
                <a:latin typeface="Arial" pitchFamily="34" charset="0"/>
                <a:cs typeface="Arial" pitchFamily="34" charset="0"/>
              </a:rPr>
              <a:t>COLLABORATEURS</a:t>
            </a:r>
            <a:endParaRPr lang="fr-CH" sz="4400" b="1" kern="0" cap="all" dirty="0" smtClean="0">
              <a:solidFill>
                <a:srgbClr val="82EB14"/>
              </a:solidFill>
              <a:latin typeface="Arial" pitchFamily="34" charset="0"/>
              <a:cs typeface="Arial" pitchFamily="34" charset="0"/>
            </a:endParaRPr>
          </a:p>
          <a:p>
            <a:pPr marL="88900" lvl="2" indent="-12700" eaLnBrk="0" hangingPunct="0">
              <a:lnSpc>
                <a:spcPts val="4800"/>
              </a:lnSpc>
              <a:spcBef>
                <a:spcPts val="0"/>
              </a:spcBef>
              <a:spcAft>
                <a:spcPts val="0"/>
              </a:spcAft>
              <a:buClr>
                <a:srgbClr val="82EB14"/>
              </a:buClr>
              <a:tabLst>
                <a:tab pos="846138" algn="l"/>
              </a:tabLst>
            </a:pPr>
            <a:r>
              <a:rPr lang="fr-CH" sz="4400" b="1" kern="0" cap="all" dirty="0" smtClean="0">
                <a:solidFill>
                  <a:srgbClr val="82EB14"/>
                </a:solidFill>
                <a:latin typeface="Arial" pitchFamily="34" charset="0"/>
                <a:cs typeface="Arial" pitchFamily="34" charset="0"/>
              </a:rPr>
              <a:t>120 </a:t>
            </a:r>
            <a:r>
              <a:rPr lang="fr-CH" sz="4400" b="1" kern="0" cap="all" dirty="0">
                <a:solidFill>
                  <a:srgbClr val="000000"/>
                </a:solidFill>
                <a:latin typeface="Arial" pitchFamily="34" charset="0"/>
                <a:cs typeface="Arial" pitchFamily="34" charset="0"/>
              </a:rPr>
              <a:t>M€ </a:t>
            </a:r>
            <a:r>
              <a:rPr lang="fr-CH" sz="1800" b="1" kern="0" cap="all" dirty="0">
                <a:solidFill>
                  <a:srgbClr val="82EB14"/>
                </a:solidFill>
                <a:latin typeface="Arial" pitchFamily="34" charset="0"/>
                <a:cs typeface="Arial" pitchFamily="34" charset="0"/>
              </a:rPr>
              <a:t>[</a:t>
            </a:r>
            <a:r>
              <a:rPr lang="fr-CH" sz="1400" b="1" kern="0" cap="all" dirty="0">
                <a:solidFill>
                  <a:srgbClr val="000000"/>
                </a:solidFill>
                <a:latin typeface="Arial" pitchFamily="34" charset="0"/>
                <a:cs typeface="Arial" pitchFamily="34" charset="0"/>
              </a:rPr>
              <a:t>C.A. </a:t>
            </a:r>
            <a:r>
              <a:rPr lang="fr-CH" sz="1400" b="1" kern="0" cap="all" dirty="0" smtClean="0">
                <a:solidFill>
                  <a:srgbClr val="000000"/>
                </a:solidFill>
                <a:latin typeface="Arial" pitchFamily="34" charset="0"/>
                <a:cs typeface="Arial" pitchFamily="34" charset="0"/>
              </a:rPr>
              <a:t>2011</a:t>
            </a:r>
            <a:r>
              <a:rPr lang="fr-CH" sz="1800" b="1" kern="0" cap="all" dirty="0" smtClean="0">
                <a:solidFill>
                  <a:srgbClr val="82EB14"/>
                </a:solidFill>
                <a:latin typeface="Arial" pitchFamily="34" charset="0"/>
                <a:cs typeface="Arial" pitchFamily="34" charset="0"/>
              </a:rPr>
              <a:t>]</a:t>
            </a:r>
          </a:p>
          <a:p>
            <a:pPr marL="88900" lvl="1" indent="-12700" eaLnBrk="0" hangingPunct="0">
              <a:lnSpc>
                <a:spcPts val="4800"/>
              </a:lnSpc>
              <a:spcBef>
                <a:spcPts val="0"/>
              </a:spcBef>
              <a:spcAft>
                <a:spcPts val="0"/>
              </a:spcAft>
              <a:buClr>
                <a:srgbClr val="82EB14"/>
              </a:buClr>
            </a:pPr>
            <a:r>
              <a:rPr lang="fr-CH" sz="4400" b="1" kern="0" cap="all" dirty="0" smtClean="0">
                <a:solidFill>
                  <a:srgbClr val="82EB14"/>
                </a:solidFill>
                <a:latin typeface="Arial" pitchFamily="34" charset="0"/>
                <a:cs typeface="Arial" pitchFamily="34" charset="0"/>
              </a:rPr>
              <a:t>25%</a:t>
            </a:r>
            <a:r>
              <a:rPr lang="fr-CH" sz="1400" b="1" kern="0" cap="all" dirty="0" smtClean="0">
                <a:solidFill>
                  <a:srgbClr val="000000"/>
                </a:solidFill>
                <a:latin typeface="Arial" pitchFamily="34" charset="0"/>
                <a:cs typeface="Arial" pitchFamily="34" charset="0"/>
              </a:rPr>
              <a:t> </a:t>
            </a:r>
            <a:r>
              <a:rPr lang="fr-CH" sz="1400" b="1" kern="0" cap="all" dirty="0">
                <a:solidFill>
                  <a:srgbClr val="000000"/>
                </a:solidFill>
                <a:latin typeface="Arial" pitchFamily="34" charset="0"/>
                <a:cs typeface="Arial" pitchFamily="34" charset="0"/>
              </a:rPr>
              <a:t>DU </a:t>
            </a:r>
            <a:r>
              <a:rPr lang="fr-CH" sz="4400" b="1" kern="0" cap="all" dirty="0">
                <a:solidFill>
                  <a:srgbClr val="000000"/>
                </a:solidFill>
                <a:latin typeface="Arial" pitchFamily="34" charset="0"/>
                <a:cs typeface="Arial" pitchFamily="34" charset="0"/>
              </a:rPr>
              <a:t>CA</a:t>
            </a:r>
            <a:r>
              <a:rPr lang="fr-CH" sz="1400" b="1" kern="0" cap="all" dirty="0">
                <a:solidFill>
                  <a:srgbClr val="000000"/>
                </a:solidFill>
                <a:latin typeface="Arial" pitchFamily="34" charset="0"/>
                <a:cs typeface="Arial" pitchFamily="34" charset="0"/>
              </a:rPr>
              <a:t> </a:t>
            </a:r>
            <a:r>
              <a:rPr lang="fr-CH" sz="1800" b="1" kern="0" cap="all" dirty="0">
                <a:solidFill>
                  <a:srgbClr val="82EB14"/>
                </a:solidFill>
                <a:latin typeface="Arial" pitchFamily="34" charset="0"/>
                <a:cs typeface="Arial" pitchFamily="34" charset="0"/>
              </a:rPr>
              <a:t>[</a:t>
            </a:r>
            <a:r>
              <a:rPr lang="fr-FR" sz="1400" b="1" kern="0" cap="all" dirty="0">
                <a:solidFill>
                  <a:srgbClr val="000000"/>
                </a:solidFill>
                <a:latin typeface="Arial" pitchFamily="34" charset="0"/>
                <a:cs typeface="Arial" pitchFamily="34" charset="0"/>
              </a:rPr>
              <a:t>À L’INTERNATIONAL</a:t>
            </a:r>
            <a:r>
              <a:rPr lang="fr-FR" sz="1800" b="1" kern="0" cap="all" dirty="0" smtClean="0">
                <a:solidFill>
                  <a:srgbClr val="82EB14"/>
                </a:solidFill>
                <a:latin typeface="Arial" pitchFamily="34" charset="0"/>
                <a:cs typeface="Arial" pitchFamily="34" charset="0"/>
              </a:rPr>
              <a:t>]</a:t>
            </a:r>
            <a:endParaRPr lang="fr-CH" sz="5400" b="1" kern="0" cap="all" dirty="0" smtClean="0">
              <a:solidFill>
                <a:srgbClr val="82EB14"/>
              </a:solidFill>
              <a:latin typeface="Arial" pitchFamily="34" charset="0"/>
              <a:cs typeface="Arial" pitchFamily="34" charset="0"/>
            </a:endParaRPr>
          </a:p>
          <a:p>
            <a:pPr marL="88900" lvl="2" indent="-12700" eaLnBrk="0" hangingPunct="0">
              <a:lnSpc>
                <a:spcPts val="4800"/>
              </a:lnSpc>
              <a:spcBef>
                <a:spcPts val="0"/>
              </a:spcBef>
              <a:spcAft>
                <a:spcPts val="0"/>
              </a:spcAft>
              <a:buClr>
                <a:srgbClr val="82EB14"/>
              </a:buClr>
              <a:tabLst>
                <a:tab pos="846138" algn="l"/>
              </a:tabLst>
            </a:pPr>
            <a:r>
              <a:rPr lang="fr-CH" sz="4400" b="1" kern="0" cap="all" dirty="0" smtClean="0">
                <a:solidFill>
                  <a:srgbClr val="82EB14"/>
                </a:solidFill>
                <a:latin typeface="Arial" pitchFamily="34" charset="0"/>
                <a:cs typeface="Arial" pitchFamily="34" charset="0"/>
              </a:rPr>
              <a:t>7 </a:t>
            </a:r>
            <a:r>
              <a:rPr lang="fr-CH" sz="4400" b="1" kern="0" cap="all" dirty="0" smtClean="0">
                <a:solidFill>
                  <a:srgbClr val="000000"/>
                </a:solidFill>
                <a:latin typeface="Arial" pitchFamily="34" charset="0"/>
                <a:cs typeface="Arial" pitchFamily="34" charset="0"/>
              </a:rPr>
              <a:t>SITES EN FRANCE</a:t>
            </a:r>
          </a:p>
          <a:p>
            <a:pPr marL="552450" lvl="2" indent="-476250" eaLnBrk="0" hangingPunct="0">
              <a:lnSpc>
                <a:spcPts val="1000"/>
              </a:lnSpc>
              <a:spcBef>
                <a:spcPts val="0"/>
              </a:spcBef>
              <a:spcAft>
                <a:spcPts val="800"/>
              </a:spcAft>
              <a:buClr>
                <a:srgbClr val="82EB14"/>
              </a:buClr>
              <a:tabLst>
                <a:tab pos="846138" algn="l"/>
              </a:tabLst>
            </a:pPr>
            <a:r>
              <a:rPr lang="fr-CH" sz="1800" b="1" kern="0" cap="all" dirty="0" smtClean="0">
                <a:solidFill>
                  <a:srgbClr val="85CA00"/>
                </a:solidFill>
                <a:latin typeface="Arial" pitchFamily="34" charset="0"/>
                <a:cs typeface="Arial" pitchFamily="34" charset="0"/>
              </a:rPr>
              <a:t>	</a:t>
            </a:r>
            <a:r>
              <a:rPr lang="fr-CH" sz="1800" b="1" kern="0" cap="all" dirty="0" smtClean="0">
                <a:solidFill>
                  <a:srgbClr val="82EB14"/>
                </a:solidFill>
                <a:latin typeface="Arial" pitchFamily="34" charset="0"/>
                <a:cs typeface="Arial" pitchFamily="34" charset="0"/>
              </a:rPr>
              <a:t>[</a:t>
            </a:r>
            <a:r>
              <a:rPr lang="fr-CH" sz="1400" b="1" kern="0" cap="all" dirty="0" smtClean="0">
                <a:solidFill>
                  <a:srgbClr val="000000"/>
                </a:solidFill>
                <a:latin typeface="Arial" pitchFamily="34" charset="0"/>
                <a:cs typeface="Arial" pitchFamily="34" charset="0"/>
              </a:rPr>
              <a:t>PARIS / LYON / AIX-EN-PROVENCE / TOULOUSE / RENNES / NANTES / LILLE</a:t>
            </a:r>
            <a:r>
              <a:rPr lang="fr-CH" sz="1800" b="1" kern="0" cap="all" dirty="0" smtClean="0">
                <a:solidFill>
                  <a:srgbClr val="82EB14"/>
                </a:solidFill>
                <a:latin typeface="Arial" pitchFamily="34" charset="0"/>
                <a:cs typeface="Arial" pitchFamily="34" charset="0"/>
              </a:rPr>
              <a:t>]</a:t>
            </a:r>
            <a:endParaRPr lang="fr-CH" sz="5400" b="1" kern="0" cap="all" dirty="0" smtClean="0">
              <a:solidFill>
                <a:srgbClr val="82EB14"/>
              </a:solidFill>
              <a:latin typeface="Arial" pitchFamily="34" charset="0"/>
              <a:cs typeface="Arial" pitchFamily="34" charset="0"/>
            </a:endParaRPr>
          </a:p>
          <a:p>
            <a:pPr marL="88900" lvl="2" indent="-12700" eaLnBrk="0" hangingPunct="0">
              <a:lnSpc>
                <a:spcPts val="4800"/>
              </a:lnSpc>
              <a:spcBef>
                <a:spcPts val="0"/>
              </a:spcBef>
              <a:spcAft>
                <a:spcPts val="0"/>
              </a:spcAft>
              <a:buClr>
                <a:srgbClr val="82EB14"/>
              </a:buClr>
              <a:tabLst>
                <a:tab pos="846138" algn="l"/>
              </a:tabLst>
            </a:pPr>
            <a:r>
              <a:rPr lang="fr-CH" sz="4400" b="1" kern="0" cap="all" dirty="0" smtClean="0">
                <a:solidFill>
                  <a:srgbClr val="82EB14"/>
                </a:solidFill>
                <a:latin typeface="Arial" pitchFamily="34" charset="0"/>
                <a:cs typeface="Arial" pitchFamily="34" charset="0"/>
              </a:rPr>
              <a:t>5 </a:t>
            </a:r>
            <a:r>
              <a:rPr lang="fr-CH" sz="4400" b="1" kern="0" cap="all" dirty="0" smtClean="0">
                <a:solidFill>
                  <a:srgbClr val="000000"/>
                </a:solidFill>
                <a:latin typeface="Arial" pitchFamily="34" charset="0"/>
                <a:cs typeface="Arial" pitchFamily="34" charset="0"/>
              </a:rPr>
              <a:t>SITES EN EUROPE</a:t>
            </a:r>
          </a:p>
          <a:p>
            <a:pPr marL="552450" lvl="2" indent="-476250" eaLnBrk="0" hangingPunct="0">
              <a:lnSpc>
                <a:spcPts val="1000"/>
              </a:lnSpc>
              <a:spcBef>
                <a:spcPts val="0"/>
              </a:spcBef>
              <a:spcAft>
                <a:spcPts val="800"/>
              </a:spcAft>
              <a:buClr>
                <a:srgbClr val="82EB14"/>
              </a:buClr>
              <a:tabLst>
                <a:tab pos="846138" algn="l"/>
              </a:tabLst>
            </a:pPr>
            <a:r>
              <a:rPr lang="fr-CH" sz="1800" b="1" kern="0" cap="all" dirty="0" smtClean="0">
                <a:solidFill>
                  <a:srgbClr val="97D700"/>
                </a:solidFill>
                <a:latin typeface="Arial" pitchFamily="34" charset="0"/>
                <a:cs typeface="Arial" pitchFamily="34" charset="0"/>
              </a:rPr>
              <a:t>	</a:t>
            </a:r>
            <a:r>
              <a:rPr lang="fr-CH" sz="1800" b="1" kern="0" cap="all" dirty="0" smtClean="0">
                <a:solidFill>
                  <a:srgbClr val="82EB14"/>
                </a:solidFill>
                <a:latin typeface="Arial" pitchFamily="34" charset="0"/>
                <a:cs typeface="Arial" pitchFamily="34" charset="0"/>
              </a:rPr>
              <a:t>[</a:t>
            </a:r>
            <a:r>
              <a:rPr lang="fr-CH" sz="1400" b="1" kern="0" cap="all" dirty="0" smtClean="0">
                <a:solidFill>
                  <a:srgbClr val="000000"/>
                </a:solidFill>
                <a:latin typeface="Arial" pitchFamily="34" charset="0"/>
                <a:cs typeface="Arial" pitchFamily="34" charset="0"/>
              </a:rPr>
              <a:t>GENÈVE / LAUSANNE / ROTTERDAM / BRUXELLES / LUXEMBOURG</a:t>
            </a:r>
            <a:r>
              <a:rPr lang="fr-CH" sz="1800" b="1" kern="0" cap="all" dirty="0" smtClean="0">
                <a:solidFill>
                  <a:srgbClr val="82EB14"/>
                </a:solidFill>
                <a:latin typeface="Arial" pitchFamily="34" charset="0"/>
                <a:cs typeface="Arial" pitchFamily="34" charset="0"/>
              </a:rPr>
              <a:t>]</a:t>
            </a:r>
            <a:endParaRPr lang="fr-CH" sz="5400" b="1" kern="0" cap="all" dirty="0" smtClean="0">
              <a:solidFill>
                <a:srgbClr val="82EB14"/>
              </a:solidFill>
              <a:latin typeface="Arial" pitchFamily="34" charset="0"/>
              <a:cs typeface="Arial" pitchFamily="34" charset="0"/>
            </a:endParaRPr>
          </a:p>
          <a:p>
            <a:pPr marL="88900" lvl="2" indent="-12700" eaLnBrk="0" hangingPunct="0">
              <a:lnSpc>
                <a:spcPts val="4800"/>
              </a:lnSpc>
              <a:spcBef>
                <a:spcPts val="0"/>
              </a:spcBef>
              <a:spcAft>
                <a:spcPts val="0"/>
              </a:spcAft>
              <a:buClr>
                <a:srgbClr val="82EB14"/>
              </a:buClr>
              <a:tabLst>
                <a:tab pos="846138" algn="l"/>
              </a:tabLst>
            </a:pPr>
            <a:r>
              <a:rPr lang="fr-CH" sz="4400" b="1" kern="0" cap="all" dirty="0" smtClean="0">
                <a:solidFill>
                  <a:srgbClr val="82EB14"/>
                </a:solidFill>
                <a:latin typeface="Arial" pitchFamily="34" charset="0"/>
                <a:cs typeface="Arial" pitchFamily="34" charset="0"/>
              </a:rPr>
              <a:t>2 </a:t>
            </a:r>
            <a:r>
              <a:rPr lang="fr-CH" sz="4400" b="1" kern="0" cap="all" dirty="0" smtClean="0">
                <a:solidFill>
                  <a:srgbClr val="000000"/>
                </a:solidFill>
                <a:latin typeface="Arial" pitchFamily="34" charset="0"/>
                <a:cs typeface="Arial" pitchFamily="34" charset="0"/>
              </a:rPr>
              <a:t>SITES EN CHINE</a:t>
            </a:r>
            <a:r>
              <a:rPr lang="fr-CH" sz="1400" b="1" kern="0" cap="all" dirty="0" smtClean="0">
                <a:solidFill>
                  <a:srgbClr val="000000"/>
                </a:solidFill>
                <a:latin typeface="Arial" pitchFamily="34" charset="0"/>
                <a:cs typeface="Arial" pitchFamily="34" charset="0"/>
              </a:rPr>
              <a:t> </a:t>
            </a:r>
            <a:r>
              <a:rPr lang="fr-CH" sz="1800" b="1" kern="0" cap="all" dirty="0" smtClean="0">
                <a:solidFill>
                  <a:srgbClr val="82EB14"/>
                </a:solidFill>
                <a:latin typeface="Arial" pitchFamily="34" charset="0"/>
                <a:cs typeface="Arial" pitchFamily="34" charset="0"/>
              </a:rPr>
              <a:t>[</a:t>
            </a:r>
            <a:r>
              <a:rPr lang="fr-CH" sz="1400" b="1" kern="0" cap="all" dirty="0" smtClean="0">
                <a:solidFill>
                  <a:srgbClr val="000000"/>
                </a:solidFill>
                <a:latin typeface="Arial" pitchFamily="34" charset="0"/>
                <a:cs typeface="Arial" pitchFamily="34" charset="0"/>
              </a:rPr>
              <a:t>SHANGHAI / HONG KONG</a:t>
            </a:r>
            <a:r>
              <a:rPr lang="fr-CH" sz="1800" b="1" kern="0" cap="all" dirty="0" smtClean="0">
                <a:solidFill>
                  <a:srgbClr val="82EB14"/>
                </a:solidFill>
                <a:latin typeface="Arial" pitchFamily="34" charset="0"/>
                <a:cs typeface="Arial" pitchFamily="34" charset="0"/>
              </a:rPr>
              <a:t>]</a:t>
            </a:r>
            <a:endParaRPr lang="fr-CH" sz="5400" b="1" kern="0" cap="all" dirty="0" smtClean="0">
              <a:solidFill>
                <a:srgbClr val="82EB14"/>
              </a:solidFill>
              <a:latin typeface="Arial" pitchFamily="34" charset="0"/>
              <a:cs typeface="Arial" pitchFamily="34" charset="0"/>
            </a:endParaRPr>
          </a:p>
        </p:txBody>
      </p:sp>
      <p:sp>
        <p:nvSpPr>
          <p:cNvPr id="9" name="Espace réservé du pied de page 2"/>
          <p:cNvSpPr>
            <a:spLocks noGrp="1"/>
          </p:cNvSpPr>
          <p:nvPr>
            <p:ph type="ftr" sz="quarter" idx="3"/>
          </p:nvPr>
        </p:nvSpPr>
        <p:spPr>
          <a:xfrm>
            <a:off x="3140075" y="6562800"/>
            <a:ext cx="2895600" cy="196850"/>
          </a:xfrm>
        </p:spPr>
        <p:txBody>
          <a:bodyPr/>
          <a:lstStyle/>
          <a:p>
            <a:pPr algn="ctr">
              <a:defRPr/>
            </a:pPr>
            <a:r>
              <a:rPr lang="fr-FR" dirty="0" smtClean="0"/>
              <a:t>Groupe Bayard – Projet MIKADO</a:t>
            </a:r>
            <a:endParaRPr lang="fr-FR" dirty="0"/>
          </a:p>
        </p:txBody>
      </p:sp>
    </p:spTree>
    <p:extLst>
      <p:ext uri="{BB962C8B-B14F-4D97-AF65-F5344CB8AC3E}">
        <p14:creationId xmlns:p14="http://schemas.microsoft.com/office/powerpoint/2010/main" val="224324243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693419" y="323400"/>
            <a:ext cx="8383905" cy="249299"/>
          </a:xfrm>
        </p:spPr>
        <p:txBody>
          <a:bodyPr/>
          <a:lstStyle/>
          <a:p>
            <a:r>
              <a:rPr lang="fr-FR" sz="1800"/>
              <a:t>nos choix d’implémentation : </a:t>
            </a:r>
            <a:r>
              <a:rPr lang="fr-FR" sz="1800" smtClean="0"/>
              <a:t>interfaces avec les SSA (1/3)</a:t>
            </a:r>
            <a:endParaRPr lang="fr-FR" sz="18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50</a:t>
            </a:fld>
            <a:endParaRPr lang="fr-FR"/>
          </a:p>
        </p:txBody>
      </p:sp>
      <p:sp>
        <p:nvSpPr>
          <p:cNvPr id="5" name="Espace réservé du texte 4"/>
          <p:cNvSpPr>
            <a:spLocks noGrp="1"/>
          </p:cNvSpPr>
          <p:nvPr>
            <p:ph type="body" sz="quarter" idx="10"/>
          </p:nvPr>
        </p:nvSpPr>
        <p:spPr>
          <a:xfrm>
            <a:off x="372137" y="814507"/>
            <a:ext cx="8653899" cy="3478541"/>
          </a:xfrm>
        </p:spPr>
        <p:txBody>
          <a:bodyPr/>
          <a:lstStyle/>
          <a:p>
            <a:pPr marL="0" indent="0">
              <a:buNone/>
            </a:pPr>
            <a:r>
              <a:rPr lang="fr-FR" sz="1400" smtClean="0">
                <a:solidFill>
                  <a:schemeClr val="tx1"/>
                </a:solidFill>
              </a:rPr>
              <a:t>Il existe de nombreuses interfaces à développer entre Magento et le SI ou des partenaires externes. Chaque interface a été chiffrée et détaillée dans notre grille de réponse.</a:t>
            </a:r>
          </a:p>
          <a:p>
            <a:pPr marL="0" indent="0">
              <a:buNone/>
            </a:pPr>
            <a:r>
              <a:rPr lang="fr-FR" sz="1400" smtClean="0">
                <a:solidFill>
                  <a:schemeClr val="tx1"/>
                </a:solidFill>
              </a:rPr>
              <a:t>Nous souhaitons toutefois faire un focus particulier afin : </a:t>
            </a:r>
          </a:p>
          <a:p>
            <a:pPr marL="284400" lvl="1" indent="0">
              <a:buNone/>
            </a:pPr>
            <a:r>
              <a:rPr lang="fr-FR" sz="1200" smtClean="0"/>
              <a:t>- D’expliquer les interfaces entre Magento et BayaM, J’aime Lire store, Milan lecture.</a:t>
            </a:r>
          </a:p>
          <a:p>
            <a:pPr marL="284400" lvl="1" indent="0">
              <a:buNone/>
            </a:pPr>
            <a:r>
              <a:rPr lang="fr-FR" sz="1200" smtClean="0"/>
              <a:t>- D’</a:t>
            </a:r>
            <a:r>
              <a:rPr lang="fr-FR" sz="1200" err="1" smtClean="0"/>
              <a:t>nsister</a:t>
            </a:r>
            <a:r>
              <a:rPr lang="fr-FR" sz="1200" smtClean="0"/>
              <a:t> sur l’importance des mécanismes de robustesse et de supervision à mettre en place sur cette partie.</a:t>
            </a:r>
          </a:p>
          <a:p>
            <a:r>
              <a:rPr lang="fr-FR" sz="1600" b="1" smtClean="0"/>
              <a:t>Interfaces BayaM, J’aime lire store, Milan lecture</a:t>
            </a:r>
          </a:p>
          <a:p>
            <a:pPr lvl="1">
              <a:defRPr/>
            </a:pPr>
            <a:r>
              <a:rPr lang="fr-FR" sz="1200" smtClean="0"/>
              <a:t>Il est nécessaire de mettre en place des interfaces avec ces systèmes afin : </a:t>
            </a:r>
            <a:endParaRPr lang="fr-FR" sz="1200"/>
          </a:p>
          <a:p>
            <a:pPr lvl="2">
              <a:defRPr/>
            </a:pPr>
            <a:r>
              <a:rPr lang="fr-FR" sz="1000" smtClean="0"/>
              <a:t>D’avoir </a:t>
            </a:r>
            <a:r>
              <a:rPr lang="fr-FR" sz="1000"/>
              <a:t>la liste des abonnements en cours </a:t>
            </a:r>
          </a:p>
          <a:p>
            <a:pPr lvl="2">
              <a:defRPr/>
            </a:pPr>
            <a:r>
              <a:rPr lang="fr-FR" sz="1000" smtClean="0"/>
              <a:t>D’envoyer les commandes passées sur la boutique</a:t>
            </a:r>
            <a:endParaRPr lang="fr-FR" sz="1000"/>
          </a:p>
          <a:p>
            <a:pPr lvl="2">
              <a:defRPr/>
            </a:pPr>
            <a:r>
              <a:rPr lang="fr-FR" sz="1000" smtClean="0"/>
              <a:t>De gérer la consommation </a:t>
            </a:r>
            <a:r>
              <a:rPr lang="fr-FR" sz="1000"/>
              <a:t>des BK</a:t>
            </a:r>
          </a:p>
          <a:p>
            <a:pPr lvl="2">
              <a:defRPr/>
            </a:pPr>
            <a:r>
              <a:rPr lang="fr-FR" sz="1000" smtClean="0"/>
              <a:t>De gérer les informations d’adresses, de clients et d’historique de commande</a:t>
            </a:r>
          </a:p>
          <a:p>
            <a:pPr lvl="1">
              <a:defRPr/>
            </a:pPr>
            <a:endParaRPr lang="fr-FR" sz="1200" smtClean="0"/>
          </a:p>
          <a:p>
            <a:pPr lvl="1">
              <a:defRPr/>
            </a:pPr>
            <a:r>
              <a:rPr lang="fr-FR" sz="1200" smtClean="0"/>
              <a:t>Les flux fiscaux pourront être gérés via Advantage (principe d’utilisation de produits fictifs et génériques)</a:t>
            </a:r>
            <a:endParaRPr lang="fr-FR" sz="1200"/>
          </a:p>
          <a:p>
            <a:pPr lvl="1">
              <a:defRPr/>
            </a:pPr>
            <a:r>
              <a:rPr lang="fr-FR" sz="1200" smtClean="0"/>
              <a:t>Pour ce qui est de l’accès au contenu numérique : </a:t>
            </a:r>
          </a:p>
          <a:p>
            <a:pPr lvl="2">
              <a:defRPr/>
            </a:pPr>
            <a:r>
              <a:rPr lang="fr-FR" sz="1200"/>
              <a:t>Soit c‘est géré au travers de chaque application</a:t>
            </a:r>
          </a:p>
          <a:p>
            <a:pPr lvl="2">
              <a:defRPr/>
            </a:pPr>
            <a:r>
              <a:rPr lang="fr-FR" sz="1200" smtClean="0"/>
              <a:t>Soit </a:t>
            </a:r>
            <a:r>
              <a:rPr lang="fr-FR" sz="1200"/>
              <a:t>le </a:t>
            </a:r>
            <a:r>
              <a:rPr lang="fr-FR" sz="1200" smtClean="0"/>
              <a:t>SSO </a:t>
            </a:r>
            <a:r>
              <a:rPr lang="fr-FR" sz="1200"/>
              <a:t>évolue pour gérer ce point : c’est la solution que nous préconisons et avons retenue pour le chiffrage</a:t>
            </a:r>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
        <p:nvSpPr>
          <p:cNvPr id="3" name="Rectangle 2"/>
          <p:cNvSpPr/>
          <p:nvPr/>
        </p:nvSpPr>
        <p:spPr bwMode="auto">
          <a:xfrm>
            <a:off x="619760" y="5852160"/>
            <a:ext cx="7762240" cy="609600"/>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smtClean="0">
                <a:ln>
                  <a:noFill/>
                </a:ln>
                <a:solidFill>
                  <a:schemeClr val="tx1"/>
                </a:solidFill>
                <a:effectLst/>
                <a:latin typeface="Arial" charset="0"/>
                <a:ea typeface="ヒラギノ角ゴ Pro W3" pitchFamily="1" charset="-128"/>
              </a:rPr>
              <a:t>Un point de vigilance planning est à prendre en compte concernant les développements nécessaires côté</a:t>
            </a:r>
          </a:p>
          <a:p>
            <a:pPr marL="0" marR="0" indent="0" algn="ctr" defTabSz="914400" rtl="0" eaLnBrk="0" fontAlgn="base" latinLnBrk="0" hangingPunct="0">
              <a:lnSpc>
                <a:spcPct val="100000"/>
              </a:lnSpc>
              <a:spcBef>
                <a:spcPct val="0"/>
              </a:spcBef>
              <a:spcAft>
                <a:spcPct val="0"/>
              </a:spcAft>
              <a:buClrTx/>
              <a:buSzTx/>
              <a:buFontTx/>
              <a:buNone/>
              <a:tabLst/>
            </a:pPr>
            <a:r>
              <a:rPr lang="fr-FR" sz="1200" smtClean="0">
                <a:ea typeface="ヒラギノ角ゴ Pro W3" pitchFamily="1" charset="-128"/>
              </a:rPr>
              <a:t>applications distantes (BayaM, J’aime Lire Store, Advantage, Néolane, …)</a:t>
            </a:r>
            <a:endParaRPr lang="fr-FR" sz="1200">
              <a:ea typeface="ヒラギノ角ゴ Pro W3" pitchFamily="1" charset="-128"/>
            </a:endParaRPr>
          </a:p>
        </p:txBody>
      </p:sp>
    </p:spTree>
    <p:extLst>
      <p:ext uri="{BB962C8B-B14F-4D97-AF65-F5344CB8AC3E}">
        <p14:creationId xmlns:p14="http://schemas.microsoft.com/office/powerpoint/2010/main" val="3911172894"/>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419" y="323400"/>
            <a:ext cx="8383905" cy="249299"/>
          </a:xfrm>
        </p:spPr>
        <p:txBody>
          <a:bodyPr/>
          <a:lstStyle/>
          <a:p>
            <a:r>
              <a:rPr lang="fr-FR" sz="1800"/>
              <a:t>nos choix d’implémentation : </a:t>
            </a:r>
            <a:r>
              <a:rPr lang="fr-FR" sz="1800" smtClean="0"/>
              <a:t>interfaces avec les SSA (1/3)</a:t>
            </a:r>
            <a:endParaRPr lang="fr-FR" sz="18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51</a:t>
            </a:fld>
            <a:endParaRPr lang="fr-FR"/>
          </a:p>
        </p:txBody>
      </p:sp>
      <p:sp>
        <p:nvSpPr>
          <p:cNvPr id="5" name="Espace réservé du texte 4"/>
          <p:cNvSpPr>
            <a:spLocks noGrp="1"/>
          </p:cNvSpPr>
          <p:nvPr>
            <p:ph type="body" sz="quarter" idx="10"/>
          </p:nvPr>
        </p:nvSpPr>
        <p:spPr>
          <a:xfrm>
            <a:off x="372137" y="971675"/>
            <a:ext cx="8653899" cy="4600456"/>
          </a:xfrm>
        </p:spPr>
        <p:txBody>
          <a:bodyPr/>
          <a:lstStyle/>
          <a:p>
            <a:r>
              <a:rPr lang="fr-FR" sz="1800" b="1" smtClean="0"/>
              <a:t>De nombreuse interfaces à mettre en place : </a:t>
            </a:r>
          </a:p>
          <a:p>
            <a:pPr marL="0" indent="0" eaLnBrk="0" hangingPunct="0">
              <a:lnSpc>
                <a:spcPct val="100000"/>
              </a:lnSpc>
              <a:spcBef>
                <a:spcPct val="0"/>
              </a:spcBef>
              <a:spcAft>
                <a:spcPct val="0"/>
              </a:spcAft>
              <a:buClrTx/>
              <a:buNone/>
            </a:pPr>
            <a:r>
              <a:rPr lang="fr-FR" sz="1800" b="1" smtClean="0">
                <a:solidFill>
                  <a:schemeClr val="tx1"/>
                </a:solidFill>
                <a:latin typeface="Arial" charset="0"/>
                <a:ea typeface="ヒラギノ角ゴ Pro W3" pitchFamily="1" charset="-128"/>
              </a:rPr>
              <a:t>Point </a:t>
            </a:r>
            <a:r>
              <a:rPr lang="fr-FR" sz="1800" b="1">
                <a:solidFill>
                  <a:schemeClr val="tx1"/>
                </a:solidFill>
                <a:latin typeface="Arial" charset="0"/>
                <a:ea typeface="ヒラギノ角ゴ Pro W3" pitchFamily="1" charset="-128"/>
              </a:rPr>
              <a:t>de vigilance planning </a:t>
            </a:r>
            <a:r>
              <a:rPr lang="fr-FR" sz="1800" smtClean="0">
                <a:solidFill>
                  <a:schemeClr val="tx1"/>
                </a:solidFill>
                <a:latin typeface="Arial" charset="0"/>
                <a:ea typeface="ヒラギノ角ゴ Pro W3" pitchFamily="1" charset="-128"/>
              </a:rPr>
              <a:t>à </a:t>
            </a:r>
            <a:r>
              <a:rPr lang="fr-FR" sz="1800">
                <a:solidFill>
                  <a:schemeClr val="tx1"/>
                </a:solidFill>
                <a:latin typeface="Arial" charset="0"/>
                <a:ea typeface="ヒラギノ角ゴ Pro W3" pitchFamily="1" charset="-128"/>
              </a:rPr>
              <a:t>prendre en compte concernant les développements nécessaires côté applications distantes (BayaM, J’aime Lire Store, Advantage, Néolane, …)</a:t>
            </a:r>
          </a:p>
          <a:p>
            <a:endParaRPr lang="fr-FR" sz="1800" b="1" smtClean="0"/>
          </a:p>
          <a:p>
            <a:r>
              <a:rPr lang="fr-FR" sz="1800" b="1" smtClean="0"/>
              <a:t>Avec un focus particulier sur BayaM</a:t>
            </a:r>
            <a:r>
              <a:rPr lang="fr-FR" sz="1800" b="1"/>
              <a:t>, J’aime lire store, Milan lecture</a:t>
            </a:r>
          </a:p>
          <a:p>
            <a:pPr lvl="1">
              <a:defRPr/>
            </a:pPr>
            <a:r>
              <a:rPr lang="fr-FR" smtClean="0"/>
              <a:t>Les flux fiscaux pourront être gérés via Advantage (principe d’utilisation de produits fictifs et génériques)</a:t>
            </a:r>
            <a:endParaRPr lang="fr-FR"/>
          </a:p>
          <a:p>
            <a:pPr lvl="1">
              <a:defRPr/>
            </a:pPr>
            <a:r>
              <a:rPr lang="fr-FR" smtClean="0"/>
              <a:t>Pour ce qui est de l’accès au contenu numérique : </a:t>
            </a:r>
          </a:p>
          <a:p>
            <a:pPr lvl="2">
              <a:defRPr/>
            </a:pPr>
            <a:r>
              <a:rPr lang="fr-FR" sz="1800"/>
              <a:t>Soit c‘est géré au travers de chaque application</a:t>
            </a:r>
          </a:p>
          <a:p>
            <a:pPr lvl="2">
              <a:defRPr/>
            </a:pPr>
            <a:r>
              <a:rPr lang="fr-FR" sz="1800" smtClean="0"/>
              <a:t>Soit </a:t>
            </a:r>
            <a:r>
              <a:rPr lang="fr-FR" sz="1800"/>
              <a:t>le </a:t>
            </a:r>
            <a:r>
              <a:rPr lang="fr-FR" sz="1800" smtClean="0"/>
              <a:t>SSO </a:t>
            </a:r>
            <a:r>
              <a:rPr lang="fr-FR" sz="1800"/>
              <a:t>évolue pour gérer ce point : c’est la solution que nous préconisons et avons retenue pour le chiffrage</a:t>
            </a:r>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Tree>
    <p:extLst>
      <p:ext uri="{BB962C8B-B14F-4D97-AF65-F5344CB8AC3E}">
        <p14:creationId xmlns:p14="http://schemas.microsoft.com/office/powerpoint/2010/main" val="2256788367"/>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693419" y="323400"/>
            <a:ext cx="8383905" cy="249299"/>
          </a:xfrm>
        </p:spPr>
        <p:txBody>
          <a:bodyPr/>
          <a:lstStyle/>
          <a:p>
            <a:r>
              <a:rPr lang="fr-FR" sz="1800"/>
              <a:t>nos choix d’implémentation : </a:t>
            </a:r>
            <a:r>
              <a:rPr lang="fr-FR" sz="1800" smtClean="0"/>
              <a:t>interfaces avec les SSA (2/3)</a:t>
            </a:r>
            <a:endParaRPr lang="fr-FR" sz="18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52</a:t>
            </a:fld>
            <a:endParaRPr lang="fr-FR"/>
          </a:p>
        </p:txBody>
      </p:sp>
      <p:sp>
        <p:nvSpPr>
          <p:cNvPr id="5" name="Espace réservé du texte 4"/>
          <p:cNvSpPr>
            <a:spLocks noGrp="1"/>
          </p:cNvSpPr>
          <p:nvPr>
            <p:ph type="body" sz="quarter" idx="10"/>
          </p:nvPr>
        </p:nvSpPr>
        <p:spPr>
          <a:xfrm>
            <a:off x="180975" y="839272"/>
            <a:ext cx="8845061" cy="5561528"/>
          </a:xfrm>
        </p:spPr>
        <p:txBody>
          <a:bodyPr/>
          <a:lstStyle/>
          <a:p>
            <a:r>
              <a:rPr lang="fr-FR" sz="1600" b="1" smtClean="0"/>
              <a:t>Flux </a:t>
            </a:r>
            <a:r>
              <a:rPr lang="fr-FR" sz="1600" b="1"/>
              <a:t>synchrones </a:t>
            </a:r>
            <a:r>
              <a:rPr lang="fr-FR" sz="1600" b="1" smtClean="0"/>
              <a:t>: notre proposition sur les mécanismes de robustesse : </a:t>
            </a:r>
          </a:p>
          <a:p>
            <a:pPr lvl="1">
              <a:defRPr/>
            </a:pPr>
            <a:r>
              <a:rPr lang="fr-FR" sz="1200" smtClean="0"/>
              <a:t>Compte tenu de toutes les interfaces synchrones à mettre en place, il est </a:t>
            </a:r>
            <a:r>
              <a:rPr lang="fr-FR" sz="1200" b="1" smtClean="0">
                <a:solidFill>
                  <a:schemeClr val="bg2"/>
                </a:solidFill>
              </a:rPr>
              <a:t>indispensable</a:t>
            </a:r>
            <a:r>
              <a:rPr lang="fr-FR" sz="1200" smtClean="0"/>
              <a:t> de les prévoir dès le lot 1. Nous prévoyons donc de mettre en place : </a:t>
            </a:r>
          </a:p>
          <a:p>
            <a:pPr lvl="2">
              <a:defRPr/>
            </a:pPr>
            <a:r>
              <a:rPr lang="fr-FR" sz="1100" b="1" smtClean="0">
                <a:solidFill>
                  <a:schemeClr val="bg2"/>
                </a:solidFill>
              </a:rPr>
              <a:t>Des </a:t>
            </a:r>
            <a:r>
              <a:rPr lang="fr-FR" sz="1100" b="1">
                <a:solidFill>
                  <a:schemeClr val="bg2"/>
                </a:solidFill>
              </a:rPr>
              <a:t>mécanismes </a:t>
            </a:r>
            <a:r>
              <a:rPr lang="fr-FR" sz="1100" b="1" smtClean="0">
                <a:solidFill>
                  <a:schemeClr val="bg2"/>
                </a:solidFill>
              </a:rPr>
              <a:t>de timeout applicatif paramétrables sur les WS synchrones </a:t>
            </a:r>
            <a:r>
              <a:rPr lang="fr-FR" sz="1100" smtClean="0"/>
              <a:t>pour éviter des dégradations de performance suite à l’indisponibilité ou la lenteur d’un sous système applicatif qui entrainerait des problèmes ou des latences sur la boutique</a:t>
            </a:r>
          </a:p>
          <a:p>
            <a:pPr lvl="2">
              <a:defRPr/>
            </a:pPr>
            <a:r>
              <a:rPr lang="fr-FR" sz="1100" b="1">
                <a:solidFill>
                  <a:schemeClr val="bg2"/>
                </a:solidFill>
              </a:rPr>
              <a:t>Des mécanismes de pages bouchons </a:t>
            </a:r>
            <a:r>
              <a:rPr lang="fr-FR" sz="1100" smtClean="0"/>
              <a:t>(messages d’indisponibilité fonctionnels maitrisés et permettant de rebondir sur le site en évitant la rupture du parcours client)</a:t>
            </a:r>
          </a:p>
          <a:p>
            <a:pPr lvl="2">
              <a:defRPr/>
            </a:pPr>
            <a:r>
              <a:rPr lang="fr-FR" sz="1100" b="1" smtClean="0">
                <a:solidFill>
                  <a:schemeClr val="bg2"/>
                </a:solidFill>
              </a:rPr>
              <a:t>Des </a:t>
            </a:r>
            <a:r>
              <a:rPr lang="fr-FR" sz="1100" b="1">
                <a:solidFill>
                  <a:schemeClr val="bg2"/>
                </a:solidFill>
              </a:rPr>
              <a:t>mécanismes de </a:t>
            </a:r>
            <a:r>
              <a:rPr lang="fr-FR" sz="1100" b="1" smtClean="0">
                <a:solidFill>
                  <a:schemeClr val="bg2"/>
                </a:solidFill>
              </a:rPr>
              <a:t>bouchonnage ou de base de fiabilisation </a:t>
            </a:r>
            <a:r>
              <a:rPr lang="fr-FR" sz="1100" smtClean="0"/>
              <a:t>(ce dernier mécanisme n’est pas prévu en lot 1 mais pourrait être ajouté pour le lot 2. Il permet, en cas de défaillance d’une interface, de présenter des données datant de la dernière sauvegarde en base temporaire pour permettre de garantir l’intégrité de la fonction malgré le problème). </a:t>
            </a:r>
          </a:p>
          <a:p>
            <a:pPr lvl="2">
              <a:defRPr/>
            </a:pPr>
            <a:endParaRPr lang="fr-FR" sz="1100"/>
          </a:p>
          <a:p>
            <a:pPr>
              <a:defRPr/>
            </a:pPr>
            <a:r>
              <a:rPr lang="fr-FR" sz="1600" b="1"/>
              <a:t>Flux </a:t>
            </a:r>
            <a:r>
              <a:rPr lang="fr-FR" sz="1600" b="1" smtClean="0"/>
              <a:t>asynchrones </a:t>
            </a:r>
            <a:r>
              <a:rPr lang="fr-FR" sz="1600" b="1"/>
              <a:t>: notre proposition sur les mécanismes de </a:t>
            </a:r>
            <a:r>
              <a:rPr lang="fr-FR" sz="1600" b="1" smtClean="0"/>
              <a:t>robustesse et de reprise </a:t>
            </a:r>
            <a:r>
              <a:rPr lang="fr-FR" sz="1600" b="1"/>
              <a:t>: </a:t>
            </a:r>
          </a:p>
          <a:p>
            <a:pPr lvl="1">
              <a:defRPr/>
            </a:pPr>
            <a:r>
              <a:rPr lang="fr-FR" sz="1300" smtClean="0"/>
              <a:t>Une part importante des flux à mettre en place entre le SI, l’extérieur et </a:t>
            </a:r>
            <a:r>
              <a:rPr lang="fr-FR" sz="1300" err="1" smtClean="0"/>
              <a:t>Magento</a:t>
            </a:r>
            <a:r>
              <a:rPr lang="fr-FR" sz="1300" smtClean="0"/>
              <a:t> s’effectuera sous forme de batch en asynchrone. Pour cela, nous mettons en place chez nos client un </a:t>
            </a:r>
            <a:r>
              <a:rPr lang="fr-FR" sz="1200" b="1">
                <a:solidFill>
                  <a:schemeClr val="bg2"/>
                </a:solidFill>
              </a:rPr>
              <a:t>socle batch </a:t>
            </a:r>
            <a:r>
              <a:rPr lang="fr-FR" sz="1300" smtClean="0"/>
              <a:t>Micropole. Celui-ci est composé de </a:t>
            </a:r>
            <a:r>
              <a:rPr lang="fr-FR" sz="1200" b="1">
                <a:solidFill>
                  <a:schemeClr val="bg2"/>
                </a:solidFill>
              </a:rPr>
              <a:t>scripts </a:t>
            </a:r>
            <a:r>
              <a:rPr lang="fr-FR" sz="1200" b="1" err="1">
                <a:solidFill>
                  <a:schemeClr val="bg2"/>
                </a:solidFill>
              </a:rPr>
              <a:t>shell</a:t>
            </a:r>
            <a:r>
              <a:rPr lang="fr-FR" sz="1300"/>
              <a:t> (</a:t>
            </a:r>
            <a:r>
              <a:rPr lang="fr-FR" sz="1300" err="1"/>
              <a:t>bash</a:t>
            </a:r>
            <a:r>
              <a:rPr lang="fr-FR" sz="1300"/>
              <a:t> ou </a:t>
            </a:r>
            <a:r>
              <a:rPr lang="fr-FR" sz="1300" err="1"/>
              <a:t>ksh</a:t>
            </a:r>
            <a:r>
              <a:rPr lang="fr-FR" sz="1300"/>
              <a:t>) sous forme de </a:t>
            </a:r>
            <a:r>
              <a:rPr lang="fr-FR" sz="1300" smtClean="0"/>
              <a:t>librairies </a:t>
            </a:r>
            <a:r>
              <a:rPr lang="fr-FR" sz="1300"/>
              <a:t>proposant </a:t>
            </a:r>
            <a:r>
              <a:rPr lang="fr-FR" sz="1300" smtClean="0"/>
              <a:t>les </a:t>
            </a:r>
            <a:r>
              <a:rPr lang="fr-FR" sz="1300"/>
              <a:t>fonctionnalités suivantes  : </a:t>
            </a:r>
          </a:p>
          <a:p>
            <a:pPr lvl="2"/>
            <a:r>
              <a:rPr lang="fr-FR" sz="1000" b="1" smtClean="0"/>
              <a:t>Journalisation </a:t>
            </a:r>
            <a:r>
              <a:rPr lang="fr-FR" sz="1000" b="1"/>
              <a:t>des </a:t>
            </a:r>
            <a:r>
              <a:rPr lang="fr-FR" sz="1000" b="1" smtClean="0"/>
              <a:t>traitements (log, historisation des fichiers, archivage).</a:t>
            </a:r>
            <a:endParaRPr lang="fr-FR" sz="1000" b="1"/>
          </a:p>
          <a:p>
            <a:pPr lvl="2"/>
            <a:r>
              <a:rPr lang="fr-FR" sz="1000" b="1" smtClean="0"/>
              <a:t>Gestion </a:t>
            </a:r>
            <a:r>
              <a:rPr lang="fr-FR" sz="1000" b="1"/>
              <a:t>du "multi-run" et de la </a:t>
            </a:r>
            <a:r>
              <a:rPr lang="fr-FR" sz="1000" b="1" err="1" smtClean="0"/>
              <a:t>parallélisation</a:t>
            </a:r>
            <a:r>
              <a:rPr lang="fr-FR" sz="1000" b="1" smtClean="0"/>
              <a:t> (protection contre le multiple lancement et prise en compte du multi thread).</a:t>
            </a:r>
            <a:endParaRPr lang="fr-FR" sz="1000" b="1"/>
          </a:p>
          <a:p>
            <a:pPr lvl="2"/>
            <a:r>
              <a:rPr lang="fr-FR" sz="1000" b="1" smtClean="0"/>
              <a:t>Gestion </a:t>
            </a:r>
            <a:r>
              <a:rPr lang="fr-FR" sz="1000" b="1"/>
              <a:t>des codes retours et adaptation possible avec un outil de supervision et d'ordonnancement</a:t>
            </a:r>
            <a:r>
              <a:rPr lang="fr-FR" sz="1000" b="1" smtClean="0"/>
              <a:t>.</a:t>
            </a:r>
          </a:p>
          <a:p>
            <a:pPr lvl="2"/>
            <a:r>
              <a:rPr lang="fr-FR" sz="1000" b="1" smtClean="0"/>
              <a:t>Gestion de la reprise suite à incident.</a:t>
            </a:r>
            <a:endParaRPr lang="fr-FR" sz="1000" b="1"/>
          </a:p>
          <a:p>
            <a:pPr lvl="2"/>
            <a:r>
              <a:rPr lang="fr-FR" sz="1000" b="1" smtClean="0"/>
              <a:t>Externalisation </a:t>
            </a:r>
            <a:r>
              <a:rPr lang="fr-FR" sz="1000" b="1"/>
              <a:t>des </a:t>
            </a:r>
            <a:r>
              <a:rPr lang="fr-FR" sz="1000" b="1" smtClean="0"/>
              <a:t>configurations.</a:t>
            </a:r>
            <a:endParaRPr lang="fr-FR" sz="1000" b="1"/>
          </a:p>
          <a:p>
            <a:pPr lvl="2">
              <a:defRPr/>
            </a:pPr>
            <a:endParaRPr lang="fr-FR" sz="1100" smtClean="0"/>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Tree>
    <p:extLst>
      <p:ext uri="{BB962C8B-B14F-4D97-AF65-F5344CB8AC3E}">
        <p14:creationId xmlns:p14="http://schemas.microsoft.com/office/powerpoint/2010/main" val="2409379310"/>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419" y="323400"/>
            <a:ext cx="8383905" cy="249299"/>
          </a:xfrm>
        </p:spPr>
        <p:txBody>
          <a:bodyPr/>
          <a:lstStyle/>
          <a:p>
            <a:r>
              <a:rPr lang="fr-FR" sz="1800"/>
              <a:t>nos choix d’implémentation : </a:t>
            </a:r>
            <a:r>
              <a:rPr lang="fr-FR" sz="1800" smtClean="0"/>
              <a:t>interfaces avec les SSA (2/3)</a:t>
            </a:r>
            <a:endParaRPr lang="fr-FR" sz="18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53</a:t>
            </a:fld>
            <a:endParaRPr lang="fr-FR"/>
          </a:p>
        </p:txBody>
      </p:sp>
      <p:sp>
        <p:nvSpPr>
          <p:cNvPr id="5" name="Espace réservé du texte 4"/>
          <p:cNvSpPr>
            <a:spLocks noGrp="1"/>
          </p:cNvSpPr>
          <p:nvPr>
            <p:ph type="body" sz="quarter" idx="10"/>
          </p:nvPr>
        </p:nvSpPr>
        <p:spPr>
          <a:xfrm>
            <a:off x="180975" y="839272"/>
            <a:ext cx="8845061" cy="5561528"/>
          </a:xfrm>
        </p:spPr>
        <p:txBody>
          <a:bodyPr/>
          <a:lstStyle/>
          <a:p>
            <a:r>
              <a:rPr lang="fr-FR" sz="1600" b="1" smtClean="0"/>
              <a:t>Flux </a:t>
            </a:r>
            <a:r>
              <a:rPr lang="fr-FR" sz="1600" b="1"/>
              <a:t>synchrones </a:t>
            </a:r>
            <a:r>
              <a:rPr lang="fr-FR" sz="1600" b="1" smtClean="0"/>
              <a:t>: notre proposition sur les mécanismes de robustesse : </a:t>
            </a:r>
          </a:p>
          <a:p>
            <a:pPr lvl="1">
              <a:defRPr/>
            </a:pPr>
            <a:r>
              <a:rPr lang="fr-FR" sz="1200" smtClean="0"/>
              <a:t>Compte tenu de toutes les interfaces synchrones à mettre en place, il est </a:t>
            </a:r>
            <a:r>
              <a:rPr lang="fr-FR" sz="1200" b="1" smtClean="0">
                <a:solidFill>
                  <a:schemeClr val="bg2"/>
                </a:solidFill>
              </a:rPr>
              <a:t>indispensable</a:t>
            </a:r>
            <a:r>
              <a:rPr lang="fr-FR" sz="1200" smtClean="0"/>
              <a:t> de les prévoir dès le lot 1. Nous prévoyons donc de mettre en place : </a:t>
            </a:r>
          </a:p>
          <a:p>
            <a:pPr lvl="2">
              <a:defRPr/>
            </a:pPr>
            <a:r>
              <a:rPr lang="fr-FR" sz="1100" b="1" smtClean="0">
                <a:solidFill>
                  <a:schemeClr val="bg2"/>
                </a:solidFill>
              </a:rPr>
              <a:t>Des </a:t>
            </a:r>
            <a:r>
              <a:rPr lang="fr-FR" sz="1100" b="1">
                <a:solidFill>
                  <a:schemeClr val="bg2"/>
                </a:solidFill>
              </a:rPr>
              <a:t>mécanismes </a:t>
            </a:r>
            <a:r>
              <a:rPr lang="fr-FR" sz="1100" b="1" smtClean="0">
                <a:solidFill>
                  <a:schemeClr val="bg2"/>
                </a:solidFill>
              </a:rPr>
              <a:t>de timeout applicatif paramétrables sur les WS synchrones </a:t>
            </a:r>
            <a:r>
              <a:rPr lang="fr-FR" sz="1100" smtClean="0"/>
              <a:t>pour éviter des dégradations de performance suite à l’indisponibilité ou la lenteur d’un sous système applicatif qui entrainerait des problèmes ou des latences sur la boutique</a:t>
            </a:r>
          </a:p>
          <a:p>
            <a:pPr lvl="2">
              <a:defRPr/>
            </a:pPr>
            <a:r>
              <a:rPr lang="fr-FR" sz="1100" b="1">
                <a:solidFill>
                  <a:schemeClr val="bg2"/>
                </a:solidFill>
              </a:rPr>
              <a:t>Des mécanismes de pages bouchons </a:t>
            </a:r>
            <a:r>
              <a:rPr lang="fr-FR" sz="1100" smtClean="0"/>
              <a:t>(messages d’indisponibilité fonctionnels maitrisés et permettant de rebondir sur le site en évitant la rupture du parcours client)</a:t>
            </a:r>
          </a:p>
          <a:p>
            <a:pPr lvl="2">
              <a:defRPr/>
            </a:pPr>
            <a:r>
              <a:rPr lang="fr-FR" sz="1100" b="1" smtClean="0">
                <a:solidFill>
                  <a:schemeClr val="bg2"/>
                </a:solidFill>
              </a:rPr>
              <a:t>Des </a:t>
            </a:r>
            <a:r>
              <a:rPr lang="fr-FR" sz="1100" b="1">
                <a:solidFill>
                  <a:schemeClr val="bg2"/>
                </a:solidFill>
              </a:rPr>
              <a:t>mécanismes de </a:t>
            </a:r>
            <a:r>
              <a:rPr lang="fr-FR" sz="1100" b="1" smtClean="0">
                <a:solidFill>
                  <a:schemeClr val="bg2"/>
                </a:solidFill>
              </a:rPr>
              <a:t>bouchonnage ou de base de fiabilisation </a:t>
            </a:r>
            <a:r>
              <a:rPr lang="fr-FR" sz="1100" smtClean="0"/>
              <a:t>(ce dernier mécanisme n’est pas prévu en lot 1 mais pourrait être ajouté pour le lot 2. Il permet, en cas de défaillance d’une interface, de présenter des données datant de la dernière sauvegarde en base temporaire pour permettre de garantir l’intégrité de la fonction malgré le problème). </a:t>
            </a:r>
          </a:p>
          <a:p>
            <a:pPr lvl="2">
              <a:defRPr/>
            </a:pPr>
            <a:endParaRPr lang="fr-FR" sz="1100"/>
          </a:p>
          <a:p>
            <a:pPr>
              <a:defRPr/>
            </a:pPr>
            <a:r>
              <a:rPr lang="fr-FR" sz="1600" b="1"/>
              <a:t>Flux </a:t>
            </a:r>
            <a:r>
              <a:rPr lang="fr-FR" sz="1600" b="1" smtClean="0"/>
              <a:t>asynchrones </a:t>
            </a:r>
            <a:r>
              <a:rPr lang="fr-FR" sz="1600" b="1"/>
              <a:t>: notre proposition sur les mécanismes de </a:t>
            </a:r>
            <a:r>
              <a:rPr lang="fr-FR" sz="1600" b="1" smtClean="0"/>
              <a:t>robustesse et de reprise </a:t>
            </a:r>
            <a:r>
              <a:rPr lang="fr-FR" sz="1600" b="1"/>
              <a:t>: </a:t>
            </a:r>
          </a:p>
          <a:p>
            <a:pPr lvl="1">
              <a:defRPr/>
            </a:pPr>
            <a:r>
              <a:rPr lang="fr-FR" sz="1300" smtClean="0"/>
              <a:t>Une part importante des flux à mettre en place entre le SI, l’extérieur et </a:t>
            </a:r>
            <a:r>
              <a:rPr lang="fr-FR" sz="1300" err="1" smtClean="0"/>
              <a:t>Magento</a:t>
            </a:r>
            <a:r>
              <a:rPr lang="fr-FR" sz="1300" smtClean="0"/>
              <a:t> s’effectuera sous forme de batch en asynchrone. Pour cela, nous mettons en place chez nos client un </a:t>
            </a:r>
            <a:r>
              <a:rPr lang="fr-FR" sz="1200" b="1">
                <a:solidFill>
                  <a:schemeClr val="bg2"/>
                </a:solidFill>
              </a:rPr>
              <a:t>socle batch </a:t>
            </a:r>
            <a:r>
              <a:rPr lang="fr-FR" sz="1300" smtClean="0"/>
              <a:t>Micropole. Celui-ci est composé de </a:t>
            </a:r>
            <a:r>
              <a:rPr lang="fr-FR" sz="1200" b="1">
                <a:solidFill>
                  <a:schemeClr val="bg2"/>
                </a:solidFill>
              </a:rPr>
              <a:t>scripts </a:t>
            </a:r>
            <a:r>
              <a:rPr lang="fr-FR" sz="1200" b="1" err="1">
                <a:solidFill>
                  <a:schemeClr val="bg2"/>
                </a:solidFill>
              </a:rPr>
              <a:t>shell</a:t>
            </a:r>
            <a:r>
              <a:rPr lang="fr-FR" sz="1300"/>
              <a:t> (</a:t>
            </a:r>
            <a:r>
              <a:rPr lang="fr-FR" sz="1300" err="1"/>
              <a:t>bash</a:t>
            </a:r>
            <a:r>
              <a:rPr lang="fr-FR" sz="1300"/>
              <a:t> ou </a:t>
            </a:r>
            <a:r>
              <a:rPr lang="fr-FR" sz="1300" err="1"/>
              <a:t>ksh</a:t>
            </a:r>
            <a:r>
              <a:rPr lang="fr-FR" sz="1300"/>
              <a:t>) sous forme de </a:t>
            </a:r>
            <a:r>
              <a:rPr lang="fr-FR" sz="1300" smtClean="0"/>
              <a:t>librairies </a:t>
            </a:r>
            <a:r>
              <a:rPr lang="fr-FR" sz="1300"/>
              <a:t>proposant </a:t>
            </a:r>
            <a:r>
              <a:rPr lang="fr-FR" sz="1300" smtClean="0"/>
              <a:t>les </a:t>
            </a:r>
            <a:r>
              <a:rPr lang="fr-FR" sz="1300"/>
              <a:t>fonctionnalités suivantes  : </a:t>
            </a:r>
          </a:p>
          <a:p>
            <a:pPr lvl="2"/>
            <a:r>
              <a:rPr lang="fr-FR" sz="1000" b="1" smtClean="0"/>
              <a:t>Journalisation </a:t>
            </a:r>
            <a:r>
              <a:rPr lang="fr-FR" sz="1000" b="1"/>
              <a:t>des </a:t>
            </a:r>
            <a:r>
              <a:rPr lang="fr-FR" sz="1000" b="1" smtClean="0"/>
              <a:t>traitements (log, historisation des fichiers, archivage).</a:t>
            </a:r>
            <a:endParaRPr lang="fr-FR" sz="1000" b="1"/>
          </a:p>
          <a:p>
            <a:pPr lvl="2"/>
            <a:r>
              <a:rPr lang="fr-FR" sz="1000" b="1" smtClean="0"/>
              <a:t>Gestion </a:t>
            </a:r>
            <a:r>
              <a:rPr lang="fr-FR" sz="1000" b="1"/>
              <a:t>du "multi-run" et de la </a:t>
            </a:r>
            <a:r>
              <a:rPr lang="fr-FR" sz="1000" b="1" err="1" smtClean="0"/>
              <a:t>parallélisation</a:t>
            </a:r>
            <a:r>
              <a:rPr lang="fr-FR" sz="1000" b="1" smtClean="0"/>
              <a:t> (protection contre le multiple lancement et prise en compte du multi thread).</a:t>
            </a:r>
            <a:endParaRPr lang="fr-FR" sz="1000" b="1"/>
          </a:p>
          <a:p>
            <a:pPr lvl="2"/>
            <a:r>
              <a:rPr lang="fr-FR" sz="1000" b="1" smtClean="0"/>
              <a:t>Gestion </a:t>
            </a:r>
            <a:r>
              <a:rPr lang="fr-FR" sz="1000" b="1"/>
              <a:t>des codes retours et adaptation possible avec un outil de supervision et d'ordonnancement</a:t>
            </a:r>
            <a:r>
              <a:rPr lang="fr-FR" sz="1000" b="1" smtClean="0"/>
              <a:t>.</a:t>
            </a:r>
          </a:p>
          <a:p>
            <a:pPr lvl="2"/>
            <a:r>
              <a:rPr lang="fr-FR" sz="1000" b="1" smtClean="0"/>
              <a:t>Gestion de la reprise suite à incident.</a:t>
            </a:r>
            <a:endParaRPr lang="fr-FR" sz="1000" b="1"/>
          </a:p>
          <a:p>
            <a:pPr lvl="2"/>
            <a:r>
              <a:rPr lang="fr-FR" sz="1000" b="1" smtClean="0"/>
              <a:t>Externalisation </a:t>
            </a:r>
            <a:r>
              <a:rPr lang="fr-FR" sz="1000" b="1"/>
              <a:t>des </a:t>
            </a:r>
            <a:r>
              <a:rPr lang="fr-FR" sz="1000" b="1" smtClean="0"/>
              <a:t>configurations.</a:t>
            </a:r>
            <a:endParaRPr lang="fr-FR" sz="1000" b="1"/>
          </a:p>
          <a:p>
            <a:pPr lvl="2">
              <a:defRPr/>
            </a:pPr>
            <a:endParaRPr lang="fr-FR" sz="1100" smtClean="0"/>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Tree>
    <p:extLst>
      <p:ext uri="{BB962C8B-B14F-4D97-AF65-F5344CB8AC3E}">
        <p14:creationId xmlns:p14="http://schemas.microsoft.com/office/powerpoint/2010/main" val="1929534507"/>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419" y="323400"/>
            <a:ext cx="8383905" cy="249299"/>
          </a:xfrm>
        </p:spPr>
        <p:txBody>
          <a:bodyPr/>
          <a:lstStyle/>
          <a:p>
            <a:r>
              <a:rPr lang="fr-FR" sz="1800"/>
              <a:t>nos choix d’implémentation : </a:t>
            </a:r>
            <a:r>
              <a:rPr lang="fr-FR" sz="1800" smtClean="0"/>
              <a:t>interfaces avec les SSA (3/3)</a:t>
            </a:r>
            <a:endParaRPr lang="fr-FR" sz="18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54</a:t>
            </a:fld>
            <a:endParaRPr lang="fr-FR"/>
          </a:p>
        </p:txBody>
      </p:sp>
      <p:sp>
        <p:nvSpPr>
          <p:cNvPr id="5" name="Espace réservé du texte 4"/>
          <p:cNvSpPr>
            <a:spLocks noGrp="1"/>
          </p:cNvSpPr>
          <p:nvPr>
            <p:ph type="body" sz="quarter" idx="10"/>
          </p:nvPr>
        </p:nvSpPr>
        <p:spPr>
          <a:xfrm>
            <a:off x="372137" y="839272"/>
            <a:ext cx="8653899" cy="2991048"/>
          </a:xfrm>
        </p:spPr>
        <p:txBody>
          <a:bodyPr/>
          <a:lstStyle/>
          <a:p>
            <a:r>
              <a:rPr lang="fr-FR" sz="1600" b="1" smtClean="0"/>
              <a:t>Notre proposition sur les mécanismes de supervision technique et fonctionnelle</a:t>
            </a:r>
          </a:p>
          <a:p>
            <a:pPr lvl="1">
              <a:defRPr/>
            </a:pPr>
            <a:r>
              <a:rPr lang="fr-FR" sz="1200" smtClean="0"/>
              <a:t>Dans des contextes de connexions synchrones </a:t>
            </a:r>
            <a:r>
              <a:rPr lang="fr-FR" sz="1200"/>
              <a:t>et </a:t>
            </a:r>
            <a:r>
              <a:rPr lang="fr-FR" sz="1200" smtClean="0"/>
              <a:t>asynchrones </a:t>
            </a:r>
            <a:r>
              <a:rPr lang="fr-FR" sz="1200"/>
              <a:t>multiples </a:t>
            </a:r>
            <a:r>
              <a:rPr lang="fr-FR" sz="1200" smtClean="0"/>
              <a:t>avec un SI, il est </a:t>
            </a:r>
            <a:r>
              <a:rPr lang="fr-FR" sz="1200" b="1" smtClean="0">
                <a:solidFill>
                  <a:schemeClr val="bg2"/>
                </a:solidFill>
              </a:rPr>
              <a:t>indispensable</a:t>
            </a:r>
            <a:r>
              <a:rPr lang="fr-FR" sz="1200" smtClean="0"/>
              <a:t> de prévoir dès le lot 1 des mécanismes de supervision applicative pour : </a:t>
            </a:r>
          </a:p>
          <a:p>
            <a:pPr lvl="2">
              <a:defRPr/>
            </a:pPr>
            <a:r>
              <a:rPr lang="fr-FR" sz="1100" b="1" smtClean="0">
                <a:solidFill>
                  <a:schemeClr val="bg2"/>
                </a:solidFill>
              </a:rPr>
              <a:t>Surveiller  </a:t>
            </a:r>
            <a:r>
              <a:rPr lang="fr-FR" sz="1100"/>
              <a:t>au travers d’i</a:t>
            </a:r>
            <a:r>
              <a:rPr lang="fr-FR" sz="1100" b="1">
                <a:solidFill>
                  <a:schemeClr val="bg2"/>
                </a:solidFill>
              </a:rPr>
              <a:t>ndicateurs </a:t>
            </a:r>
            <a:r>
              <a:rPr lang="fr-FR" sz="1100" b="1" smtClean="0">
                <a:solidFill>
                  <a:schemeClr val="bg2"/>
                </a:solidFill>
              </a:rPr>
              <a:t>fonctionnels </a:t>
            </a:r>
            <a:r>
              <a:rPr lang="fr-FR" sz="1100" b="1">
                <a:solidFill>
                  <a:schemeClr val="bg2"/>
                </a:solidFill>
              </a:rPr>
              <a:t>pertinents</a:t>
            </a:r>
            <a:r>
              <a:rPr lang="fr-FR" sz="1100"/>
              <a:t> la bonne santé de la plateforme de vente </a:t>
            </a:r>
            <a:endParaRPr lang="fr-FR" sz="1100" smtClean="0"/>
          </a:p>
          <a:p>
            <a:pPr lvl="2">
              <a:defRPr/>
            </a:pPr>
            <a:r>
              <a:rPr lang="fr-FR" sz="1100" b="1" smtClean="0">
                <a:solidFill>
                  <a:schemeClr val="bg2"/>
                </a:solidFill>
              </a:rPr>
              <a:t>Anticiper une dégradation du service liée à un problème technique  </a:t>
            </a:r>
            <a:r>
              <a:rPr lang="fr-FR" sz="1100" smtClean="0"/>
              <a:t>(remplissage anormal de la mémoire, début de dégradation de temps de réponse de certains processus, …)</a:t>
            </a:r>
          </a:p>
          <a:p>
            <a:pPr lvl="2">
              <a:defRPr/>
            </a:pPr>
            <a:r>
              <a:rPr lang="fr-FR" sz="1100" b="1" smtClean="0">
                <a:solidFill>
                  <a:schemeClr val="bg2"/>
                </a:solidFill>
              </a:rPr>
              <a:t>Détecter et Alerter </a:t>
            </a:r>
            <a:r>
              <a:rPr lang="fr-FR" sz="1100" smtClean="0"/>
              <a:t>le plus rapidement possible en cas de problème avéré.</a:t>
            </a:r>
          </a:p>
          <a:p>
            <a:pPr lvl="2">
              <a:defRPr/>
            </a:pPr>
            <a:r>
              <a:rPr lang="fr-FR" sz="1100" b="1">
                <a:solidFill>
                  <a:schemeClr val="bg2"/>
                </a:solidFill>
              </a:rPr>
              <a:t>R</a:t>
            </a:r>
            <a:r>
              <a:rPr lang="fr-FR" sz="1100" b="1" smtClean="0">
                <a:solidFill>
                  <a:schemeClr val="bg2"/>
                </a:solidFill>
              </a:rPr>
              <a:t>épondre  </a:t>
            </a:r>
            <a:r>
              <a:rPr lang="fr-FR" sz="1100" smtClean="0"/>
              <a:t>aux </a:t>
            </a:r>
            <a:r>
              <a:rPr lang="fr-FR" sz="1100"/>
              <a:t>problématiques de </a:t>
            </a:r>
            <a:r>
              <a:rPr lang="fr-FR" sz="1100" b="1">
                <a:solidFill>
                  <a:schemeClr val="bg2"/>
                </a:solidFill>
              </a:rPr>
              <a:t>QOS</a:t>
            </a:r>
            <a:r>
              <a:rPr lang="fr-FR" sz="1100"/>
              <a:t> et de </a:t>
            </a:r>
            <a:r>
              <a:rPr lang="fr-FR" sz="1100" b="1" smtClean="0">
                <a:solidFill>
                  <a:schemeClr val="bg2"/>
                </a:solidFill>
              </a:rPr>
              <a:t>QOD</a:t>
            </a:r>
          </a:p>
          <a:p>
            <a:pPr lvl="2">
              <a:defRPr/>
            </a:pPr>
            <a:endParaRPr lang="fr-FR" sz="1050" b="1">
              <a:solidFill>
                <a:schemeClr val="bg2"/>
              </a:solidFill>
            </a:endParaRPr>
          </a:p>
          <a:p>
            <a:pPr marL="568800" lvl="2" indent="0">
              <a:buNone/>
              <a:defRPr/>
            </a:pPr>
            <a:r>
              <a:rPr lang="fr-FR" sz="1100" smtClean="0"/>
              <a:t>Pour cela, nous mettons en place dès le lot 1, côté applicatif Magento et socle batch, un framework de statistiques et de supervision qui permet de </a:t>
            </a:r>
            <a:r>
              <a:rPr lang="fr-FR" sz="1100" err="1" smtClean="0"/>
              <a:t>monitorer</a:t>
            </a:r>
            <a:r>
              <a:rPr lang="fr-FR" sz="1100" smtClean="0"/>
              <a:t> via une page web les différents indicateurs fonctionnels et techniques (hypothèse de 20 indicateurs). Cette </a:t>
            </a:r>
            <a:r>
              <a:rPr lang="fr-FR" sz="1100"/>
              <a:t>page </a:t>
            </a:r>
            <a:r>
              <a:rPr lang="fr-FR" sz="1100" smtClean="0"/>
              <a:t>est également </a:t>
            </a:r>
            <a:r>
              <a:rPr lang="fr-FR" sz="1100" err="1" smtClean="0"/>
              <a:t>parsable</a:t>
            </a:r>
            <a:r>
              <a:rPr lang="fr-FR" sz="1100" smtClean="0"/>
              <a:t> </a:t>
            </a:r>
            <a:r>
              <a:rPr lang="fr-FR" sz="1100"/>
              <a:t>de façon automatique par un robot de supervision sur la base de tag </a:t>
            </a:r>
            <a:r>
              <a:rPr lang="fr-FR" sz="1100" smtClean="0"/>
              <a:t>html.</a:t>
            </a:r>
          </a:p>
          <a:p>
            <a:pPr marL="568800" lvl="2" indent="0">
              <a:buNone/>
              <a:defRPr/>
            </a:pPr>
            <a:r>
              <a:rPr lang="fr-FR" sz="1100"/>
              <a:t>Des alertes peuvent être envoyées par mail ou par trappes </a:t>
            </a:r>
            <a:r>
              <a:rPr lang="fr-FR" sz="1100" err="1"/>
              <a:t>snmp</a:t>
            </a:r>
            <a:r>
              <a:rPr lang="fr-FR" sz="1100"/>
              <a:t> à un outil de supervision hébergeur.</a:t>
            </a:r>
          </a:p>
          <a:p>
            <a:pPr marL="568800" lvl="2" indent="0">
              <a:buNone/>
              <a:defRPr/>
            </a:pPr>
            <a:endParaRPr lang="fr-FR" sz="1100" smtClean="0"/>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pic>
        <p:nvPicPr>
          <p:cNvPr id="7" name="Image 107"/>
          <p:cNvPicPr>
            <a:picLocks noChangeAspect="1" noChangeArrowheads="1"/>
          </p:cNvPicPr>
          <p:nvPr/>
        </p:nvPicPr>
        <p:blipFill>
          <a:blip r:embed="rId2" cstate="print"/>
          <a:srcRect/>
          <a:stretch>
            <a:fillRect/>
          </a:stretch>
        </p:blipFill>
        <p:spPr bwMode="auto">
          <a:xfrm>
            <a:off x="448907" y="758905"/>
            <a:ext cx="6228407" cy="2832972"/>
          </a:xfrm>
          <a:prstGeom prst="rect">
            <a:avLst/>
          </a:prstGeom>
          <a:noFill/>
          <a:ln w="3175">
            <a:solidFill>
              <a:schemeClr val="tx1"/>
            </a:solidFill>
            <a:miter lim="800000"/>
            <a:headEnd/>
            <a:tailEnd/>
          </a:ln>
        </p:spPr>
      </p:pic>
      <p:sp>
        <p:nvSpPr>
          <p:cNvPr id="3" name="Rectangle 2"/>
          <p:cNvSpPr/>
          <p:nvPr/>
        </p:nvSpPr>
        <p:spPr>
          <a:xfrm>
            <a:off x="284480" y="3762197"/>
            <a:ext cx="6392834" cy="430887"/>
          </a:xfrm>
          <a:prstGeom prst="rect">
            <a:avLst/>
          </a:prstGeom>
        </p:spPr>
        <p:txBody>
          <a:bodyPr wrap="square">
            <a:spAutoFit/>
          </a:bodyPr>
          <a:lstStyle/>
          <a:p>
            <a:pPr marL="568800" lvl="2" indent="0">
              <a:buNone/>
              <a:defRPr/>
            </a:pPr>
            <a:endParaRPr lang="fr-FR" sz="1100" smtClean="0"/>
          </a:p>
          <a:p>
            <a:pPr marL="568800" lvl="2" indent="0">
              <a:buNone/>
              <a:defRPr/>
            </a:pPr>
            <a:endParaRPr lang="fr-FR" sz="1100"/>
          </a:p>
        </p:txBody>
      </p:sp>
      <p:sp>
        <p:nvSpPr>
          <p:cNvPr id="10" name="Espace réservé du texte 4"/>
          <p:cNvSpPr>
            <a:spLocks noGrp="1"/>
          </p:cNvSpPr>
          <p:nvPr>
            <p:ph type="body" sz="quarter" idx="10"/>
          </p:nvPr>
        </p:nvSpPr>
        <p:spPr>
          <a:xfrm>
            <a:off x="375921" y="4218942"/>
            <a:ext cx="6301394" cy="1733984"/>
          </a:xfrm>
        </p:spPr>
        <p:txBody>
          <a:bodyPr/>
          <a:lstStyle/>
          <a:p>
            <a:pPr lvl="1">
              <a:defRPr/>
            </a:pPr>
            <a:r>
              <a:rPr lang="fr-FR" sz="1200" smtClean="0"/>
              <a:t>Parmi </a:t>
            </a:r>
            <a:r>
              <a:rPr lang="fr-FR" sz="1200"/>
              <a:t>les indicateurs que nous surveillerons il y </a:t>
            </a:r>
            <a:r>
              <a:rPr lang="fr-FR" sz="1200" smtClean="0"/>
              <a:t>a :</a:t>
            </a:r>
            <a:endParaRPr lang="fr-FR" sz="1100" smtClean="0"/>
          </a:p>
          <a:p>
            <a:pPr lvl="2">
              <a:defRPr/>
            </a:pPr>
            <a:r>
              <a:rPr lang="fr-FR" sz="1100" b="1" smtClean="0">
                <a:solidFill>
                  <a:schemeClr val="bg2"/>
                </a:solidFill>
              </a:rPr>
              <a:t>Les principaux WS</a:t>
            </a:r>
          </a:p>
          <a:p>
            <a:pPr lvl="2">
              <a:defRPr/>
            </a:pPr>
            <a:r>
              <a:rPr lang="fr-FR" sz="1100" b="1" smtClean="0">
                <a:solidFill>
                  <a:schemeClr val="bg2"/>
                </a:solidFill>
              </a:rPr>
              <a:t>Les résultats des derniers batchs, </a:t>
            </a:r>
          </a:p>
          <a:p>
            <a:pPr lvl="2">
              <a:defRPr/>
            </a:pPr>
            <a:r>
              <a:rPr lang="fr-FR" sz="1100" b="1" smtClean="0">
                <a:solidFill>
                  <a:schemeClr val="bg2"/>
                </a:solidFill>
              </a:rPr>
              <a:t>Les dates des dernières exécutions automatique de batchs</a:t>
            </a:r>
            <a:endParaRPr lang="fr-FR" sz="1100" b="1">
              <a:solidFill>
                <a:schemeClr val="bg2"/>
              </a:solidFill>
            </a:endParaRPr>
          </a:p>
          <a:p>
            <a:pPr lvl="2">
              <a:defRPr/>
            </a:pPr>
            <a:r>
              <a:rPr lang="fr-FR" sz="1100" b="1" smtClean="0">
                <a:solidFill>
                  <a:schemeClr val="bg2"/>
                </a:solidFill>
              </a:rPr>
              <a:t>Quelques métriques machines</a:t>
            </a:r>
          </a:p>
        </p:txBody>
      </p:sp>
      <p:sp>
        <p:nvSpPr>
          <p:cNvPr id="11" name="ZoneTexte 10"/>
          <p:cNvSpPr txBox="1"/>
          <p:nvPr/>
        </p:nvSpPr>
        <p:spPr>
          <a:xfrm>
            <a:off x="2147781" y="3985335"/>
            <a:ext cx="2830657" cy="415498"/>
          </a:xfrm>
          <a:prstGeom prst="rect">
            <a:avLst/>
          </a:prstGeom>
          <a:noFill/>
        </p:spPr>
        <p:txBody>
          <a:bodyPr wrap="square" rtlCol="0">
            <a:spAutoFit/>
          </a:bodyPr>
          <a:lstStyle/>
          <a:p>
            <a:r>
              <a:rPr lang="fr-FR" sz="1050" i="1" smtClean="0"/>
              <a:t>Exemples de pages de supervision que nous mettons en place</a:t>
            </a:r>
            <a:endParaRPr lang="fr-FR" sz="1050" i="1"/>
          </a:p>
        </p:txBody>
      </p:sp>
      <p:pic>
        <p:nvPicPr>
          <p:cNvPr id="6" name="Image 31"/>
          <p:cNvPicPr>
            <a:picLocks noChangeAspect="1" noChangeArrowheads="1"/>
          </p:cNvPicPr>
          <p:nvPr/>
        </p:nvPicPr>
        <p:blipFill>
          <a:blip r:embed="rId3" cstate="print"/>
          <a:srcRect/>
          <a:stretch>
            <a:fillRect/>
          </a:stretch>
        </p:blipFill>
        <p:spPr bwMode="auto">
          <a:xfrm>
            <a:off x="5093132" y="759783"/>
            <a:ext cx="4050868" cy="5457699"/>
          </a:xfrm>
          <a:prstGeom prst="rect">
            <a:avLst/>
          </a:prstGeom>
          <a:noFill/>
          <a:ln>
            <a:solidFill>
              <a:schemeClr val="tx1"/>
            </a:solidFill>
          </a:ln>
        </p:spPr>
      </p:pic>
    </p:spTree>
    <p:extLst>
      <p:ext uri="{BB962C8B-B14F-4D97-AF65-F5344CB8AC3E}">
        <p14:creationId xmlns:p14="http://schemas.microsoft.com/office/powerpoint/2010/main" val="134655638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0">
                                            <p:txEl>
                                              <p:pRg st="1" end="1"/>
                                            </p:txEl>
                                          </p:spTgt>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0">
                                            <p:txEl>
                                              <p:pRg st="2" end="2"/>
                                            </p:txEl>
                                          </p:spTgt>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0">
                                            <p:txEl>
                                              <p:pRg st="3" end="3"/>
                                            </p:txEl>
                                          </p:spTgt>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0">
                                            <p:txEl>
                                              <p:pRg st="4" end="4"/>
                                            </p:txEl>
                                          </p:spTgt>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build="p"/>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693420" y="384360"/>
            <a:ext cx="8450580" cy="221599"/>
          </a:xfrm>
        </p:spPr>
        <p:txBody>
          <a:bodyPr/>
          <a:lstStyle/>
          <a:p>
            <a:r>
              <a:rPr lang="fr-FR" sz="1600"/>
              <a:t>nos choix d’implémentation : </a:t>
            </a:r>
            <a:r>
              <a:rPr lang="fr-FR" sz="1600" smtClean="0"/>
              <a:t>Redirection ENTRE WEB &amp; MOBILE (1/4)</a:t>
            </a:r>
            <a:endParaRPr lang="fr-FR" sz="16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55</a:t>
            </a:fld>
            <a:endParaRPr lang="fr-FR"/>
          </a:p>
        </p:txBody>
      </p:sp>
      <p:sp>
        <p:nvSpPr>
          <p:cNvPr id="5" name="Espace réservé du texte 4"/>
          <p:cNvSpPr>
            <a:spLocks noGrp="1"/>
          </p:cNvSpPr>
          <p:nvPr>
            <p:ph type="body" sz="quarter" idx="10"/>
          </p:nvPr>
        </p:nvSpPr>
        <p:spPr>
          <a:xfrm>
            <a:off x="372137" y="814507"/>
            <a:ext cx="8653899" cy="5698053"/>
          </a:xfrm>
        </p:spPr>
        <p:txBody>
          <a:bodyPr/>
          <a:lstStyle/>
          <a:p>
            <a:pPr>
              <a:defRPr/>
            </a:pPr>
            <a:r>
              <a:rPr lang="fr-FR" sz="1800" smtClean="0"/>
              <a:t>Besoin justifié mais comportant des risques</a:t>
            </a:r>
          </a:p>
          <a:p>
            <a:pPr lvl="1">
              <a:defRPr/>
            </a:pPr>
            <a:r>
              <a:rPr lang="fr-FR" sz="1400" smtClean="0"/>
              <a:t>Le besoin de répondre </a:t>
            </a:r>
            <a:r>
              <a:rPr lang="fr-FR" sz="1400"/>
              <a:t>aux enjeux </a:t>
            </a:r>
            <a:r>
              <a:rPr lang="fr-FR" sz="1400" smtClean="0"/>
              <a:t>multicanaux </a:t>
            </a:r>
            <a:r>
              <a:rPr lang="fr-FR" sz="1400"/>
              <a:t>et </a:t>
            </a:r>
            <a:r>
              <a:rPr lang="fr-FR" sz="1400" smtClean="0"/>
              <a:t>à la cohérence finale pour </a:t>
            </a:r>
            <a:r>
              <a:rPr lang="fr-FR" sz="1400"/>
              <a:t>le </a:t>
            </a:r>
            <a:r>
              <a:rPr lang="fr-FR" sz="1400" smtClean="0"/>
              <a:t>client justifie la mise en place de redirections entre les applications web &amp; mobile.</a:t>
            </a:r>
          </a:p>
          <a:p>
            <a:pPr lvl="1">
              <a:defRPr/>
            </a:pPr>
            <a:r>
              <a:rPr lang="fr-FR" sz="1400" smtClean="0"/>
              <a:t>Toutefois, nous attirons votre attention sur les risques que présente cette fonctionnalité si le besoin n’est pas analysé et testé de façon très précise lors de la phase de conception et de recette, notamment sur le risque de boucles de redirection infinies entre les 2 </a:t>
            </a:r>
            <a:r>
              <a:rPr lang="fr-FR" sz="1400" err="1" smtClean="0"/>
              <a:t>webapp</a:t>
            </a:r>
            <a:r>
              <a:rPr lang="fr-FR" sz="1400" smtClean="0"/>
              <a:t> web et mobile dans le cas d’une règle de gestion oubliée ou non prise en compte.</a:t>
            </a:r>
          </a:p>
          <a:p>
            <a:pPr lvl="1">
              <a:defRPr/>
            </a:pPr>
            <a:r>
              <a:rPr lang="fr-FR" sz="1400" smtClean="0"/>
              <a:t>Plusieurs cas de figure existent : </a:t>
            </a:r>
          </a:p>
          <a:p>
            <a:pPr lvl="2">
              <a:defRPr/>
            </a:pPr>
            <a:r>
              <a:rPr lang="fr-FR" sz="1200" smtClean="0"/>
              <a:t>Que l’on arrive avec une url de la </a:t>
            </a:r>
            <a:r>
              <a:rPr lang="fr-FR" sz="1200" err="1" smtClean="0"/>
              <a:t>homepage</a:t>
            </a:r>
            <a:r>
              <a:rPr lang="fr-FR" sz="1200" smtClean="0"/>
              <a:t> ou une url profonde dans le site, des règles de gestion différentes devront être mises en place</a:t>
            </a:r>
          </a:p>
          <a:p>
            <a:pPr lvl="2">
              <a:defRPr/>
            </a:pPr>
            <a:r>
              <a:rPr lang="fr-FR" sz="1200" smtClean="0"/>
              <a:t>De même, le risque d’utiliser des cookies sur ce type de redirection risque en cas d’erreur d’empêcher l’utilisateur final d’accéder à tous les sites sans une manipulation particulière (suppression du cookie, ..) </a:t>
            </a:r>
          </a:p>
          <a:p>
            <a:pPr lvl="2">
              <a:defRPr/>
            </a:pPr>
            <a:endParaRPr lang="fr-FR" sz="1200"/>
          </a:p>
          <a:p>
            <a:pPr>
              <a:defRPr/>
            </a:pPr>
            <a:r>
              <a:rPr lang="fr-FR" sz="1800" smtClean="0"/>
              <a:t>Nous avons mené une réflexion en imaginant d’autres cas de figure, de navigation ou de comportement pour enrichir les règles de gestion décrites dans le cahier des charges. </a:t>
            </a:r>
            <a:endParaRPr lang="fr-FR" sz="1800"/>
          </a:p>
          <a:p>
            <a:pPr>
              <a:defRPr/>
            </a:pPr>
            <a:r>
              <a:rPr lang="fr-FR" sz="1800" smtClean="0"/>
              <a:t>Cette réflexion est détaillée dans les slides suivants</a:t>
            </a:r>
          </a:p>
          <a:p>
            <a:pPr>
              <a:defRPr/>
            </a:pPr>
            <a:endParaRPr lang="fr-FR" sz="1800"/>
          </a:p>
          <a:p>
            <a:pPr lvl="2">
              <a:defRPr/>
            </a:pPr>
            <a:endParaRPr lang="fr-FR" sz="1200"/>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Tree>
    <p:extLst>
      <p:ext uri="{BB962C8B-B14F-4D97-AF65-F5344CB8AC3E}">
        <p14:creationId xmlns:p14="http://schemas.microsoft.com/office/powerpoint/2010/main" val="858542092"/>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420" y="384360"/>
            <a:ext cx="8450580" cy="221599"/>
          </a:xfrm>
        </p:spPr>
        <p:txBody>
          <a:bodyPr/>
          <a:lstStyle/>
          <a:p>
            <a:r>
              <a:rPr lang="fr-FR" sz="1600"/>
              <a:t>nos choix d’implémentation : </a:t>
            </a:r>
            <a:r>
              <a:rPr lang="fr-FR" sz="1600" smtClean="0"/>
              <a:t>Redirection ENTRE WEB &amp; MOBILE (1/4)</a:t>
            </a:r>
            <a:endParaRPr lang="fr-FR" sz="16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56</a:t>
            </a:fld>
            <a:endParaRPr lang="fr-FR"/>
          </a:p>
        </p:txBody>
      </p:sp>
      <p:sp>
        <p:nvSpPr>
          <p:cNvPr id="5" name="Espace réservé du texte 4"/>
          <p:cNvSpPr>
            <a:spLocks noGrp="1"/>
          </p:cNvSpPr>
          <p:nvPr>
            <p:ph type="body" sz="quarter" idx="10"/>
          </p:nvPr>
        </p:nvSpPr>
        <p:spPr>
          <a:xfrm>
            <a:off x="372137" y="814507"/>
            <a:ext cx="8653899" cy="557093"/>
          </a:xfrm>
        </p:spPr>
        <p:txBody>
          <a:bodyPr/>
          <a:lstStyle/>
          <a:p>
            <a:pPr>
              <a:defRPr/>
            </a:pPr>
            <a:r>
              <a:rPr lang="fr-FR" sz="2400" smtClean="0"/>
              <a:t>Besoin justifié mais comportant des risques</a:t>
            </a:r>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
        <p:nvSpPr>
          <p:cNvPr id="6" name="Espace réservé du texte 4"/>
          <p:cNvSpPr>
            <a:spLocks noGrp="1"/>
          </p:cNvSpPr>
          <p:nvPr>
            <p:ph type="body" sz="quarter" idx="10"/>
          </p:nvPr>
        </p:nvSpPr>
        <p:spPr>
          <a:xfrm>
            <a:off x="371488" y="1267423"/>
            <a:ext cx="8653899" cy="5698053"/>
          </a:xfrm>
        </p:spPr>
        <p:txBody>
          <a:bodyPr/>
          <a:lstStyle/>
          <a:p>
            <a:pPr lvl="1">
              <a:defRPr/>
            </a:pPr>
            <a:r>
              <a:rPr lang="fr-FR" smtClean="0"/>
              <a:t>Attention aux risques que présente cette fonctionnalité si le besoin n’est pas analysé et testé de façon très précise lors de la phase de conception et de recette, </a:t>
            </a:r>
            <a:r>
              <a:rPr lang="fr-FR" b="1" smtClean="0">
                <a:solidFill>
                  <a:srgbClr val="FFC000"/>
                </a:solidFill>
              </a:rPr>
              <a:t>notamment sur le risque de boucles de redirection infinies entre les 2 </a:t>
            </a:r>
            <a:r>
              <a:rPr lang="fr-FR" b="1" err="1" smtClean="0">
                <a:solidFill>
                  <a:srgbClr val="FFC000"/>
                </a:solidFill>
              </a:rPr>
              <a:t>webapp</a:t>
            </a:r>
            <a:r>
              <a:rPr lang="fr-FR" b="1" smtClean="0">
                <a:solidFill>
                  <a:srgbClr val="FFC000"/>
                </a:solidFill>
              </a:rPr>
              <a:t> web et mobile</a:t>
            </a:r>
            <a:r>
              <a:rPr lang="fr-FR" smtClean="0"/>
              <a:t> dans le cas d’une règle de gestion oubliée ou non prise en compte.</a:t>
            </a:r>
          </a:p>
          <a:p>
            <a:pPr lvl="1">
              <a:defRPr/>
            </a:pPr>
            <a:r>
              <a:rPr lang="fr-FR" smtClean="0"/>
              <a:t>Plusieurs cas de figure existent : </a:t>
            </a:r>
          </a:p>
          <a:p>
            <a:pPr lvl="2">
              <a:defRPr/>
            </a:pPr>
            <a:r>
              <a:rPr lang="fr-FR" smtClean="0"/>
              <a:t>Que l’on arrive avec une url de la </a:t>
            </a:r>
            <a:r>
              <a:rPr lang="fr-FR" err="1" smtClean="0"/>
              <a:t>homepage</a:t>
            </a:r>
            <a:r>
              <a:rPr lang="fr-FR" smtClean="0"/>
              <a:t> ou une url profonde dans le site, des règles de gestion différentes devront être mises en place</a:t>
            </a:r>
          </a:p>
          <a:p>
            <a:pPr lvl="2">
              <a:defRPr/>
            </a:pPr>
            <a:r>
              <a:rPr lang="fr-FR" smtClean="0"/>
              <a:t>De même, le risque d’utiliser des cookies sur ce type de redirection risque en cas d’erreur d’empêcher l’utilisateur final d’accéder à tous les sites sans une manipulation particulière (suppression du cookie, ..) </a:t>
            </a:r>
          </a:p>
          <a:p>
            <a:pPr lvl="2">
              <a:defRPr/>
            </a:pPr>
            <a:endParaRPr lang="fr-FR"/>
          </a:p>
          <a:p>
            <a:pPr>
              <a:defRPr/>
            </a:pPr>
            <a:r>
              <a:rPr lang="fr-FR" sz="2400" smtClean="0"/>
              <a:t>Nous avons mené une réflexion en imaginant d’autres cas de figure, de navigation ou de comportement pour enrichir les règles de gestion décrites dans le cahier des charges. </a:t>
            </a:r>
            <a:endParaRPr lang="fr-FR" sz="2400"/>
          </a:p>
          <a:p>
            <a:pPr marL="0" indent="0">
              <a:buNone/>
              <a:defRPr/>
            </a:pPr>
            <a:endParaRPr lang="fr-FR" sz="2400"/>
          </a:p>
          <a:p>
            <a:pPr lvl="2">
              <a:defRPr/>
            </a:pPr>
            <a:endParaRPr lang="fr-FR" sz="1200"/>
          </a:p>
        </p:txBody>
      </p:sp>
    </p:spTree>
    <p:extLst>
      <p:ext uri="{BB962C8B-B14F-4D97-AF65-F5344CB8AC3E}">
        <p14:creationId xmlns:p14="http://schemas.microsoft.com/office/powerpoint/2010/main" val="24678941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420" y="323400"/>
            <a:ext cx="8040688" cy="221599"/>
          </a:xfrm>
        </p:spPr>
        <p:txBody>
          <a:bodyPr/>
          <a:lstStyle/>
          <a:p>
            <a:r>
              <a:rPr lang="fr-FR" sz="1600"/>
              <a:t>nos choix d’implémentation : Redirection ENTRE WEB &amp; MOBILE </a:t>
            </a:r>
            <a:r>
              <a:rPr lang="fr-FR" sz="1600" smtClean="0"/>
              <a:t>(2/4</a:t>
            </a:r>
            <a:r>
              <a:rPr lang="fr-FR" sz="1600"/>
              <a:t>)</a:t>
            </a: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57</a:t>
            </a:fld>
            <a:endParaRPr lang="fr-FR"/>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
        <p:nvSpPr>
          <p:cNvPr id="6" name="Espace réservé du texte 4"/>
          <p:cNvSpPr>
            <a:spLocks noGrp="1"/>
          </p:cNvSpPr>
          <p:nvPr>
            <p:ph type="body" sz="quarter" idx="10"/>
          </p:nvPr>
        </p:nvSpPr>
        <p:spPr>
          <a:xfrm>
            <a:off x="372137" y="814508"/>
            <a:ext cx="8653899" cy="395168"/>
          </a:xfrm>
        </p:spPr>
        <p:txBody>
          <a:bodyPr/>
          <a:lstStyle/>
          <a:p>
            <a:r>
              <a:rPr lang="fr-FR" sz="1600" b="1" smtClean="0"/>
              <a:t>Schéma des redirections</a:t>
            </a:r>
            <a:endParaRPr lang="fr-FR" sz="1600"/>
          </a:p>
        </p:txBody>
      </p:sp>
      <p:sp>
        <p:nvSpPr>
          <p:cNvPr id="3" name="ZoneTexte 2"/>
          <p:cNvSpPr txBox="1"/>
          <p:nvPr/>
        </p:nvSpPr>
        <p:spPr>
          <a:xfrm>
            <a:off x="161925" y="2088207"/>
            <a:ext cx="781050" cy="461665"/>
          </a:xfrm>
          <a:prstGeom prst="rect">
            <a:avLst/>
          </a:prstGeom>
          <a:noFill/>
        </p:spPr>
        <p:txBody>
          <a:bodyPr wrap="square" rtlCol="0">
            <a:spAutoFit/>
          </a:bodyPr>
          <a:lstStyle/>
          <a:p>
            <a:r>
              <a:rPr lang="fr-FR" sz="2000" smtClean="0"/>
              <a:t>web</a:t>
            </a:r>
            <a:r>
              <a:rPr lang="fr-FR" smtClean="0"/>
              <a:t>/</a:t>
            </a:r>
            <a:endParaRPr lang="fr-FR"/>
          </a:p>
        </p:txBody>
      </p:sp>
      <p:sp>
        <p:nvSpPr>
          <p:cNvPr id="7" name="Rectangle à coins arrondis 6"/>
          <p:cNvSpPr/>
          <p:nvPr/>
        </p:nvSpPr>
        <p:spPr bwMode="auto">
          <a:xfrm>
            <a:off x="1333500" y="2025178"/>
            <a:ext cx="1771650" cy="587722"/>
          </a:xfrm>
          <a:prstGeom prst="round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2000" smtClean="0">
                <a:ea typeface="ヒラギノ角ゴ Pro W3" pitchFamily="1" charset="-128"/>
              </a:rPr>
              <a:t>S</a:t>
            </a:r>
            <a:r>
              <a:rPr kumimoji="0" lang="fr-FR" sz="2000" b="0" i="0" u="none" strike="noStrike" cap="none" normalizeH="0" baseline="0" smtClean="0">
                <a:ln>
                  <a:noFill/>
                </a:ln>
                <a:solidFill>
                  <a:schemeClr val="tx1"/>
                </a:solidFill>
                <a:effectLst/>
                <a:latin typeface="Arial" charset="0"/>
                <a:ea typeface="ヒラギノ角ゴ Pro W3" pitchFamily="1" charset="-128"/>
              </a:rPr>
              <a:t>ymfony</a:t>
            </a: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cxnSp>
        <p:nvCxnSpPr>
          <p:cNvPr id="15" name="Connecteur droit avec flèche 14"/>
          <p:cNvCxnSpPr>
            <a:stCxn id="3" idx="3"/>
            <a:endCxn id="7" idx="1"/>
          </p:cNvCxnSpPr>
          <p:nvPr/>
        </p:nvCxnSpPr>
        <p:spPr bwMode="auto">
          <a:xfrm flipV="1">
            <a:off x="942975" y="2319039"/>
            <a:ext cx="390525" cy="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0" name="Rectangle à coins arrondis 19"/>
          <p:cNvSpPr/>
          <p:nvPr/>
        </p:nvSpPr>
        <p:spPr bwMode="auto">
          <a:xfrm>
            <a:off x="5038725" y="1800225"/>
            <a:ext cx="876300" cy="249882"/>
          </a:xfrm>
          <a:prstGeom prst="wedgeRoundRectCallout">
            <a:avLst>
              <a:gd name="adj1" fmla="val -39311"/>
              <a:gd name="adj2" fmla="val -124278"/>
              <a:gd name="adj3" fmla="val 16667"/>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chemeClr val="tx1"/>
                </a:solidFill>
                <a:effectLst/>
                <a:latin typeface="Arial" charset="0"/>
                <a:ea typeface="ヒラギノ角ゴ Pro W3" pitchFamily="1" charset="-128"/>
              </a:rPr>
              <a:t>web</a:t>
            </a:r>
          </a:p>
        </p:txBody>
      </p:sp>
      <p:sp>
        <p:nvSpPr>
          <p:cNvPr id="21" name="Rectangle à coins arrondis 20"/>
          <p:cNvSpPr/>
          <p:nvPr/>
        </p:nvSpPr>
        <p:spPr bwMode="auto">
          <a:xfrm>
            <a:off x="5038725" y="2459384"/>
            <a:ext cx="876300" cy="249882"/>
          </a:xfrm>
          <a:prstGeom prst="wedgeRoundRectCallout">
            <a:avLst>
              <a:gd name="adj1" fmla="val -37137"/>
              <a:gd name="adj2" fmla="val 131113"/>
              <a:gd name="adj3" fmla="val 16667"/>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chemeClr val="tx1"/>
                </a:solidFill>
                <a:effectLst/>
                <a:latin typeface="Arial" charset="0"/>
                <a:ea typeface="ヒラギノ角ゴ Pro W3" pitchFamily="1" charset="-128"/>
              </a:rPr>
              <a:t>mobile</a:t>
            </a:r>
          </a:p>
        </p:txBody>
      </p:sp>
      <p:sp>
        <p:nvSpPr>
          <p:cNvPr id="5" name="Organigramme : Décision 4"/>
          <p:cNvSpPr/>
          <p:nvPr/>
        </p:nvSpPr>
        <p:spPr bwMode="auto">
          <a:xfrm>
            <a:off x="3381375" y="1933277"/>
            <a:ext cx="1276350" cy="771525"/>
          </a:xfrm>
          <a:prstGeom prst="flowChartDecision">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600" b="0" i="0" u="none" strike="noStrike" cap="none" normalizeH="0" baseline="0" err="1" smtClean="0">
                <a:ln>
                  <a:noFill/>
                </a:ln>
                <a:solidFill>
                  <a:schemeClr val="tx1"/>
                </a:solidFill>
                <a:effectLst/>
                <a:latin typeface="Arial" charset="0"/>
                <a:ea typeface="ヒラギノ角ゴ Pro W3" pitchFamily="1" charset="-128"/>
              </a:rPr>
              <a:t>UserAgent</a:t>
            </a:r>
            <a:endParaRPr kumimoji="0" lang="fr-FR" sz="1600" b="0" i="0" u="none" strike="noStrike" cap="none" normalizeH="0" baseline="0" smtClean="0">
              <a:ln>
                <a:noFill/>
              </a:ln>
              <a:solidFill>
                <a:schemeClr val="tx1"/>
              </a:solidFill>
              <a:effectLst/>
              <a:latin typeface="Arial" charset="0"/>
              <a:ea typeface="ヒラギノ角ゴ Pro W3" pitchFamily="1" charset="-128"/>
            </a:endParaRPr>
          </a:p>
        </p:txBody>
      </p:sp>
      <p:cxnSp>
        <p:nvCxnSpPr>
          <p:cNvPr id="13" name="Connecteur en angle 12"/>
          <p:cNvCxnSpPr>
            <a:stCxn id="5" idx="3"/>
            <a:endCxn id="57" idx="1"/>
          </p:cNvCxnSpPr>
          <p:nvPr/>
        </p:nvCxnSpPr>
        <p:spPr bwMode="auto">
          <a:xfrm flipV="1">
            <a:off x="4657725" y="1549040"/>
            <a:ext cx="1511941" cy="770000"/>
          </a:xfrm>
          <a:prstGeom prst="bentConnector3">
            <a:avLst>
              <a:gd name="adj1" fmla="val 17241"/>
            </a:avLst>
          </a:prstGeom>
          <a:solidFill>
            <a:schemeClr val="accent1"/>
          </a:solidFill>
          <a:ln w="9525" cap="flat" cmpd="sng" algn="ctr">
            <a:solidFill>
              <a:schemeClr val="tx1"/>
            </a:solidFill>
            <a:prstDash val="solid"/>
            <a:round/>
            <a:headEnd type="none" w="med" len="med"/>
            <a:tailEnd type="arrow"/>
          </a:ln>
          <a:effectLst/>
        </p:spPr>
      </p:cxnSp>
      <p:cxnSp>
        <p:nvCxnSpPr>
          <p:cNvPr id="36" name="Connecteur en angle 35"/>
          <p:cNvCxnSpPr>
            <a:stCxn id="5" idx="3"/>
            <a:endCxn id="26" idx="2"/>
          </p:cNvCxnSpPr>
          <p:nvPr/>
        </p:nvCxnSpPr>
        <p:spPr bwMode="auto">
          <a:xfrm>
            <a:off x="4657725" y="2319040"/>
            <a:ext cx="1583680" cy="660162"/>
          </a:xfrm>
          <a:prstGeom prst="bentConnector3">
            <a:avLst>
              <a:gd name="adj1" fmla="val 16319"/>
            </a:avLst>
          </a:prstGeom>
          <a:solidFill>
            <a:schemeClr val="accent1"/>
          </a:solidFill>
          <a:ln w="9525" cap="flat" cmpd="sng" algn="ctr">
            <a:solidFill>
              <a:schemeClr val="tx1"/>
            </a:solidFill>
            <a:prstDash val="solid"/>
            <a:round/>
            <a:headEnd type="none" w="med" len="med"/>
            <a:tailEnd type="arrow"/>
          </a:ln>
          <a:effectLst/>
        </p:spPr>
      </p:cxnSp>
      <p:sp>
        <p:nvSpPr>
          <p:cNvPr id="47" name="Rectangle à coins arrondis 46"/>
          <p:cNvSpPr/>
          <p:nvPr/>
        </p:nvSpPr>
        <p:spPr bwMode="auto">
          <a:xfrm>
            <a:off x="5634036" y="3587278"/>
            <a:ext cx="1771650" cy="587722"/>
          </a:xfrm>
          <a:prstGeom prst="round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2000" err="1" smtClean="0">
                <a:ea typeface="ヒラギノ角ゴ Pro W3" pitchFamily="1" charset="-128"/>
              </a:rPr>
              <a:t>Magento</a:t>
            </a: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cxnSp>
        <p:nvCxnSpPr>
          <p:cNvPr id="48" name="Connecteur droit avec flèche 47"/>
          <p:cNvCxnSpPr>
            <a:stCxn id="7" idx="3"/>
            <a:endCxn id="5" idx="1"/>
          </p:cNvCxnSpPr>
          <p:nvPr/>
        </p:nvCxnSpPr>
        <p:spPr bwMode="auto">
          <a:xfrm>
            <a:off x="3105150" y="2319039"/>
            <a:ext cx="276225" cy="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Virage 25"/>
          <p:cNvSpPr/>
          <p:nvPr/>
        </p:nvSpPr>
        <p:spPr bwMode="auto">
          <a:xfrm rot="5400000">
            <a:off x="6144366" y="3027462"/>
            <a:ext cx="584304" cy="390227"/>
          </a:xfrm>
          <a:prstGeom prst="bentArrow">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
        <p:nvSpPr>
          <p:cNvPr id="55" name="Rectangle à coins arrondis 54"/>
          <p:cNvSpPr/>
          <p:nvPr/>
        </p:nvSpPr>
        <p:spPr bwMode="auto">
          <a:xfrm>
            <a:off x="6736406" y="2119394"/>
            <a:ext cx="2026593" cy="743330"/>
          </a:xfrm>
          <a:prstGeom prst="wedgeRoundRectCallout">
            <a:avLst>
              <a:gd name="adj1" fmla="val -47832"/>
              <a:gd name="adj2" fmla="val 96515"/>
              <a:gd name="adj3" fmla="val 16667"/>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chemeClr val="tx1"/>
                </a:solidFill>
                <a:effectLst/>
                <a:latin typeface="Arial" charset="0"/>
                <a:ea typeface="ヒラギノ角ゴ Pro W3" pitchFamily="1" charset="-128"/>
              </a:rPr>
              <a:t>Redirection</a:t>
            </a:r>
            <a:r>
              <a:rPr kumimoji="0" lang="fr-FR" sz="1400" b="0" i="0" u="none" strike="noStrike" cap="none" normalizeH="0" smtClean="0">
                <a:ln>
                  <a:noFill/>
                </a:ln>
                <a:solidFill>
                  <a:schemeClr val="tx1"/>
                </a:solidFill>
                <a:effectLst/>
                <a:latin typeface="Arial" charset="0"/>
                <a:ea typeface="ヒラギノ角ゴ Pro W3" pitchFamily="1" charset="-128"/>
              </a:rPr>
              <a:t> vers </a:t>
            </a:r>
          </a:p>
          <a:p>
            <a:pPr marL="0" marR="0" indent="0" algn="ctr"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smtClean="0">
                <a:ln>
                  <a:noFill/>
                </a:ln>
                <a:solidFill>
                  <a:schemeClr val="tx1"/>
                </a:solidFill>
                <a:effectLst/>
                <a:latin typeface="Arial" charset="0"/>
                <a:ea typeface="ヒラギノ角ゴ Pro W3" pitchFamily="1" charset="-128"/>
              </a:rPr>
              <a:t>la pré-home </a:t>
            </a:r>
          </a:p>
          <a:p>
            <a:pPr marL="0" marR="0" indent="0" algn="ctr"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smtClean="0">
                <a:ln>
                  <a:noFill/>
                </a:ln>
                <a:solidFill>
                  <a:schemeClr val="tx1"/>
                </a:solidFill>
                <a:effectLst/>
                <a:latin typeface="Arial" charset="0"/>
                <a:ea typeface="ヒラギノ角ゴ Pro W3" pitchFamily="1" charset="-128"/>
              </a:rPr>
              <a:t>avec les paramètres</a:t>
            </a:r>
            <a:endParaRPr kumimoji="0" lang="fr-FR" sz="1400" b="0" i="0" u="none" strike="noStrike" cap="none" normalizeH="0" baseline="0" smtClean="0">
              <a:ln>
                <a:noFill/>
              </a:ln>
              <a:solidFill>
                <a:schemeClr val="tx1"/>
              </a:solidFill>
              <a:effectLst/>
              <a:latin typeface="Arial" charset="0"/>
              <a:ea typeface="ヒラギノ角ゴ Pro W3" pitchFamily="1" charset="-128"/>
            </a:endParaRPr>
          </a:p>
        </p:txBody>
      </p:sp>
      <p:sp>
        <p:nvSpPr>
          <p:cNvPr id="61" name="Organigramme : Décision 60"/>
          <p:cNvSpPr/>
          <p:nvPr/>
        </p:nvSpPr>
        <p:spPr bwMode="auto">
          <a:xfrm>
            <a:off x="5888679" y="4543127"/>
            <a:ext cx="1276350" cy="771525"/>
          </a:xfrm>
          <a:prstGeom prst="flowChartDecision">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600" b="0" i="0" u="none" strike="noStrike" cap="none" normalizeH="0" baseline="0" err="1" smtClean="0">
                <a:ln>
                  <a:noFill/>
                </a:ln>
                <a:solidFill>
                  <a:schemeClr val="tx1"/>
                </a:solidFill>
                <a:effectLst/>
                <a:latin typeface="Arial" charset="0"/>
                <a:ea typeface="ヒラギノ角ゴ Pro W3" pitchFamily="1" charset="-128"/>
              </a:rPr>
              <a:t>Pre</a:t>
            </a:r>
            <a:r>
              <a:rPr kumimoji="0" lang="fr-FR" sz="1600" b="0" i="0" u="none" strike="noStrike" cap="none" normalizeH="0" baseline="0" smtClean="0">
                <a:ln>
                  <a:noFill/>
                </a:ln>
                <a:solidFill>
                  <a:schemeClr val="tx1"/>
                </a:solidFill>
                <a:effectLst/>
                <a:latin typeface="Arial" charset="0"/>
                <a:ea typeface="ヒラギノ角ゴ Pro W3" pitchFamily="1" charset="-128"/>
              </a:rPr>
              <a:t>-home</a:t>
            </a:r>
          </a:p>
        </p:txBody>
      </p:sp>
      <p:cxnSp>
        <p:nvCxnSpPr>
          <p:cNvPr id="62" name="Connecteur droit avec flèche 61"/>
          <p:cNvCxnSpPr>
            <a:stCxn id="47" idx="2"/>
            <a:endCxn id="61" idx="0"/>
          </p:cNvCxnSpPr>
          <p:nvPr/>
        </p:nvCxnSpPr>
        <p:spPr bwMode="auto">
          <a:xfrm>
            <a:off x="6519861" y="4175000"/>
            <a:ext cx="6993" cy="36812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5" name="Connecteur droit avec flèche 64"/>
          <p:cNvCxnSpPr>
            <a:stCxn id="61" idx="3"/>
            <a:endCxn id="81" idx="1"/>
          </p:cNvCxnSpPr>
          <p:nvPr/>
        </p:nvCxnSpPr>
        <p:spPr bwMode="auto">
          <a:xfrm flipV="1">
            <a:off x="7165029" y="4927365"/>
            <a:ext cx="414337" cy="152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7" name="Organigramme : Document 56"/>
          <p:cNvSpPr/>
          <p:nvPr/>
        </p:nvSpPr>
        <p:spPr bwMode="auto">
          <a:xfrm>
            <a:off x="6169666" y="1164802"/>
            <a:ext cx="707384" cy="768475"/>
          </a:xfrm>
          <a:prstGeom prst="flowChartDocumen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600" b="0" i="0" u="none" strike="noStrike" cap="none" normalizeH="0" baseline="0" smtClean="0">
                <a:ln>
                  <a:noFill/>
                </a:ln>
                <a:solidFill>
                  <a:schemeClr val="tx1"/>
                </a:solidFill>
                <a:effectLst/>
                <a:latin typeface="Arial" charset="0"/>
                <a:ea typeface="ヒラギノ角ゴ Pro W3" pitchFamily="1" charset="-128"/>
              </a:rPr>
              <a:t>Web</a:t>
            </a:r>
          </a:p>
        </p:txBody>
      </p:sp>
      <p:sp>
        <p:nvSpPr>
          <p:cNvPr id="81" name="Organigramme : Document 80"/>
          <p:cNvSpPr/>
          <p:nvPr/>
        </p:nvSpPr>
        <p:spPr bwMode="auto">
          <a:xfrm>
            <a:off x="7579366" y="4543127"/>
            <a:ext cx="707384" cy="768475"/>
          </a:xfrm>
          <a:prstGeom prst="flowChartDocumen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600" b="0" i="0" u="none" strike="noStrike" cap="none" normalizeH="0" baseline="0" smtClean="0">
                <a:ln>
                  <a:noFill/>
                </a:ln>
                <a:solidFill>
                  <a:schemeClr val="tx1"/>
                </a:solidFill>
                <a:effectLst/>
                <a:latin typeface="Arial" charset="0"/>
                <a:ea typeface="ヒラギノ角ゴ Pro W3" pitchFamily="1" charset="-128"/>
              </a:rPr>
              <a:t>Mobile</a:t>
            </a:r>
          </a:p>
        </p:txBody>
      </p:sp>
      <p:sp>
        <p:nvSpPr>
          <p:cNvPr id="91" name="Rectangle à coins arrondis 90"/>
          <p:cNvSpPr/>
          <p:nvPr/>
        </p:nvSpPr>
        <p:spPr bwMode="auto">
          <a:xfrm>
            <a:off x="3028950" y="4635028"/>
            <a:ext cx="1771650" cy="587722"/>
          </a:xfrm>
          <a:prstGeom prst="round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2000" smtClean="0">
                <a:ea typeface="ヒラギノ角ゴ Pro W3" pitchFamily="1" charset="-128"/>
              </a:rPr>
              <a:t>S</a:t>
            </a:r>
            <a:r>
              <a:rPr kumimoji="0" lang="fr-FR" sz="2000" b="0" i="0" u="none" strike="noStrike" cap="none" normalizeH="0" baseline="0" smtClean="0">
                <a:ln>
                  <a:noFill/>
                </a:ln>
                <a:solidFill>
                  <a:schemeClr val="tx1"/>
                </a:solidFill>
                <a:effectLst/>
                <a:latin typeface="Arial" charset="0"/>
                <a:ea typeface="ヒラギノ角ゴ Pro W3" pitchFamily="1" charset="-128"/>
              </a:rPr>
              <a:t>ymfony</a:t>
            </a: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
        <p:nvSpPr>
          <p:cNvPr id="93" name="Organigramme : Document 92"/>
          <p:cNvSpPr/>
          <p:nvPr/>
        </p:nvSpPr>
        <p:spPr bwMode="auto">
          <a:xfrm>
            <a:off x="1704975" y="4546177"/>
            <a:ext cx="707384" cy="768475"/>
          </a:xfrm>
          <a:prstGeom prst="flowChartDocumen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600" b="0" i="0" u="none" strike="noStrike" cap="none" normalizeH="0" baseline="0" smtClean="0">
                <a:ln>
                  <a:noFill/>
                </a:ln>
                <a:solidFill>
                  <a:schemeClr val="tx1"/>
                </a:solidFill>
                <a:effectLst/>
                <a:latin typeface="Arial" charset="0"/>
                <a:ea typeface="ヒラギノ角ゴ Pro W3" pitchFamily="1" charset="-128"/>
              </a:rPr>
              <a:t>Web</a:t>
            </a:r>
          </a:p>
        </p:txBody>
      </p:sp>
      <p:cxnSp>
        <p:nvCxnSpPr>
          <p:cNvPr id="95" name="Connecteur droit avec flèche 94"/>
          <p:cNvCxnSpPr>
            <a:stCxn id="91" idx="1"/>
            <a:endCxn id="93" idx="3"/>
          </p:cNvCxnSpPr>
          <p:nvPr/>
        </p:nvCxnSpPr>
        <p:spPr bwMode="auto">
          <a:xfrm flipH="1">
            <a:off x="2412359" y="4928889"/>
            <a:ext cx="616591" cy="152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6" name="Flèche gauche 95"/>
          <p:cNvSpPr/>
          <p:nvPr/>
        </p:nvSpPr>
        <p:spPr bwMode="auto">
          <a:xfrm>
            <a:off x="4943474" y="4819650"/>
            <a:ext cx="809625" cy="219075"/>
          </a:xfrm>
          <a:prstGeom prst="leftArrow">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Tree>
    <p:extLst>
      <p:ext uri="{BB962C8B-B14F-4D97-AF65-F5344CB8AC3E}">
        <p14:creationId xmlns:p14="http://schemas.microsoft.com/office/powerpoint/2010/main" val="2830782218"/>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58</a:t>
            </a:fld>
            <a:endParaRPr lang="fr-FR"/>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
        <p:nvSpPr>
          <p:cNvPr id="30" name="Espace réservé du texte 4"/>
          <p:cNvSpPr>
            <a:spLocks noGrp="1"/>
          </p:cNvSpPr>
          <p:nvPr>
            <p:ph type="body" sz="quarter" idx="10"/>
          </p:nvPr>
        </p:nvSpPr>
        <p:spPr>
          <a:xfrm>
            <a:off x="372137" y="814507"/>
            <a:ext cx="8653899" cy="5471993"/>
          </a:xfrm>
        </p:spPr>
        <p:txBody>
          <a:bodyPr/>
          <a:lstStyle/>
          <a:p>
            <a:pPr>
              <a:defRPr/>
            </a:pPr>
            <a:r>
              <a:rPr lang="fr-FR" sz="2400" b="1" smtClean="0"/>
              <a:t>Problématique des </a:t>
            </a:r>
            <a:r>
              <a:rPr lang="fr-FR" sz="2400" b="1" err="1" smtClean="0"/>
              <a:t>URLs</a:t>
            </a:r>
            <a:r>
              <a:rPr lang="fr-FR" sz="2400" b="1" smtClean="0"/>
              <a:t> profondes</a:t>
            </a:r>
            <a:endParaRPr lang="fr-FR" sz="2400" b="1"/>
          </a:p>
          <a:p>
            <a:pPr marL="568800" lvl="2" indent="0">
              <a:lnSpc>
                <a:spcPct val="80000"/>
              </a:lnSpc>
              <a:buNone/>
              <a:defRPr/>
            </a:pPr>
            <a:r>
              <a:rPr lang="fr-FR" sz="1400" b="1" smtClean="0"/>
              <a:t>Comment faire pour rediriger un utilisateur qui demande une URL profonde Web ?</a:t>
            </a:r>
          </a:p>
          <a:p>
            <a:pPr lvl="2">
              <a:lnSpc>
                <a:spcPct val="80000"/>
              </a:lnSpc>
              <a:defRPr/>
            </a:pPr>
            <a:r>
              <a:rPr lang="fr-FR" sz="1400" b="1" smtClean="0"/>
              <a:t>On ignore l’URL profonde et on redirige vers la Home ?</a:t>
            </a:r>
          </a:p>
          <a:p>
            <a:pPr lvl="2">
              <a:lnSpc>
                <a:spcPct val="80000"/>
              </a:lnSpc>
              <a:defRPr/>
            </a:pPr>
            <a:r>
              <a:rPr lang="fr-FR" sz="1400" b="1" smtClean="0"/>
              <a:t>On rajoute l’intelligence pour traduire l’URL web en URL mobile ?</a:t>
            </a:r>
          </a:p>
          <a:p>
            <a:pPr lvl="2">
              <a:lnSpc>
                <a:spcPct val="80000"/>
              </a:lnSpc>
              <a:defRPr/>
            </a:pPr>
            <a:r>
              <a:rPr lang="fr-FR" sz="1400" b="1" smtClean="0"/>
              <a:t>On rajoute des paramètre à la pop-up pour construire l’URL mobile ?</a:t>
            </a:r>
            <a:endParaRPr lang="fr-FR" sz="1100"/>
          </a:p>
          <a:p>
            <a:pPr>
              <a:defRPr/>
            </a:pPr>
            <a:r>
              <a:rPr lang="fr-FR" sz="2400" b="1" smtClean="0"/>
              <a:t>Se souvenir du choix</a:t>
            </a:r>
          </a:p>
          <a:p>
            <a:pPr marL="568800" lvl="2" indent="0">
              <a:lnSpc>
                <a:spcPct val="80000"/>
              </a:lnSpc>
              <a:buNone/>
              <a:defRPr/>
            </a:pPr>
            <a:r>
              <a:rPr lang="fr-FR" sz="1400" b="1" smtClean="0"/>
              <a:t>Si un utilisateur choisit de retourner sur le site web, il ne faut pas le rediriger en boucle vers le site mobile</a:t>
            </a:r>
            <a:endParaRPr lang="fr-FR" sz="1400" b="1"/>
          </a:p>
          <a:p>
            <a:pPr>
              <a:defRPr/>
            </a:pPr>
            <a:r>
              <a:rPr lang="fr-FR" sz="2400" b="1" smtClean="0"/>
              <a:t>Redirections multiples</a:t>
            </a:r>
            <a:endParaRPr lang="fr-FR" sz="2400" b="1"/>
          </a:p>
          <a:p>
            <a:pPr marL="568800" lvl="2" indent="0">
              <a:lnSpc>
                <a:spcPct val="80000"/>
              </a:lnSpc>
              <a:buNone/>
              <a:defRPr/>
            </a:pPr>
            <a:r>
              <a:rPr lang="fr-FR" sz="1400" b="1" smtClean="0"/>
              <a:t>On redirige un utilisateur mobile vers la pré-home mobile à chaque nouvelle visite.</a:t>
            </a:r>
          </a:p>
          <a:p>
            <a:pPr lvl="2">
              <a:lnSpc>
                <a:spcPct val="80000"/>
              </a:lnSpc>
              <a:defRPr/>
            </a:pPr>
            <a:r>
              <a:rPr lang="fr-FR" b="1">
                <a:solidFill>
                  <a:srgbClr val="FF0000"/>
                </a:solidFill>
              </a:rPr>
              <a:t>	</a:t>
            </a:r>
            <a:r>
              <a:rPr lang="fr-FR" b="1" smtClean="0">
                <a:solidFill>
                  <a:srgbClr val="FF0000"/>
                </a:solidFill>
              </a:rPr>
              <a:t>Si l’application mobile est inaccessible, l’utilisateur mobile est bloqué.</a:t>
            </a:r>
            <a:endParaRPr lang="fr-FR" b="1">
              <a:solidFill>
                <a:srgbClr val="FF0000"/>
              </a:solidFill>
            </a:endParaRPr>
          </a:p>
          <a:p>
            <a:pPr>
              <a:defRPr/>
            </a:pPr>
            <a:endParaRPr lang="fr-FR" sz="1200" smtClean="0"/>
          </a:p>
        </p:txBody>
      </p:sp>
      <p:sp>
        <p:nvSpPr>
          <p:cNvPr id="31" name="ZoneTexte 30"/>
          <p:cNvSpPr txBox="1"/>
          <p:nvPr/>
        </p:nvSpPr>
        <p:spPr>
          <a:xfrm>
            <a:off x="161925" y="4756420"/>
            <a:ext cx="738188" cy="400110"/>
          </a:xfrm>
          <a:prstGeom prst="rect">
            <a:avLst/>
          </a:prstGeom>
          <a:noFill/>
        </p:spPr>
        <p:txBody>
          <a:bodyPr wrap="square" rtlCol="0">
            <a:spAutoFit/>
          </a:bodyPr>
          <a:lstStyle/>
          <a:p>
            <a:r>
              <a:rPr lang="fr-FR" sz="1800" smtClean="0"/>
              <a:t>web</a:t>
            </a:r>
            <a:r>
              <a:rPr lang="fr-FR" sz="2000" smtClean="0"/>
              <a:t>/</a:t>
            </a:r>
            <a:endParaRPr lang="fr-FR" sz="2000"/>
          </a:p>
        </p:txBody>
      </p:sp>
      <p:sp>
        <p:nvSpPr>
          <p:cNvPr id="32" name="Rectangle à coins arrondis 31"/>
          <p:cNvSpPr/>
          <p:nvPr/>
        </p:nvSpPr>
        <p:spPr bwMode="auto">
          <a:xfrm>
            <a:off x="1333500" y="4752017"/>
            <a:ext cx="1222975" cy="404068"/>
          </a:xfrm>
          <a:prstGeom prst="round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800" smtClean="0">
                <a:ea typeface="ヒラギノ角ゴ Pro W3" pitchFamily="1" charset="-128"/>
              </a:rPr>
              <a:t>S</a:t>
            </a:r>
            <a:r>
              <a:rPr kumimoji="0" lang="fr-FR" sz="1800" b="0" i="0" u="none" strike="noStrike" cap="none" normalizeH="0" baseline="0" smtClean="0">
                <a:ln>
                  <a:noFill/>
                </a:ln>
                <a:solidFill>
                  <a:schemeClr val="tx1"/>
                </a:solidFill>
                <a:effectLst/>
                <a:ea typeface="ヒラギノ角ゴ Pro W3" pitchFamily="1" charset="-128"/>
              </a:rPr>
              <a:t>ymfony</a:t>
            </a:r>
            <a:endParaRPr kumimoji="0" lang="fr-FR" sz="2000" b="0" i="0" u="none" strike="noStrike" cap="none" normalizeH="0" baseline="0" smtClean="0">
              <a:ln>
                <a:noFill/>
              </a:ln>
              <a:solidFill>
                <a:schemeClr val="tx1"/>
              </a:solidFill>
              <a:effectLst/>
              <a:latin typeface="Arial" charset="0"/>
              <a:ea typeface="ヒラギノ角ゴ Pro W3" pitchFamily="1" charset="-128"/>
            </a:endParaRPr>
          </a:p>
        </p:txBody>
      </p:sp>
      <p:cxnSp>
        <p:nvCxnSpPr>
          <p:cNvPr id="33" name="Connecteur droit avec flèche 32"/>
          <p:cNvCxnSpPr>
            <a:stCxn id="31" idx="3"/>
            <a:endCxn id="32" idx="1"/>
          </p:cNvCxnSpPr>
          <p:nvPr/>
        </p:nvCxnSpPr>
        <p:spPr bwMode="auto">
          <a:xfrm flipV="1">
            <a:off x="900113" y="4954051"/>
            <a:ext cx="433387" cy="242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4" name="Rectangle à coins arrondis 33"/>
          <p:cNvSpPr/>
          <p:nvPr/>
        </p:nvSpPr>
        <p:spPr bwMode="auto">
          <a:xfrm>
            <a:off x="5238757" y="4754877"/>
            <a:ext cx="604912" cy="171798"/>
          </a:xfrm>
          <a:prstGeom prst="wedgeRoundRectCallout">
            <a:avLst>
              <a:gd name="adj1" fmla="val -39311"/>
              <a:gd name="adj2" fmla="val -124278"/>
              <a:gd name="adj3" fmla="val 16667"/>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smtClean="0">
                <a:ln>
                  <a:noFill/>
                </a:ln>
                <a:solidFill>
                  <a:schemeClr val="tx1"/>
                </a:solidFill>
                <a:effectLst/>
                <a:latin typeface="Arial" charset="0"/>
                <a:ea typeface="ヒラギノ角ゴ Pro W3" pitchFamily="1" charset="-128"/>
              </a:rPr>
              <a:t>web</a:t>
            </a:r>
          </a:p>
        </p:txBody>
      </p:sp>
      <p:sp>
        <p:nvSpPr>
          <p:cNvPr id="35" name="Rectangle à coins arrondis 34"/>
          <p:cNvSpPr/>
          <p:nvPr/>
        </p:nvSpPr>
        <p:spPr bwMode="auto">
          <a:xfrm>
            <a:off x="5038725" y="5204483"/>
            <a:ext cx="604912" cy="171798"/>
          </a:xfrm>
          <a:prstGeom prst="wedgeRoundRectCallout">
            <a:avLst>
              <a:gd name="adj1" fmla="val -37137"/>
              <a:gd name="adj2" fmla="val 131113"/>
              <a:gd name="adj3" fmla="val 16667"/>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smtClean="0">
                <a:ln>
                  <a:noFill/>
                </a:ln>
                <a:solidFill>
                  <a:schemeClr val="tx1"/>
                </a:solidFill>
                <a:effectLst/>
                <a:latin typeface="Arial" charset="0"/>
                <a:ea typeface="ヒラギノ角ゴ Pro W3" pitchFamily="1" charset="-128"/>
              </a:rPr>
              <a:t>mobile</a:t>
            </a:r>
          </a:p>
        </p:txBody>
      </p:sp>
      <p:sp>
        <p:nvSpPr>
          <p:cNvPr id="37" name="Organigramme : Décision 36"/>
          <p:cNvSpPr/>
          <p:nvPr/>
        </p:nvSpPr>
        <p:spPr bwMode="auto">
          <a:xfrm>
            <a:off x="3381375" y="4717551"/>
            <a:ext cx="881068" cy="530436"/>
          </a:xfrm>
          <a:prstGeom prst="flowChartDecision">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err="1" smtClean="0">
                <a:ln>
                  <a:noFill/>
                </a:ln>
                <a:solidFill>
                  <a:schemeClr val="tx1"/>
                </a:solidFill>
                <a:effectLst/>
                <a:latin typeface="Arial" charset="0"/>
                <a:ea typeface="ヒラギノ角ゴ Pro W3" pitchFamily="1" charset="-128"/>
              </a:rPr>
              <a:t>UserAgent</a:t>
            </a:r>
            <a:endParaRPr kumimoji="0" lang="fr-FR" sz="1400" b="0" i="0" u="none" strike="noStrike" cap="none" normalizeH="0" baseline="0" smtClean="0">
              <a:ln>
                <a:noFill/>
              </a:ln>
              <a:solidFill>
                <a:schemeClr val="tx1"/>
              </a:solidFill>
              <a:effectLst/>
              <a:latin typeface="Arial" charset="0"/>
              <a:ea typeface="ヒラギノ角ゴ Pro W3" pitchFamily="1" charset="-128"/>
            </a:endParaRPr>
          </a:p>
        </p:txBody>
      </p:sp>
      <p:cxnSp>
        <p:nvCxnSpPr>
          <p:cNvPr id="38" name="Connecteur en angle 37"/>
          <p:cNvCxnSpPr/>
          <p:nvPr/>
        </p:nvCxnSpPr>
        <p:spPr bwMode="auto">
          <a:xfrm flipV="1">
            <a:off x="4262443" y="4600287"/>
            <a:ext cx="1907223" cy="382483"/>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39" name="Rectangle à coins arrondis 38"/>
          <p:cNvSpPr/>
          <p:nvPr/>
        </p:nvSpPr>
        <p:spPr bwMode="auto">
          <a:xfrm>
            <a:off x="3390909" y="5997879"/>
            <a:ext cx="1222975" cy="404068"/>
          </a:xfrm>
          <a:prstGeom prst="round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800" err="1" smtClean="0">
                <a:ea typeface="ヒラギノ角ゴ Pro W3" pitchFamily="1" charset="-128"/>
              </a:rPr>
              <a:t>Magento</a:t>
            </a:r>
            <a:endParaRPr kumimoji="0" lang="fr-FR" sz="2000" b="0" i="0" u="none" strike="noStrike" cap="none" normalizeH="0" baseline="0" smtClean="0">
              <a:ln>
                <a:noFill/>
              </a:ln>
              <a:solidFill>
                <a:schemeClr val="tx1"/>
              </a:solidFill>
              <a:effectLst/>
              <a:latin typeface="Arial" charset="0"/>
              <a:ea typeface="ヒラギノ角ゴ Pro W3" pitchFamily="1" charset="-128"/>
            </a:endParaRPr>
          </a:p>
        </p:txBody>
      </p:sp>
      <p:cxnSp>
        <p:nvCxnSpPr>
          <p:cNvPr id="40" name="Connecteur droit avec flèche 39"/>
          <p:cNvCxnSpPr>
            <a:stCxn id="32" idx="3"/>
            <a:endCxn id="37" idx="1"/>
          </p:cNvCxnSpPr>
          <p:nvPr/>
        </p:nvCxnSpPr>
        <p:spPr bwMode="auto">
          <a:xfrm>
            <a:off x="2556475" y="4954051"/>
            <a:ext cx="824900" cy="2871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Connecteur droit avec flèche 40"/>
          <p:cNvCxnSpPr>
            <a:stCxn id="39" idx="1"/>
            <a:endCxn id="43" idx="3"/>
          </p:cNvCxnSpPr>
          <p:nvPr/>
        </p:nvCxnSpPr>
        <p:spPr bwMode="auto">
          <a:xfrm flipH="1">
            <a:off x="2473013" y="6199913"/>
            <a:ext cx="917896" cy="2825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2" name="Organigramme : Document 41"/>
          <p:cNvSpPr/>
          <p:nvPr/>
        </p:nvSpPr>
        <p:spPr bwMode="auto">
          <a:xfrm>
            <a:off x="6169666" y="4357708"/>
            <a:ext cx="488309" cy="528339"/>
          </a:xfrm>
          <a:prstGeom prst="flowChartDocumen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chemeClr val="tx1"/>
                </a:solidFill>
                <a:effectLst/>
                <a:latin typeface="Arial" charset="0"/>
                <a:ea typeface="ヒラギノ角ゴ Pro W3" pitchFamily="1" charset="-128"/>
              </a:rPr>
              <a:t>Web</a:t>
            </a:r>
          </a:p>
        </p:txBody>
      </p:sp>
      <p:sp>
        <p:nvSpPr>
          <p:cNvPr id="43" name="Organigramme : Document 42"/>
          <p:cNvSpPr/>
          <p:nvPr/>
        </p:nvSpPr>
        <p:spPr bwMode="auto">
          <a:xfrm>
            <a:off x="1984704" y="5963999"/>
            <a:ext cx="488309" cy="528339"/>
          </a:xfrm>
          <a:prstGeom prst="flowChartDocumen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chemeClr val="tx1"/>
                </a:solidFill>
                <a:effectLst/>
                <a:latin typeface="Arial" charset="0"/>
                <a:ea typeface="ヒラギノ角ゴ Pro W3" pitchFamily="1" charset="-128"/>
              </a:rPr>
              <a:t>Mobile</a:t>
            </a:r>
          </a:p>
        </p:txBody>
      </p:sp>
      <p:sp>
        <p:nvSpPr>
          <p:cNvPr id="44" name="Organigramme : Décision 43"/>
          <p:cNvSpPr/>
          <p:nvPr/>
        </p:nvSpPr>
        <p:spPr bwMode="auto">
          <a:xfrm>
            <a:off x="5795813" y="5312565"/>
            <a:ext cx="881068" cy="530436"/>
          </a:xfrm>
          <a:prstGeom prst="flowChartDecision">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chemeClr val="tx1"/>
                </a:solidFill>
                <a:effectLst/>
                <a:latin typeface="Arial" charset="0"/>
                <a:ea typeface="ヒラギノ角ゴ Pro W3" pitchFamily="1" charset="-128"/>
              </a:rPr>
              <a:t>Cookie</a:t>
            </a:r>
          </a:p>
        </p:txBody>
      </p:sp>
      <p:cxnSp>
        <p:nvCxnSpPr>
          <p:cNvPr id="45" name="Connecteur en angle 44"/>
          <p:cNvCxnSpPr>
            <a:stCxn id="37" idx="3"/>
            <a:endCxn id="44" idx="1"/>
          </p:cNvCxnSpPr>
          <p:nvPr/>
        </p:nvCxnSpPr>
        <p:spPr bwMode="auto">
          <a:xfrm>
            <a:off x="4262443" y="4982769"/>
            <a:ext cx="1533370" cy="595014"/>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46" name="Organigramme : Document 45"/>
          <p:cNvSpPr/>
          <p:nvPr/>
        </p:nvSpPr>
        <p:spPr bwMode="auto">
          <a:xfrm>
            <a:off x="8297541" y="5313546"/>
            <a:ext cx="488309" cy="528339"/>
          </a:xfrm>
          <a:prstGeom prst="flowChartDocumen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chemeClr val="tx1"/>
                </a:solidFill>
                <a:effectLst/>
                <a:latin typeface="Arial" charset="0"/>
                <a:ea typeface="ヒラギノ角ゴ Pro W3" pitchFamily="1" charset="-128"/>
              </a:rPr>
              <a:t>Web</a:t>
            </a:r>
          </a:p>
        </p:txBody>
      </p:sp>
      <p:cxnSp>
        <p:nvCxnSpPr>
          <p:cNvPr id="49" name="Connecteur en angle 48"/>
          <p:cNvCxnSpPr>
            <a:stCxn id="44" idx="3"/>
            <a:endCxn id="46" idx="1"/>
          </p:cNvCxnSpPr>
          <p:nvPr/>
        </p:nvCxnSpPr>
        <p:spPr bwMode="auto">
          <a:xfrm flipV="1">
            <a:off x="6676881" y="5577716"/>
            <a:ext cx="1620660" cy="67"/>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50" name="Flèche gauche 49"/>
          <p:cNvSpPr/>
          <p:nvPr/>
        </p:nvSpPr>
        <p:spPr bwMode="auto">
          <a:xfrm>
            <a:off x="5089845" y="6067005"/>
            <a:ext cx="368207" cy="150618"/>
          </a:xfrm>
          <a:prstGeom prst="leftArrow">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000" b="0" i="0" u="none" strike="noStrike" cap="none" normalizeH="0" baseline="0" smtClean="0">
              <a:ln>
                <a:noFill/>
              </a:ln>
              <a:solidFill>
                <a:schemeClr val="tx1"/>
              </a:solidFill>
              <a:effectLst/>
              <a:latin typeface="Arial" charset="0"/>
              <a:ea typeface="ヒラギノ角ゴ Pro W3" pitchFamily="1" charset="-128"/>
            </a:endParaRPr>
          </a:p>
        </p:txBody>
      </p:sp>
      <p:sp>
        <p:nvSpPr>
          <p:cNvPr id="51" name="Organigramme : Décision 50"/>
          <p:cNvSpPr/>
          <p:nvPr/>
        </p:nvSpPr>
        <p:spPr bwMode="auto">
          <a:xfrm>
            <a:off x="5792465" y="5960773"/>
            <a:ext cx="881068" cy="530436"/>
          </a:xfrm>
          <a:prstGeom prst="flowChartDecision">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smtClean="0">
                <a:ln>
                  <a:noFill/>
                </a:ln>
                <a:solidFill>
                  <a:schemeClr val="tx1"/>
                </a:solidFill>
                <a:effectLst/>
                <a:latin typeface="Arial" charset="0"/>
                <a:ea typeface="ヒラギノ角ゴ Pro W3" pitchFamily="1" charset="-128"/>
              </a:rPr>
              <a:t>Pop-up</a:t>
            </a:r>
          </a:p>
        </p:txBody>
      </p:sp>
      <p:cxnSp>
        <p:nvCxnSpPr>
          <p:cNvPr id="52" name="Connecteur en angle 51"/>
          <p:cNvCxnSpPr>
            <a:stCxn id="44" idx="2"/>
            <a:endCxn id="51" idx="0"/>
          </p:cNvCxnSpPr>
          <p:nvPr/>
        </p:nvCxnSpPr>
        <p:spPr bwMode="auto">
          <a:xfrm rot="5400000">
            <a:off x="6175787" y="5900213"/>
            <a:ext cx="117772" cy="3348"/>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53" name="Connecteur en angle 52"/>
          <p:cNvCxnSpPr>
            <a:stCxn id="51" idx="3"/>
            <a:endCxn id="46" idx="2"/>
          </p:cNvCxnSpPr>
          <p:nvPr/>
        </p:nvCxnSpPr>
        <p:spPr bwMode="auto">
          <a:xfrm flipV="1">
            <a:off x="6673533" y="5806956"/>
            <a:ext cx="1868163" cy="419035"/>
          </a:xfrm>
          <a:prstGeom prst="bentConnector2">
            <a:avLst/>
          </a:prstGeom>
          <a:solidFill>
            <a:schemeClr val="accent1"/>
          </a:solidFill>
          <a:ln w="9525" cap="flat" cmpd="sng" algn="ctr">
            <a:solidFill>
              <a:schemeClr val="tx1"/>
            </a:solidFill>
            <a:prstDash val="solid"/>
            <a:round/>
            <a:headEnd type="none" w="med" len="med"/>
            <a:tailEnd type="arrow"/>
          </a:ln>
          <a:effectLst/>
        </p:spPr>
      </p:cxnSp>
      <p:sp>
        <p:nvSpPr>
          <p:cNvPr id="54" name="Rectangle à coins arrondis 53"/>
          <p:cNvSpPr/>
          <p:nvPr/>
        </p:nvSpPr>
        <p:spPr bwMode="auto">
          <a:xfrm>
            <a:off x="7125965" y="5177841"/>
            <a:ext cx="604912" cy="171798"/>
          </a:xfrm>
          <a:prstGeom prst="wedgeRoundRectCallout">
            <a:avLst>
              <a:gd name="adj1" fmla="val -37137"/>
              <a:gd name="adj2" fmla="val 131113"/>
              <a:gd name="adj3" fmla="val 16667"/>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200" smtClean="0">
                <a:ea typeface="ヒラギノ角ゴ Pro W3" pitchFamily="1" charset="-128"/>
              </a:rPr>
              <a:t>présent</a:t>
            </a:r>
            <a:endParaRPr kumimoji="0" lang="fr-FR" sz="1600" b="0" i="0" u="none" strike="noStrike" cap="none" normalizeH="0" baseline="0" smtClean="0">
              <a:ln>
                <a:noFill/>
              </a:ln>
              <a:solidFill>
                <a:schemeClr val="tx1"/>
              </a:solidFill>
              <a:effectLst/>
              <a:latin typeface="Arial" charset="0"/>
              <a:ea typeface="ヒラギノ角ゴ Pro W3" pitchFamily="1" charset="-128"/>
            </a:endParaRPr>
          </a:p>
        </p:txBody>
      </p:sp>
      <p:sp>
        <p:nvSpPr>
          <p:cNvPr id="29" name="Titre 1"/>
          <p:cNvSpPr txBox="1">
            <a:spLocks/>
          </p:cNvSpPr>
          <p:nvPr/>
        </p:nvSpPr>
        <p:spPr bwMode="auto">
          <a:xfrm>
            <a:off x="693420" y="323400"/>
            <a:ext cx="8040688" cy="2215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2400" b="1" cap="all" baseline="0">
                <a:solidFill>
                  <a:schemeClr val="tx2"/>
                </a:solidFill>
                <a:latin typeface="+mj-lt"/>
                <a:ea typeface="+mj-ea"/>
                <a:cs typeface="ヒラギノ角ゴ Pro W3"/>
              </a:defRPr>
            </a:lvl1pPr>
            <a:lvl2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2pPr>
            <a:lvl3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3pPr>
            <a:lvl4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4pPr>
            <a:lvl5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5pPr>
            <a:lvl6pPr marL="4572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6pPr>
            <a:lvl7pPr marL="9144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7pPr>
            <a:lvl8pPr marL="13716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8pPr>
            <a:lvl9pPr marL="18288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9pPr>
          </a:lstStyle>
          <a:p>
            <a:r>
              <a:rPr lang="fr-FR" sz="1600" smtClean="0"/>
              <a:t>nos choix d’implémentation : Redirection ENTRE WEB &amp; MOBILE (3/4)</a:t>
            </a:r>
            <a:endParaRPr lang="fr-FR" sz="1600"/>
          </a:p>
        </p:txBody>
      </p:sp>
    </p:spTree>
    <p:extLst>
      <p:ext uri="{BB962C8B-B14F-4D97-AF65-F5344CB8AC3E}">
        <p14:creationId xmlns:p14="http://schemas.microsoft.com/office/powerpoint/2010/main" val="247310958"/>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59</a:t>
            </a:fld>
            <a:endParaRPr lang="fr-FR"/>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
        <p:nvSpPr>
          <p:cNvPr id="30" name="Espace réservé du texte 4"/>
          <p:cNvSpPr>
            <a:spLocks noGrp="1"/>
          </p:cNvSpPr>
          <p:nvPr>
            <p:ph type="body" sz="quarter" idx="10"/>
          </p:nvPr>
        </p:nvSpPr>
        <p:spPr>
          <a:xfrm>
            <a:off x="372137" y="814507"/>
            <a:ext cx="8653899" cy="1979493"/>
          </a:xfrm>
        </p:spPr>
        <p:txBody>
          <a:bodyPr/>
          <a:lstStyle/>
          <a:p>
            <a:pPr>
              <a:defRPr/>
            </a:pPr>
            <a:r>
              <a:rPr lang="fr-FR" sz="2400" b="1"/>
              <a:t>Constat</a:t>
            </a:r>
          </a:p>
          <a:p>
            <a:pPr marL="740250" lvl="2" indent="-171450">
              <a:lnSpc>
                <a:spcPct val="80000"/>
              </a:lnSpc>
              <a:defRPr/>
            </a:pPr>
            <a:r>
              <a:rPr lang="fr-FR" b="1"/>
              <a:t>Elles impliquent des développements sur les 2 applications</a:t>
            </a:r>
          </a:p>
          <a:p>
            <a:pPr marL="740250" lvl="2" indent="-171450">
              <a:lnSpc>
                <a:spcPct val="80000"/>
              </a:lnSpc>
              <a:defRPr/>
            </a:pPr>
            <a:r>
              <a:rPr lang="fr-FR" b="1"/>
              <a:t>Ces redirections sont complexes</a:t>
            </a:r>
          </a:p>
          <a:p>
            <a:pPr marL="797850" lvl="3" indent="-171450">
              <a:lnSpc>
                <a:spcPct val="80000"/>
              </a:lnSpc>
              <a:defRPr/>
            </a:pPr>
            <a:r>
              <a:rPr lang="fr-FR" sz="1100" b="1"/>
              <a:t>En particulier pour mapper les </a:t>
            </a:r>
            <a:r>
              <a:rPr lang="fr-FR" sz="1100" b="1" err="1"/>
              <a:t>URLs</a:t>
            </a:r>
            <a:r>
              <a:rPr lang="fr-FR" sz="1100" b="1"/>
              <a:t> profondes entre les 2 sites si tel est le souhait</a:t>
            </a:r>
          </a:p>
          <a:p>
            <a:pPr marL="740250" lvl="2" indent="-171450">
              <a:lnSpc>
                <a:spcPct val="80000"/>
              </a:lnSpc>
              <a:defRPr/>
            </a:pPr>
            <a:r>
              <a:rPr lang="fr-FR" b="1"/>
              <a:t>Certaines règles peuvent paraitre intrusives à l’utilisateur (redirection forcée sur la pré-home, pop-up de favori</a:t>
            </a:r>
            <a:r>
              <a:rPr lang="fr-FR" b="1" smtClean="0"/>
              <a:t>)</a:t>
            </a:r>
            <a:endParaRPr lang="fr-FR" sz="1100" b="1">
              <a:solidFill>
                <a:srgbClr val="FF0000"/>
              </a:solidFill>
            </a:endParaRPr>
          </a:p>
        </p:txBody>
      </p:sp>
      <p:sp>
        <p:nvSpPr>
          <p:cNvPr id="29" name="Titre 1"/>
          <p:cNvSpPr txBox="1">
            <a:spLocks/>
          </p:cNvSpPr>
          <p:nvPr/>
        </p:nvSpPr>
        <p:spPr bwMode="auto">
          <a:xfrm>
            <a:off x="693420" y="323400"/>
            <a:ext cx="8040688" cy="2215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2400" b="1" cap="all" baseline="0">
                <a:solidFill>
                  <a:schemeClr val="tx2"/>
                </a:solidFill>
                <a:latin typeface="+mj-lt"/>
                <a:ea typeface="+mj-ea"/>
                <a:cs typeface="ヒラギノ角ゴ Pro W3"/>
              </a:defRPr>
            </a:lvl1pPr>
            <a:lvl2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2pPr>
            <a:lvl3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3pPr>
            <a:lvl4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4pPr>
            <a:lvl5pPr algn="l" rtl="0" eaLnBrk="1" fontAlgn="base" hangingPunct="1">
              <a:lnSpc>
                <a:spcPct val="90000"/>
              </a:lnSpc>
              <a:spcBef>
                <a:spcPct val="0"/>
              </a:spcBef>
              <a:spcAft>
                <a:spcPct val="0"/>
              </a:spcAft>
              <a:defRPr sz="2400" b="1">
                <a:solidFill>
                  <a:schemeClr val="tx2"/>
                </a:solidFill>
                <a:latin typeface="Arial" charset="0"/>
                <a:ea typeface="ヒラギノ角ゴ Pro W3" pitchFamily="1" charset="-128"/>
                <a:cs typeface="ヒラギノ角ゴ Pro W3"/>
              </a:defRPr>
            </a:lvl5pPr>
            <a:lvl6pPr marL="4572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6pPr>
            <a:lvl7pPr marL="9144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7pPr>
            <a:lvl8pPr marL="13716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8pPr>
            <a:lvl9pPr marL="1828800" algn="l" rtl="0" eaLnBrk="1" fontAlgn="base" hangingPunct="1">
              <a:lnSpc>
                <a:spcPct val="90000"/>
              </a:lnSpc>
              <a:spcBef>
                <a:spcPct val="0"/>
              </a:spcBef>
              <a:spcAft>
                <a:spcPct val="0"/>
              </a:spcAft>
              <a:defRPr sz="2200" b="1">
                <a:solidFill>
                  <a:schemeClr val="tx2"/>
                </a:solidFill>
                <a:latin typeface="Arial" charset="0"/>
                <a:ea typeface="ヒラギノ角ゴ Pro W3" pitchFamily="1" charset="-128"/>
              </a:defRPr>
            </a:lvl9pPr>
          </a:lstStyle>
          <a:p>
            <a:r>
              <a:rPr lang="fr-FR" sz="1600" smtClean="0"/>
              <a:t>nos choix d’implémentation : Redirection ENTRE WEB &amp; MOBILE (3/4)</a:t>
            </a:r>
            <a:endParaRPr lang="fr-FR" sz="1600"/>
          </a:p>
        </p:txBody>
      </p:sp>
      <p:sp>
        <p:nvSpPr>
          <p:cNvPr id="6" name="Espace réservé du texte 4"/>
          <p:cNvSpPr>
            <a:spLocks noGrp="1"/>
          </p:cNvSpPr>
          <p:nvPr>
            <p:ph type="body" sz="quarter" idx="10"/>
          </p:nvPr>
        </p:nvSpPr>
        <p:spPr>
          <a:xfrm>
            <a:off x="381657" y="2895787"/>
            <a:ext cx="8653899" cy="2082613"/>
          </a:xfrm>
        </p:spPr>
        <p:txBody>
          <a:bodyPr/>
          <a:lstStyle/>
          <a:p>
            <a:pPr>
              <a:defRPr/>
            </a:pPr>
            <a:r>
              <a:rPr lang="fr-FR" sz="2400" b="1" smtClean="0"/>
              <a:t>Proposition</a:t>
            </a:r>
            <a:endParaRPr lang="fr-FR" sz="2400" b="1"/>
          </a:p>
          <a:p>
            <a:pPr marL="568800" lvl="2" indent="0">
              <a:lnSpc>
                <a:spcPct val="80000"/>
              </a:lnSpc>
              <a:buNone/>
              <a:defRPr/>
            </a:pPr>
            <a:r>
              <a:rPr lang="fr-FR" b="1"/>
              <a:t>Si une application détecte un utilisateur avec un </a:t>
            </a:r>
            <a:r>
              <a:rPr lang="fr-FR" b="1" err="1"/>
              <a:t>UserAgent</a:t>
            </a:r>
            <a:r>
              <a:rPr lang="fr-FR" b="1"/>
              <a:t> qui ne correspond pas à sa cible</a:t>
            </a:r>
          </a:p>
          <a:p>
            <a:pPr marL="740250" lvl="2" indent="-171450">
              <a:lnSpc>
                <a:spcPct val="80000"/>
              </a:lnSpc>
              <a:defRPr/>
            </a:pPr>
            <a:r>
              <a:rPr lang="fr-FR" b="1"/>
              <a:t>Si l’utilisateur n’a pas de cookie de forçage, une pop-up lui propose la redirection</a:t>
            </a:r>
          </a:p>
          <a:p>
            <a:pPr marL="797850" lvl="3" indent="-171450">
              <a:lnSpc>
                <a:spcPct val="80000"/>
              </a:lnSpc>
              <a:defRPr/>
            </a:pPr>
            <a:r>
              <a:rPr lang="fr-FR" sz="1100" b="1"/>
              <a:t>S’il accepte, il est redirigé sur la home de l’application correspondante</a:t>
            </a:r>
          </a:p>
          <a:p>
            <a:pPr marL="797850" lvl="3" indent="-171450">
              <a:lnSpc>
                <a:spcPct val="80000"/>
              </a:lnSpc>
              <a:defRPr/>
            </a:pPr>
            <a:r>
              <a:rPr lang="fr-FR" sz="1100" b="1"/>
              <a:t>S’il refuse, on enregistre le forçage dans un cookie</a:t>
            </a:r>
          </a:p>
          <a:p>
            <a:pPr marL="740250" lvl="2" indent="-171450">
              <a:lnSpc>
                <a:spcPct val="80000"/>
              </a:lnSpc>
              <a:defRPr/>
            </a:pPr>
            <a:r>
              <a:rPr lang="fr-FR" b="1"/>
              <a:t>S’il a un cookie de forçage, la navigation n’est pas </a:t>
            </a:r>
            <a:r>
              <a:rPr lang="fr-FR" b="1" smtClean="0"/>
              <a:t>perturbée</a:t>
            </a:r>
          </a:p>
          <a:p>
            <a:pPr marL="568800" lvl="2" indent="0">
              <a:lnSpc>
                <a:spcPct val="80000"/>
              </a:lnSpc>
              <a:buNone/>
              <a:defRPr/>
            </a:pPr>
            <a:endParaRPr lang="fr-FR" b="1" smtClean="0"/>
          </a:p>
        </p:txBody>
      </p:sp>
      <p:sp>
        <p:nvSpPr>
          <p:cNvPr id="7" name="Espace réservé du texte 4"/>
          <p:cNvSpPr>
            <a:spLocks noGrp="1"/>
          </p:cNvSpPr>
          <p:nvPr>
            <p:ph type="body" sz="quarter" idx="10"/>
          </p:nvPr>
        </p:nvSpPr>
        <p:spPr>
          <a:xfrm>
            <a:off x="247114" y="5105587"/>
            <a:ext cx="8653899" cy="1231713"/>
          </a:xfrm>
        </p:spPr>
        <p:txBody>
          <a:bodyPr/>
          <a:lstStyle/>
          <a:p>
            <a:pPr marL="740250" lvl="2" indent="-171450">
              <a:lnSpc>
                <a:spcPct val="80000"/>
              </a:lnSpc>
              <a:defRPr/>
            </a:pPr>
            <a:endParaRPr lang="fr-FR" sz="1800" b="1" smtClean="0"/>
          </a:p>
          <a:p>
            <a:pPr marL="740250" lvl="2" indent="-171450">
              <a:lnSpc>
                <a:spcPct val="80000"/>
              </a:lnSpc>
              <a:defRPr/>
            </a:pPr>
            <a:r>
              <a:rPr lang="fr-FR" sz="1800" b="1" smtClean="0">
                <a:solidFill>
                  <a:srgbClr val="FF0000"/>
                </a:solidFill>
              </a:rPr>
              <a:t>L’important est de rendre la fonctionnalité « débrayable » sur tous les systèmes, </a:t>
            </a:r>
            <a:r>
              <a:rPr lang="fr-FR" sz="1800" b="1" smtClean="0"/>
              <a:t>de manière à activer et désactiver la fonctionnalité de redirection par simple paramétrage</a:t>
            </a:r>
            <a:endParaRPr lang="fr-FR" sz="1800" b="1"/>
          </a:p>
          <a:p>
            <a:pPr marL="740250" lvl="2" indent="-171450">
              <a:lnSpc>
                <a:spcPct val="80000"/>
              </a:lnSpc>
              <a:defRPr/>
            </a:pPr>
            <a:endParaRPr lang="fr-FR" sz="1100" b="1">
              <a:solidFill>
                <a:srgbClr val="FF0000"/>
              </a:solidFill>
            </a:endParaRPr>
          </a:p>
        </p:txBody>
      </p:sp>
    </p:spTree>
    <p:extLst>
      <p:ext uri="{BB962C8B-B14F-4D97-AF65-F5344CB8AC3E}">
        <p14:creationId xmlns:p14="http://schemas.microsoft.com/office/powerpoint/2010/main" val="33825323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Nos expertises métiers et technologiques</a:t>
            </a:r>
            <a:endParaRPr lang="fr-FR" dirty="0"/>
          </a:p>
        </p:txBody>
      </p:sp>
      <p:sp>
        <p:nvSpPr>
          <p:cNvPr id="4" name="Espace réservé du numéro de diapositive 3"/>
          <p:cNvSpPr>
            <a:spLocks noGrp="1"/>
          </p:cNvSpPr>
          <p:nvPr>
            <p:ph type="sldNum" sz="quarter" idx="4"/>
          </p:nvPr>
        </p:nvSpPr>
        <p:spPr/>
        <p:txBody>
          <a:bodyPr/>
          <a:lstStyle/>
          <a:p>
            <a:pPr algn="l"/>
            <a:r>
              <a:rPr lang="fr-FR" dirty="0" smtClean="0">
                <a:solidFill>
                  <a:srgbClr val="000000">
                    <a:tint val="75000"/>
                  </a:srgbClr>
                </a:solidFill>
              </a:rPr>
              <a:t>Page </a:t>
            </a:r>
            <a:fld id="{8BE978C9-4FDF-4B0A-86DE-559912220C9D}" type="slidenum">
              <a:rPr lang="fr-FR" smtClean="0">
                <a:solidFill>
                  <a:srgbClr val="000000">
                    <a:tint val="75000"/>
                  </a:srgbClr>
                </a:solidFill>
              </a:rPr>
              <a:pPr algn="l"/>
              <a:t>6</a:t>
            </a:fld>
            <a:endParaRPr lang="fr-FR" dirty="0">
              <a:solidFill>
                <a:srgbClr val="000000">
                  <a:tint val="75000"/>
                </a:srgbClr>
              </a:solidFill>
            </a:endParaRPr>
          </a:p>
        </p:txBody>
      </p:sp>
      <p:sp>
        <p:nvSpPr>
          <p:cNvPr id="8" name="Espace réservé du texte 2"/>
          <p:cNvSpPr txBox="1">
            <a:spLocks/>
          </p:cNvSpPr>
          <p:nvPr/>
        </p:nvSpPr>
        <p:spPr bwMode="auto">
          <a:xfrm>
            <a:off x="687388" y="1019175"/>
            <a:ext cx="1871662"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lnSpc>
                <a:spcPct val="80000"/>
              </a:lnSpc>
              <a:spcBef>
                <a:spcPts val="1200"/>
              </a:spcBef>
              <a:spcAft>
                <a:spcPts val="2000"/>
              </a:spcAft>
              <a:buClr>
                <a:schemeClr val="bg2"/>
              </a:buClr>
              <a:buFontTx/>
              <a:buNone/>
              <a:defRPr sz="1800" cap="all" baseline="0">
                <a:solidFill>
                  <a:schemeClr val="bg2"/>
                </a:solidFill>
                <a:latin typeface="Arial Black" pitchFamily="34" charset="0"/>
                <a:ea typeface="+mn-ea"/>
                <a:cs typeface="+mn-cs"/>
              </a:defRPr>
            </a:lvl1pPr>
            <a:lvl2pPr marL="712788" indent="-266700" algn="l" rtl="0" eaLnBrk="0" fontAlgn="base" hangingPunct="0">
              <a:spcBef>
                <a:spcPct val="40000"/>
              </a:spcBef>
              <a:spcAft>
                <a:spcPct val="20000"/>
              </a:spcAft>
              <a:buClr>
                <a:schemeClr val="tx1"/>
              </a:buClr>
              <a:buFont typeface="Wingdings 2" pitchFamily="18" charset="2"/>
              <a:buChar char="®"/>
              <a:defRPr>
                <a:solidFill>
                  <a:schemeClr val="tx2"/>
                </a:solidFill>
                <a:latin typeface="+mn-lt"/>
              </a:defRPr>
            </a:lvl2pPr>
            <a:lvl3pPr marL="1169988" indent="-277813" algn="l" rtl="0" eaLnBrk="0" fontAlgn="base" hangingPunct="0">
              <a:spcBef>
                <a:spcPct val="40000"/>
              </a:spcBef>
              <a:spcAft>
                <a:spcPct val="20000"/>
              </a:spcAft>
              <a:buClr>
                <a:schemeClr val="tx1"/>
              </a:buClr>
              <a:buFont typeface="Wingdings 2" pitchFamily="18" charset="2"/>
              <a:buChar char=""/>
              <a:defRPr sz="1600">
                <a:solidFill>
                  <a:schemeClr val="tx1"/>
                </a:solidFill>
                <a:latin typeface="+mn-lt"/>
              </a:defRPr>
            </a:lvl3pPr>
            <a:lvl4pPr marL="1609725" indent="-260350" algn="l" rtl="0" eaLnBrk="0" fontAlgn="base" hangingPunct="0">
              <a:spcBef>
                <a:spcPct val="40000"/>
              </a:spcBef>
              <a:spcAft>
                <a:spcPct val="20000"/>
              </a:spcAft>
              <a:buClr>
                <a:schemeClr val="tx1"/>
              </a:buClr>
              <a:buFont typeface="Arial" pitchFamily="34" charset="0"/>
              <a:buChar char="-"/>
              <a:defRPr sz="1400">
                <a:solidFill>
                  <a:schemeClr val="tx1"/>
                </a:solidFill>
                <a:latin typeface="+mn-lt"/>
              </a:defRPr>
            </a:lvl4pPr>
            <a:lvl5pPr marL="2070100" indent="-228600" algn="l" rtl="0" eaLnBrk="0" fontAlgn="base" hangingPunct="0">
              <a:spcBef>
                <a:spcPct val="20000"/>
              </a:spcBef>
              <a:spcAft>
                <a:spcPct val="0"/>
              </a:spcAft>
              <a:buClr>
                <a:schemeClr val="tx1"/>
              </a:buClr>
              <a:buFont typeface="Arial" pitchFamily="34" charset="0"/>
              <a:buChar char="–"/>
              <a:defRPr sz="2000">
                <a:solidFill>
                  <a:schemeClr val="tx1"/>
                </a:solidFill>
                <a:latin typeface="+mn-lt"/>
              </a:defRPr>
            </a:lvl5pPr>
            <a:lvl6pPr marL="2527300" indent="-228600" algn="l" rtl="0" fontAlgn="base">
              <a:spcBef>
                <a:spcPct val="20000"/>
              </a:spcBef>
              <a:spcAft>
                <a:spcPct val="0"/>
              </a:spcAft>
              <a:buClr>
                <a:schemeClr val="tx1"/>
              </a:buClr>
              <a:buFont typeface="Arial" charset="0"/>
              <a:buChar char="–"/>
              <a:defRPr sz="2000">
                <a:solidFill>
                  <a:schemeClr val="tx1"/>
                </a:solidFill>
                <a:latin typeface="+mn-lt"/>
              </a:defRPr>
            </a:lvl6pPr>
            <a:lvl7pPr marL="2984500" indent="-228600" algn="l" rtl="0" fontAlgn="base">
              <a:spcBef>
                <a:spcPct val="20000"/>
              </a:spcBef>
              <a:spcAft>
                <a:spcPct val="0"/>
              </a:spcAft>
              <a:buClr>
                <a:schemeClr val="tx1"/>
              </a:buClr>
              <a:buFont typeface="Arial" charset="0"/>
              <a:buChar char="–"/>
              <a:defRPr sz="2000">
                <a:solidFill>
                  <a:schemeClr val="tx1"/>
                </a:solidFill>
                <a:latin typeface="+mn-lt"/>
              </a:defRPr>
            </a:lvl7pPr>
            <a:lvl8pPr marL="3441700" indent="-228600" algn="l" rtl="0" fontAlgn="base">
              <a:spcBef>
                <a:spcPct val="20000"/>
              </a:spcBef>
              <a:spcAft>
                <a:spcPct val="0"/>
              </a:spcAft>
              <a:buClr>
                <a:schemeClr val="tx1"/>
              </a:buClr>
              <a:buFont typeface="Arial" charset="0"/>
              <a:buChar char="–"/>
              <a:defRPr sz="2000">
                <a:solidFill>
                  <a:schemeClr val="tx1"/>
                </a:solidFill>
                <a:latin typeface="+mn-lt"/>
              </a:defRPr>
            </a:lvl8pPr>
            <a:lvl9pPr marL="3898900" indent="-228600" algn="l" rtl="0" fontAlgn="base">
              <a:spcBef>
                <a:spcPct val="20000"/>
              </a:spcBef>
              <a:spcAft>
                <a:spcPct val="0"/>
              </a:spcAft>
              <a:buClr>
                <a:schemeClr val="tx1"/>
              </a:buClr>
              <a:buFont typeface="Arial" charset="0"/>
              <a:buChar char="–"/>
              <a:defRPr sz="2000">
                <a:solidFill>
                  <a:schemeClr val="tx1"/>
                </a:solidFill>
                <a:latin typeface="+mn-lt"/>
              </a:defRPr>
            </a:lvl9pPr>
          </a:lstStyle>
          <a:p>
            <a:pPr>
              <a:buClr>
                <a:srgbClr val="808080"/>
              </a:buClr>
              <a:defRPr/>
            </a:pPr>
            <a:r>
              <a:rPr lang="fr-FR" kern="0" dirty="0" smtClean="0">
                <a:solidFill>
                  <a:srgbClr val="000000"/>
                </a:solidFill>
              </a:rPr>
              <a:t>BI &amp; EPM</a:t>
            </a:r>
            <a:endParaRPr lang="en-US" sz="2000" kern="0" dirty="0">
              <a:solidFill>
                <a:srgbClr val="808080"/>
              </a:solidFill>
            </a:endParaRPr>
          </a:p>
        </p:txBody>
      </p:sp>
      <p:sp>
        <p:nvSpPr>
          <p:cNvPr id="9" name="Espace réservé du texte 3"/>
          <p:cNvSpPr txBox="1">
            <a:spLocks/>
          </p:cNvSpPr>
          <p:nvPr/>
        </p:nvSpPr>
        <p:spPr bwMode="auto">
          <a:xfrm>
            <a:off x="2797175" y="1019175"/>
            <a:ext cx="1871663"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lnSpc>
                <a:spcPct val="80000"/>
              </a:lnSpc>
              <a:spcBef>
                <a:spcPts val="1200"/>
              </a:spcBef>
              <a:spcAft>
                <a:spcPts val="2000"/>
              </a:spcAft>
              <a:buClr>
                <a:schemeClr val="bg2"/>
              </a:buClr>
              <a:buFontTx/>
              <a:buNone/>
              <a:defRPr sz="1800" cap="all" baseline="0">
                <a:solidFill>
                  <a:schemeClr val="bg2"/>
                </a:solidFill>
                <a:latin typeface="Arial Black" pitchFamily="34" charset="0"/>
                <a:ea typeface="+mn-ea"/>
                <a:cs typeface="+mn-cs"/>
              </a:defRPr>
            </a:lvl1pPr>
            <a:lvl2pPr marL="712788" indent="-266700" algn="l" rtl="0" eaLnBrk="0" fontAlgn="base" hangingPunct="0">
              <a:spcBef>
                <a:spcPct val="40000"/>
              </a:spcBef>
              <a:spcAft>
                <a:spcPct val="20000"/>
              </a:spcAft>
              <a:buClr>
                <a:schemeClr val="tx1"/>
              </a:buClr>
              <a:buFont typeface="Wingdings 2" pitchFamily="18" charset="2"/>
              <a:buChar char="®"/>
              <a:defRPr>
                <a:solidFill>
                  <a:schemeClr val="tx2"/>
                </a:solidFill>
                <a:latin typeface="+mn-lt"/>
              </a:defRPr>
            </a:lvl2pPr>
            <a:lvl3pPr marL="1169988" indent="-277813" algn="l" rtl="0" eaLnBrk="0" fontAlgn="base" hangingPunct="0">
              <a:spcBef>
                <a:spcPct val="40000"/>
              </a:spcBef>
              <a:spcAft>
                <a:spcPct val="20000"/>
              </a:spcAft>
              <a:buClr>
                <a:schemeClr val="tx1"/>
              </a:buClr>
              <a:buFont typeface="Wingdings 2" pitchFamily="18" charset="2"/>
              <a:buChar char=""/>
              <a:defRPr sz="1600">
                <a:solidFill>
                  <a:schemeClr val="tx1"/>
                </a:solidFill>
                <a:latin typeface="+mn-lt"/>
              </a:defRPr>
            </a:lvl3pPr>
            <a:lvl4pPr marL="1609725" indent="-260350" algn="l" rtl="0" eaLnBrk="0" fontAlgn="base" hangingPunct="0">
              <a:spcBef>
                <a:spcPct val="40000"/>
              </a:spcBef>
              <a:spcAft>
                <a:spcPct val="20000"/>
              </a:spcAft>
              <a:buClr>
                <a:schemeClr val="tx1"/>
              </a:buClr>
              <a:buFont typeface="Arial" pitchFamily="34" charset="0"/>
              <a:buChar char="-"/>
              <a:defRPr sz="1400">
                <a:solidFill>
                  <a:schemeClr val="tx1"/>
                </a:solidFill>
                <a:latin typeface="+mn-lt"/>
              </a:defRPr>
            </a:lvl4pPr>
            <a:lvl5pPr marL="2070100" indent="-228600" algn="l" rtl="0" eaLnBrk="0" fontAlgn="base" hangingPunct="0">
              <a:spcBef>
                <a:spcPct val="20000"/>
              </a:spcBef>
              <a:spcAft>
                <a:spcPct val="0"/>
              </a:spcAft>
              <a:buClr>
                <a:schemeClr val="tx1"/>
              </a:buClr>
              <a:buFont typeface="Arial" pitchFamily="34" charset="0"/>
              <a:buChar char="–"/>
              <a:defRPr sz="2000">
                <a:solidFill>
                  <a:schemeClr val="tx1"/>
                </a:solidFill>
                <a:latin typeface="+mn-lt"/>
              </a:defRPr>
            </a:lvl5pPr>
            <a:lvl6pPr marL="2527300" indent="-228600" algn="l" rtl="0" fontAlgn="base">
              <a:spcBef>
                <a:spcPct val="20000"/>
              </a:spcBef>
              <a:spcAft>
                <a:spcPct val="0"/>
              </a:spcAft>
              <a:buClr>
                <a:schemeClr val="tx1"/>
              </a:buClr>
              <a:buFont typeface="Arial" charset="0"/>
              <a:buChar char="–"/>
              <a:defRPr sz="2000">
                <a:solidFill>
                  <a:schemeClr val="tx1"/>
                </a:solidFill>
                <a:latin typeface="+mn-lt"/>
              </a:defRPr>
            </a:lvl6pPr>
            <a:lvl7pPr marL="2984500" indent="-228600" algn="l" rtl="0" fontAlgn="base">
              <a:spcBef>
                <a:spcPct val="20000"/>
              </a:spcBef>
              <a:spcAft>
                <a:spcPct val="0"/>
              </a:spcAft>
              <a:buClr>
                <a:schemeClr val="tx1"/>
              </a:buClr>
              <a:buFont typeface="Arial" charset="0"/>
              <a:buChar char="–"/>
              <a:defRPr sz="2000">
                <a:solidFill>
                  <a:schemeClr val="tx1"/>
                </a:solidFill>
                <a:latin typeface="+mn-lt"/>
              </a:defRPr>
            </a:lvl7pPr>
            <a:lvl8pPr marL="3441700" indent="-228600" algn="l" rtl="0" fontAlgn="base">
              <a:spcBef>
                <a:spcPct val="20000"/>
              </a:spcBef>
              <a:spcAft>
                <a:spcPct val="0"/>
              </a:spcAft>
              <a:buClr>
                <a:schemeClr val="tx1"/>
              </a:buClr>
              <a:buFont typeface="Arial" charset="0"/>
              <a:buChar char="–"/>
              <a:defRPr sz="2000">
                <a:solidFill>
                  <a:schemeClr val="tx1"/>
                </a:solidFill>
                <a:latin typeface="+mn-lt"/>
              </a:defRPr>
            </a:lvl8pPr>
            <a:lvl9pPr marL="3898900" indent="-228600" algn="l" rtl="0" fontAlgn="base">
              <a:spcBef>
                <a:spcPct val="20000"/>
              </a:spcBef>
              <a:spcAft>
                <a:spcPct val="0"/>
              </a:spcAft>
              <a:buClr>
                <a:schemeClr val="tx1"/>
              </a:buClr>
              <a:buFont typeface="Arial" charset="0"/>
              <a:buChar char="–"/>
              <a:defRPr sz="2000">
                <a:solidFill>
                  <a:schemeClr val="tx1"/>
                </a:solidFill>
                <a:latin typeface="+mn-lt"/>
              </a:defRPr>
            </a:lvl9pPr>
          </a:lstStyle>
          <a:p>
            <a:pPr>
              <a:buClr>
                <a:srgbClr val="808080"/>
              </a:buClr>
              <a:defRPr/>
            </a:pPr>
            <a:r>
              <a:rPr lang="fr-FR" kern="0" dirty="0" smtClean="0">
                <a:solidFill>
                  <a:srgbClr val="000000"/>
                </a:solidFill>
              </a:rPr>
              <a:t>E-BUSINESS</a:t>
            </a:r>
            <a:endParaRPr lang="en-US" sz="2000" kern="0" dirty="0">
              <a:solidFill>
                <a:srgbClr val="808080"/>
              </a:solidFill>
            </a:endParaRPr>
          </a:p>
        </p:txBody>
      </p:sp>
      <p:sp>
        <p:nvSpPr>
          <p:cNvPr id="10" name="Espace réservé du texte 4"/>
          <p:cNvSpPr txBox="1">
            <a:spLocks/>
          </p:cNvSpPr>
          <p:nvPr/>
        </p:nvSpPr>
        <p:spPr bwMode="auto">
          <a:xfrm>
            <a:off x="4894263" y="1019175"/>
            <a:ext cx="1871662"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lnSpc>
                <a:spcPct val="80000"/>
              </a:lnSpc>
              <a:spcBef>
                <a:spcPts val="1200"/>
              </a:spcBef>
              <a:spcAft>
                <a:spcPts val="2000"/>
              </a:spcAft>
              <a:buClr>
                <a:schemeClr val="bg2"/>
              </a:buClr>
              <a:buFontTx/>
              <a:buNone/>
              <a:defRPr sz="1800" cap="all" baseline="0">
                <a:solidFill>
                  <a:schemeClr val="bg2"/>
                </a:solidFill>
                <a:latin typeface="Arial Black" pitchFamily="34" charset="0"/>
                <a:ea typeface="+mn-ea"/>
                <a:cs typeface="+mn-cs"/>
              </a:defRPr>
            </a:lvl1pPr>
            <a:lvl2pPr marL="712788" indent="-266700" algn="l" rtl="0" eaLnBrk="0" fontAlgn="base" hangingPunct="0">
              <a:spcBef>
                <a:spcPct val="40000"/>
              </a:spcBef>
              <a:spcAft>
                <a:spcPct val="20000"/>
              </a:spcAft>
              <a:buClr>
                <a:schemeClr val="tx1"/>
              </a:buClr>
              <a:buFont typeface="Wingdings 2" pitchFamily="18" charset="2"/>
              <a:buChar char="®"/>
              <a:defRPr>
                <a:solidFill>
                  <a:schemeClr val="tx2"/>
                </a:solidFill>
                <a:latin typeface="+mn-lt"/>
              </a:defRPr>
            </a:lvl2pPr>
            <a:lvl3pPr marL="1169988" indent="-277813" algn="l" rtl="0" eaLnBrk="0" fontAlgn="base" hangingPunct="0">
              <a:spcBef>
                <a:spcPct val="40000"/>
              </a:spcBef>
              <a:spcAft>
                <a:spcPct val="20000"/>
              </a:spcAft>
              <a:buClr>
                <a:schemeClr val="tx1"/>
              </a:buClr>
              <a:buFont typeface="Wingdings 2" pitchFamily="18" charset="2"/>
              <a:buChar char=""/>
              <a:defRPr sz="1600">
                <a:solidFill>
                  <a:schemeClr val="tx1"/>
                </a:solidFill>
                <a:latin typeface="+mn-lt"/>
              </a:defRPr>
            </a:lvl3pPr>
            <a:lvl4pPr marL="1609725" indent="-260350" algn="l" rtl="0" eaLnBrk="0" fontAlgn="base" hangingPunct="0">
              <a:spcBef>
                <a:spcPct val="40000"/>
              </a:spcBef>
              <a:spcAft>
                <a:spcPct val="20000"/>
              </a:spcAft>
              <a:buClr>
                <a:schemeClr val="tx1"/>
              </a:buClr>
              <a:buFont typeface="Arial" pitchFamily="34" charset="0"/>
              <a:buChar char="-"/>
              <a:defRPr sz="1400">
                <a:solidFill>
                  <a:schemeClr val="tx1"/>
                </a:solidFill>
                <a:latin typeface="+mn-lt"/>
              </a:defRPr>
            </a:lvl4pPr>
            <a:lvl5pPr marL="2070100" indent="-228600" algn="l" rtl="0" eaLnBrk="0" fontAlgn="base" hangingPunct="0">
              <a:spcBef>
                <a:spcPct val="20000"/>
              </a:spcBef>
              <a:spcAft>
                <a:spcPct val="0"/>
              </a:spcAft>
              <a:buClr>
                <a:schemeClr val="tx1"/>
              </a:buClr>
              <a:buFont typeface="Arial" pitchFamily="34" charset="0"/>
              <a:buChar char="–"/>
              <a:defRPr sz="2000">
                <a:solidFill>
                  <a:schemeClr val="tx1"/>
                </a:solidFill>
                <a:latin typeface="+mn-lt"/>
              </a:defRPr>
            </a:lvl5pPr>
            <a:lvl6pPr marL="2527300" indent="-228600" algn="l" rtl="0" fontAlgn="base">
              <a:spcBef>
                <a:spcPct val="20000"/>
              </a:spcBef>
              <a:spcAft>
                <a:spcPct val="0"/>
              </a:spcAft>
              <a:buClr>
                <a:schemeClr val="tx1"/>
              </a:buClr>
              <a:buFont typeface="Arial" charset="0"/>
              <a:buChar char="–"/>
              <a:defRPr sz="2000">
                <a:solidFill>
                  <a:schemeClr val="tx1"/>
                </a:solidFill>
                <a:latin typeface="+mn-lt"/>
              </a:defRPr>
            </a:lvl6pPr>
            <a:lvl7pPr marL="2984500" indent="-228600" algn="l" rtl="0" fontAlgn="base">
              <a:spcBef>
                <a:spcPct val="20000"/>
              </a:spcBef>
              <a:spcAft>
                <a:spcPct val="0"/>
              </a:spcAft>
              <a:buClr>
                <a:schemeClr val="tx1"/>
              </a:buClr>
              <a:buFont typeface="Arial" charset="0"/>
              <a:buChar char="–"/>
              <a:defRPr sz="2000">
                <a:solidFill>
                  <a:schemeClr val="tx1"/>
                </a:solidFill>
                <a:latin typeface="+mn-lt"/>
              </a:defRPr>
            </a:lvl7pPr>
            <a:lvl8pPr marL="3441700" indent="-228600" algn="l" rtl="0" fontAlgn="base">
              <a:spcBef>
                <a:spcPct val="20000"/>
              </a:spcBef>
              <a:spcAft>
                <a:spcPct val="0"/>
              </a:spcAft>
              <a:buClr>
                <a:schemeClr val="tx1"/>
              </a:buClr>
              <a:buFont typeface="Arial" charset="0"/>
              <a:buChar char="–"/>
              <a:defRPr sz="2000">
                <a:solidFill>
                  <a:schemeClr val="tx1"/>
                </a:solidFill>
                <a:latin typeface="+mn-lt"/>
              </a:defRPr>
            </a:lvl8pPr>
            <a:lvl9pPr marL="3898900" indent="-228600" algn="l" rtl="0" fontAlgn="base">
              <a:spcBef>
                <a:spcPct val="20000"/>
              </a:spcBef>
              <a:spcAft>
                <a:spcPct val="0"/>
              </a:spcAft>
              <a:buClr>
                <a:schemeClr val="tx1"/>
              </a:buClr>
              <a:buFont typeface="Arial" charset="0"/>
              <a:buChar char="–"/>
              <a:defRPr sz="2000">
                <a:solidFill>
                  <a:schemeClr val="tx1"/>
                </a:solidFill>
                <a:latin typeface="+mn-lt"/>
              </a:defRPr>
            </a:lvl9pPr>
          </a:lstStyle>
          <a:p>
            <a:pPr>
              <a:buClr>
                <a:srgbClr val="808080"/>
              </a:buClr>
              <a:defRPr/>
            </a:pPr>
            <a:r>
              <a:rPr lang="fr-FR" kern="0" dirty="0" smtClean="0">
                <a:solidFill>
                  <a:srgbClr val="000000"/>
                </a:solidFill>
              </a:rPr>
              <a:t>CIM / CRM</a:t>
            </a:r>
            <a:endParaRPr lang="en-US" sz="2000" kern="0" dirty="0">
              <a:solidFill>
                <a:srgbClr val="808080"/>
              </a:solidFill>
            </a:endParaRPr>
          </a:p>
        </p:txBody>
      </p:sp>
      <p:sp>
        <p:nvSpPr>
          <p:cNvPr id="11" name="Espace réservé du texte 5"/>
          <p:cNvSpPr txBox="1">
            <a:spLocks/>
          </p:cNvSpPr>
          <p:nvPr/>
        </p:nvSpPr>
        <p:spPr bwMode="auto">
          <a:xfrm>
            <a:off x="6970713" y="1019175"/>
            <a:ext cx="1871662"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lnSpc>
                <a:spcPct val="80000"/>
              </a:lnSpc>
              <a:spcBef>
                <a:spcPts val="1200"/>
              </a:spcBef>
              <a:spcAft>
                <a:spcPts val="2000"/>
              </a:spcAft>
              <a:buClr>
                <a:schemeClr val="bg2"/>
              </a:buClr>
              <a:buFontTx/>
              <a:buNone/>
              <a:defRPr sz="1800" cap="all" baseline="0">
                <a:solidFill>
                  <a:schemeClr val="bg2"/>
                </a:solidFill>
                <a:latin typeface="Arial Black" pitchFamily="34" charset="0"/>
                <a:ea typeface="+mn-ea"/>
                <a:cs typeface="+mn-cs"/>
              </a:defRPr>
            </a:lvl1pPr>
            <a:lvl2pPr marL="712788" indent="-266700" algn="l" rtl="0" eaLnBrk="0" fontAlgn="base" hangingPunct="0">
              <a:spcBef>
                <a:spcPct val="40000"/>
              </a:spcBef>
              <a:spcAft>
                <a:spcPct val="20000"/>
              </a:spcAft>
              <a:buClr>
                <a:schemeClr val="tx1"/>
              </a:buClr>
              <a:buFont typeface="Wingdings 2" pitchFamily="18" charset="2"/>
              <a:buChar char="®"/>
              <a:defRPr>
                <a:solidFill>
                  <a:schemeClr val="tx2"/>
                </a:solidFill>
                <a:latin typeface="+mn-lt"/>
              </a:defRPr>
            </a:lvl2pPr>
            <a:lvl3pPr marL="1169988" indent="-277813" algn="l" rtl="0" eaLnBrk="0" fontAlgn="base" hangingPunct="0">
              <a:spcBef>
                <a:spcPct val="40000"/>
              </a:spcBef>
              <a:spcAft>
                <a:spcPct val="20000"/>
              </a:spcAft>
              <a:buClr>
                <a:schemeClr val="tx1"/>
              </a:buClr>
              <a:buFont typeface="Wingdings 2" pitchFamily="18" charset="2"/>
              <a:buChar char=""/>
              <a:defRPr sz="1600">
                <a:solidFill>
                  <a:schemeClr val="tx1"/>
                </a:solidFill>
                <a:latin typeface="+mn-lt"/>
              </a:defRPr>
            </a:lvl3pPr>
            <a:lvl4pPr marL="1609725" indent="-260350" algn="l" rtl="0" eaLnBrk="0" fontAlgn="base" hangingPunct="0">
              <a:spcBef>
                <a:spcPct val="40000"/>
              </a:spcBef>
              <a:spcAft>
                <a:spcPct val="20000"/>
              </a:spcAft>
              <a:buClr>
                <a:schemeClr val="tx1"/>
              </a:buClr>
              <a:buFont typeface="Arial" pitchFamily="34" charset="0"/>
              <a:buChar char="-"/>
              <a:defRPr sz="1400">
                <a:solidFill>
                  <a:schemeClr val="tx1"/>
                </a:solidFill>
                <a:latin typeface="+mn-lt"/>
              </a:defRPr>
            </a:lvl4pPr>
            <a:lvl5pPr marL="2070100" indent="-228600" algn="l" rtl="0" eaLnBrk="0" fontAlgn="base" hangingPunct="0">
              <a:spcBef>
                <a:spcPct val="20000"/>
              </a:spcBef>
              <a:spcAft>
                <a:spcPct val="0"/>
              </a:spcAft>
              <a:buClr>
                <a:schemeClr val="tx1"/>
              </a:buClr>
              <a:buFont typeface="Arial" pitchFamily="34" charset="0"/>
              <a:buChar char="–"/>
              <a:defRPr sz="2000">
                <a:solidFill>
                  <a:schemeClr val="tx1"/>
                </a:solidFill>
                <a:latin typeface="+mn-lt"/>
              </a:defRPr>
            </a:lvl5pPr>
            <a:lvl6pPr marL="2527300" indent="-228600" algn="l" rtl="0" fontAlgn="base">
              <a:spcBef>
                <a:spcPct val="20000"/>
              </a:spcBef>
              <a:spcAft>
                <a:spcPct val="0"/>
              </a:spcAft>
              <a:buClr>
                <a:schemeClr val="tx1"/>
              </a:buClr>
              <a:buFont typeface="Arial" charset="0"/>
              <a:buChar char="–"/>
              <a:defRPr sz="2000">
                <a:solidFill>
                  <a:schemeClr val="tx1"/>
                </a:solidFill>
                <a:latin typeface="+mn-lt"/>
              </a:defRPr>
            </a:lvl6pPr>
            <a:lvl7pPr marL="2984500" indent="-228600" algn="l" rtl="0" fontAlgn="base">
              <a:spcBef>
                <a:spcPct val="20000"/>
              </a:spcBef>
              <a:spcAft>
                <a:spcPct val="0"/>
              </a:spcAft>
              <a:buClr>
                <a:schemeClr val="tx1"/>
              </a:buClr>
              <a:buFont typeface="Arial" charset="0"/>
              <a:buChar char="–"/>
              <a:defRPr sz="2000">
                <a:solidFill>
                  <a:schemeClr val="tx1"/>
                </a:solidFill>
                <a:latin typeface="+mn-lt"/>
              </a:defRPr>
            </a:lvl7pPr>
            <a:lvl8pPr marL="3441700" indent="-228600" algn="l" rtl="0" fontAlgn="base">
              <a:spcBef>
                <a:spcPct val="20000"/>
              </a:spcBef>
              <a:spcAft>
                <a:spcPct val="0"/>
              </a:spcAft>
              <a:buClr>
                <a:schemeClr val="tx1"/>
              </a:buClr>
              <a:buFont typeface="Arial" charset="0"/>
              <a:buChar char="–"/>
              <a:defRPr sz="2000">
                <a:solidFill>
                  <a:schemeClr val="tx1"/>
                </a:solidFill>
                <a:latin typeface="+mn-lt"/>
              </a:defRPr>
            </a:lvl8pPr>
            <a:lvl9pPr marL="3898900" indent="-228600" algn="l" rtl="0" fontAlgn="base">
              <a:spcBef>
                <a:spcPct val="20000"/>
              </a:spcBef>
              <a:spcAft>
                <a:spcPct val="0"/>
              </a:spcAft>
              <a:buClr>
                <a:schemeClr val="tx1"/>
              </a:buClr>
              <a:buFont typeface="Arial" charset="0"/>
              <a:buChar char="–"/>
              <a:defRPr sz="2000">
                <a:solidFill>
                  <a:schemeClr val="tx1"/>
                </a:solidFill>
                <a:latin typeface="+mn-lt"/>
              </a:defRPr>
            </a:lvl9pPr>
          </a:lstStyle>
          <a:p>
            <a:pPr>
              <a:buClr>
                <a:srgbClr val="808080"/>
              </a:buClr>
              <a:defRPr/>
            </a:pPr>
            <a:r>
              <a:rPr lang="fr-FR" kern="0" dirty="0" smtClean="0">
                <a:solidFill>
                  <a:srgbClr val="000000"/>
                </a:solidFill>
              </a:rPr>
              <a:t>ERP</a:t>
            </a:r>
            <a:endParaRPr lang="en-US" sz="2000" kern="0" dirty="0">
              <a:solidFill>
                <a:srgbClr val="808080"/>
              </a:solidFill>
            </a:endParaRPr>
          </a:p>
        </p:txBody>
      </p:sp>
      <p:sp>
        <p:nvSpPr>
          <p:cNvPr id="12" name="Freeform 53"/>
          <p:cNvSpPr>
            <a:spLocks/>
          </p:cNvSpPr>
          <p:nvPr/>
        </p:nvSpPr>
        <p:spPr bwMode="auto">
          <a:xfrm>
            <a:off x="711200" y="1250950"/>
            <a:ext cx="1844675" cy="73025"/>
          </a:xfrm>
          <a:custGeom>
            <a:avLst/>
            <a:gdLst>
              <a:gd name="T0" fmla="*/ 0 w 10000"/>
              <a:gd name="T1" fmla="*/ 0 h 10000"/>
              <a:gd name="T2" fmla="*/ 0 w 10000"/>
              <a:gd name="T3" fmla="*/ 525780 h 10000"/>
              <a:gd name="T4" fmla="*/ 333516318 w 10000"/>
              <a:gd name="T5" fmla="*/ 525780 h 10000"/>
              <a:gd name="T6" fmla="*/ 340010496 w 10000"/>
              <a:gd name="T7" fmla="*/ 0 h 10000"/>
              <a:gd name="T8" fmla="*/ 0 w 10000"/>
              <a:gd name="T9" fmla="*/ 0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0" h="10000">
                <a:moveTo>
                  <a:pt x="0" y="0"/>
                </a:moveTo>
                <a:lnTo>
                  <a:pt x="0" y="10000"/>
                </a:lnTo>
                <a:lnTo>
                  <a:pt x="9809" y="10000"/>
                </a:lnTo>
                <a:cubicBezTo>
                  <a:pt x="9873" y="6667"/>
                  <a:pt x="9936" y="3333"/>
                  <a:pt x="10000" y="0"/>
                </a:cubicBezTo>
                <a:lnTo>
                  <a:pt x="0" y="0"/>
                </a:lnTo>
                <a:close/>
              </a:path>
            </a:pathLst>
          </a:custGeom>
          <a:solidFill>
            <a:schemeClr val="bg2"/>
          </a:solidFill>
          <a:ln>
            <a:noFill/>
          </a:ln>
          <a:extLst/>
        </p:spPr>
        <p:txBody>
          <a:bodyPr wrap="none" anchor="ctr"/>
          <a:lstStyle/>
          <a:p>
            <a:pPr fontAlgn="auto">
              <a:spcBef>
                <a:spcPts val="0"/>
              </a:spcBef>
              <a:spcAft>
                <a:spcPts val="0"/>
              </a:spcAft>
              <a:defRPr/>
            </a:pPr>
            <a:endParaRPr lang="fr-FR" sz="1800" kern="0" dirty="0" smtClean="0">
              <a:solidFill>
                <a:srgbClr val="82EB14"/>
              </a:solidFill>
            </a:endParaRPr>
          </a:p>
        </p:txBody>
      </p:sp>
      <p:sp>
        <p:nvSpPr>
          <p:cNvPr id="13" name="Freeform 61"/>
          <p:cNvSpPr>
            <a:spLocks/>
          </p:cNvSpPr>
          <p:nvPr/>
        </p:nvSpPr>
        <p:spPr bwMode="auto">
          <a:xfrm>
            <a:off x="711200" y="5365750"/>
            <a:ext cx="8113713" cy="73025"/>
          </a:xfrm>
          <a:custGeom>
            <a:avLst/>
            <a:gdLst>
              <a:gd name="T0" fmla="*/ 0 w 10000"/>
              <a:gd name="T1" fmla="*/ 0 h 10000"/>
              <a:gd name="T2" fmla="*/ 0 w 10000"/>
              <a:gd name="T3" fmla="*/ 525780 h 10000"/>
              <a:gd name="T4" fmla="*/ 2147483647 w 10000"/>
              <a:gd name="T5" fmla="*/ 508378 h 10000"/>
              <a:gd name="T6" fmla="*/ 2147483647 w 10000"/>
              <a:gd name="T7" fmla="*/ 0 h 10000"/>
              <a:gd name="T8" fmla="*/ 0 w 10000"/>
              <a:gd name="T9" fmla="*/ 0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0" h="10000">
                <a:moveTo>
                  <a:pt x="0" y="0"/>
                </a:moveTo>
                <a:lnTo>
                  <a:pt x="0" y="10000"/>
                </a:lnTo>
                <a:lnTo>
                  <a:pt x="9954" y="9669"/>
                </a:lnTo>
                <a:cubicBezTo>
                  <a:pt x="9976" y="6336"/>
                  <a:pt x="9978" y="3333"/>
                  <a:pt x="10000" y="0"/>
                </a:cubicBezTo>
                <a:lnTo>
                  <a:pt x="0" y="0"/>
                </a:lnTo>
                <a:close/>
              </a:path>
            </a:pathLst>
          </a:custGeom>
          <a:solidFill>
            <a:schemeClr val="bg2"/>
          </a:solidFill>
          <a:ln>
            <a:noFill/>
          </a:ln>
          <a:extLst/>
        </p:spPr>
        <p:txBody>
          <a:bodyPr wrap="none" anchor="ctr"/>
          <a:lstStyle/>
          <a:p>
            <a:pPr fontAlgn="auto">
              <a:spcBef>
                <a:spcPts val="0"/>
              </a:spcBef>
              <a:spcAft>
                <a:spcPts val="0"/>
              </a:spcAft>
              <a:defRPr/>
            </a:pPr>
            <a:endParaRPr lang="fr-FR" sz="1800" kern="0" dirty="0" smtClean="0">
              <a:solidFill>
                <a:sysClr val="windowText" lastClr="000000"/>
              </a:solidFill>
            </a:endParaRPr>
          </a:p>
        </p:txBody>
      </p:sp>
      <p:sp>
        <p:nvSpPr>
          <p:cNvPr id="14" name="Line 70"/>
          <p:cNvSpPr>
            <a:spLocks noChangeShapeType="1"/>
          </p:cNvSpPr>
          <p:nvPr/>
        </p:nvSpPr>
        <p:spPr bwMode="auto">
          <a:xfrm>
            <a:off x="711200" y="2395538"/>
            <a:ext cx="1844675"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dirty="0" smtClean="0">
              <a:solidFill>
                <a:sysClr val="windowText" lastClr="000000"/>
              </a:solidFill>
            </a:endParaRPr>
          </a:p>
        </p:txBody>
      </p:sp>
      <p:sp>
        <p:nvSpPr>
          <p:cNvPr id="15" name="Rectangle 85"/>
          <p:cNvSpPr>
            <a:spLocks noChangeArrowheads="1"/>
          </p:cNvSpPr>
          <p:nvPr/>
        </p:nvSpPr>
        <p:spPr bwMode="auto">
          <a:xfrm>
            <a:off x="711200" y="1428750"/>
            <a:ext cx="18605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175" lvl="2" fontAlgn="auto">
              <a:spcBef>
                <a:spcPct val="80000"/>
              </a:spcBef>
              <a:spcAft>
                <a:spcPts val="0"/>
              </a:spcAft>
              <a:defRPr/>
            </a:pPr>
            <a:r>
              <a:rPr lang="fr-FR" sz="1000" b="1" kern="0" dirty="0" smtClean="0">
                <a:solidFill>
                  <a:sysClr val="windowText" lastClr="000000"/>
                </a:solidFill>
              </a:rPr>
              <a:t>Pilotage de la performance financière</a:t>
            </a:r>
          </a:p>
          <a:p>
            <a:pPr fontAlgn="auto">
              <a:spcBef>
                <a:spcPts val="0"/>
              </a:spcBef>
              <a:spcAft>
                <a:spcPts val="0"/>
              </a:spcAft>
              <a:buClr>
                <a:srgbClr val="82EB14"/>
              </a:buClr>
              <a:defRPr/>
            </a:pPr>
            <a:r>
              <a:rPr lang="fr-FR" sz="800" kern="0" dirty="0" err="1" smtClean="0">
                <a:solidFill>
                  <a:srgbClr val="A078D2">
                    <a:lumMod val="50000"/>
                  </a:srgbClr>
                </a:solidFill>
              </a:rPr>
              <a:t>Elaboration</a:t>
            </a:r>
            <a:r>
              <a:rPr lang="fr-FR" sz="800" kern="0" dirty="0" smtClean="0">
                <a:solidFill>
                  <a:srgbClr val="A078D2">
                    <a:lumMod val="50000"/>
                  </a:srgbClr>
                </a:solidFill>
              </a:rPr>
              <a:t> budgétaire, </a:t>
            </a:r>
            <a:r>
              <a:rPr lang="fr-FR" sz="800" kern="0" dirty="0" smtClean="0">
                <a:solidFill>
                  <a:srgbClr val="A078D2">
                    <a:lumMod val="50000"/>
                  </a:srgbClr>
                </a:solidFill>
                <a:cs typeface="Arial" pitchFamily="34" charset="0"/>
              </a:rPr>
              <a:t>Consolidation</a:t>
            </a:r>
            <a:br>
              <a:rPr lang="fr-FR" sz="800" kern="0" dirty="0" smtClean="0">
                <a:solidFill>
                  <a:srgbClr val="A078D2">
                    <a:lumMod val="50000"/>
                  </a:srgbClr>
                </a:solidFill>
                <a:cs typeface="Arial" pitchFamily="34" charset="0"/>
              </a:rPr>
            </a:br>
            <a:r>
              <a:rPr lang="fr-FR" sz="800" kern="0" dirty="0" smtClean="0">
                <a:solidFill>
                  <a:srgbClr val="A078D2">
                    <a:lumMod val="50000"/>
                  </a:srgbClr>
                </a:solidFill>
              </a:rPr>
              <a:t>Planification &amp; prévisions, </a:t>
            </a:r>
            <a:br>
              <a:rPr lang="fr-FR" sz="800" kern="0" dirty="0" smtClean="0">
                <a:solidFill>
                  <a:srgbClr val="A078D2">
                    <a:lumMod val="50000"/>
                  </a:srgbClr>
                </a:solidFill>
              </a:rPr>
            </a:br>
            <a:r>
              <a:rPr lang="fr-FR" sz="800" kern="0" dirty="0" smtClean="0">
                <a:solidFill>
                  <a:srgbClr val="A078D2">
                    <a:lumMod val="50000"/>
                  </a:srgbClr>
                </a:solidFill>
              </a:rPr>
              <a:t>Allocation &amp; analytiques, </a:t>
            </a:r>
            <a:br>
              <a:rPr lang="fr-FR" sz="800" kern="0" dirty="0" smtClean="0">
                <a:solidFill>
                  <a:srgbClr val="A078D2">
                    <a:lumMod val="50000"/>
                  </a:srgbClr>
                </a:solidFill>
              </a:rPr>
            </a:br>
            <a:r>
              <a:rPr lang="fr-FR" sz="800" kern="0" dirty="0" err="1" smtClean="0">
                <a:solidFill>
                  <a:srgbClr val="A078D2">
                    <a:lumMod val="50000"/>
                  </a:srgbClr>
                </a:solidFill>
              </a:rPr>
              <a:t>Corporate</a:t>
            </a:r>
            <a:r>
              <a:rPr lang="fr-FR" sz="800" kern="0" dirty="0" smtClean="0">
                <a:solidFill>
                  <a:srgbClr val="A078D2">
                    <a:lumMod val="50000"/>
                  </a:srgbClr>
                </a:solidFill>
              </a:rPr>
              <a:t> </a:t>
            </a:r>
            <a:r>
              <a:rPr lang="fr-FR" sz="800" kern="0" dirty="0" err="1" smtClean="0">
                <a:solidFill>
                  <a:srgbClr val="A078D2">
                    <a:lumMod val="50000"/>
                  </a:srgbClr>
                </a:solidFill>
              </a:rPr>
              <a:t>Reporting</a:t>
            </a:r>
            <a:r>
              <a:rPr lang="fr-FR" sz="800" kern="0" dirty="0" smtClean="0">
                <a:solidFill>
                  <a:srgbClr val="A078D2">
                    <a:lumMod val="50000"/>
                  </a:srgbClr>
                </a:solidFill>
              </a:rPr>
              <a:t>,</a:t>
            </a:r>
            <a:br>
              <a:rPr lang="fr-FR" sz="800" kern="0" dirty="0" smtClean="0">
                <a:solidFill>
                  <a:srgbClr val="A078D2">
                    <a:lumMod val="50000"/>
                  </a:srgbClr>
                </a:solidFill>
              </a:rPr>
            </a:br>
            <a:r>
              <a:rPr lang="fr-FR" sz="800" kern="0" dirty="0" smtClean="0">
                <a:solidFill>
                  <a:srgbClr val="A078D2">
                    <a:lumMod val="50000"/>
                  </a:srgbClr>
                </a:solidFill>
              </a:rPr>
              <a:t>Référentiels financiers (MDM)</a:t>
            </a:r>
          </a:p>
          <a:p>
            <a:pPr fontAlgn="auto">
              <a:spcBef>
                <a:spcPts val="800"/>
              </a:spcBef>
              <a:spcAft>
                <a:spcPts val="0"/>
              </a:spcAft>
              <a:buClr>
                <a:srgbClr val="82EB14"/>
              </a:buClr>
              <a:defRPr/>
            </a:pPr>
            <a:r>
              <a:rPr lang="fr-FR" sz="1000" b="1" kern="0" dirty="0" smtClean="0">
                <a:solidFill>
                  <a:sysClr val="windowText" lastClr="000000"/>
                </a:solidFill>
              </a:rPr>
              <a:t>Performance stratégique</a:t>
            </a:r>
            <a:br>
              <a:rPr lang="fr-FR" sz="1000" b="1" kern="0" dirty="0" smtClean="0">
                <a:solidFill>
                  <a:sysClr val="windowText" lastClr="000000"/>
                </a:solidFill>
              </a:rPr>
            </a:br>
            <a:r>
              <a:rPr lang="fr-FR" sz="1000" b="1" kern="0" dirty="0" smtClean="0">
                <a:solidFill>
                  <a:sysClr val="windowText" lastClr="000000"/>
                </a:solidFill>
              </a:rPr>
              <a:t>et opérationnelle :</a:t>
            </a:r>
          </a:p>
          <a:p>
            <a:pPr fontAlgn="auto">
              <a:spcBef>
                <a:spcPts val="0"/>
              </a:spcBef>
              <a:spcAft>
                <a:spcPts val="0"/>
              </a:spcAft>
              <a:buClr>
                <a:srgbClr val="BBE0E3"/>
              </a:buClr>
              <a:defRPr/>
            </a:pPr>
            <a:r>
              <a:rPr lang="fr-FR" sz="800" kern="0" dirty="0" smtClean="0">
                <a:solidFill>
                  <a:srgbClr val="A078D2">
                    <a:lumMod val="50000"/>
                  </a:srgbClr>
                </a:solidFill>
              </a:rPr>
              <a:t>Expertise métiers : RH, Ventes, Marketing, Logistique, Achats</a:t>
            </a:r>
            <a:br>
              <a:rPr lang="fr-FR" sz="800" kern="0" dirty="0" smtClean="0">
                <a:solidFill>
                  <a:srgbClr val="A078D2">
                    <a:lumMod val="50000"/>
                  </a:srgbClr>
                </a:solidFill>
              </a:rPr>
            </a:br>
            <a:r>
              <a:rPr lang="fr-FR" sz="800" kern="0" dirty="0" err="1" smtClean="0">
                <a:solidFill>
                  <a:srgbClr val="A078D2">
                    <a:lumMod val="50000"/>
                  </a:srgbClr>
                </a:solidFill>
              </a:rPr>
              <a:t>Balanced</a:t>
            </a:r>
            <a:r>
              <a:rPr lang="fr-FR" sz="800" kern="0" dirty="0" smtClean="0">
                <a:solidFill>
                  <a:srgbClr val="A078D2">
                    <a:lumMod val="50000"/>
                  </a:srgbClr>
                </a:solidFill>
              </a:rPr>
              <a:t> </a:t>
            </a:r>
            <a:r>
              <a:rPr lang="fr-FR" sz="800" kern="0" dirty="0" err="1" smtClean="0">
                <a:solidFill>
                  <a:srgbClr val="A078D2">
                    <a:lumMod val="50000"/>
                  </a:srgbClr>
                </a:solidFill>
              </a:rPr>
              <a:t>Scorecard</a:t>
            </a:r>
            <a:r>
              <a:rPr lang="fr-FR" sz="800" kern="0" dirty="0" smtClean="0">
                <a:solidFill>
                  <a:srgbClr val="A078D2">
                    <a:lumMod val="50000"/>
                  </a:srgbClr>
                </a:solidFill>
              </a:rPr>
              <a:t>, KPI </a:t>
            </a:r>
            <a:br>
              <a:rPr lang="fr-FR" sz="800" kern="0" dirty="0" smtClean="0">
                <a:solidFill>
                  <a:srgbClr val="A078D2">
                    <a:lumMod val="50000"/>
                  </a:srgbClr>
                </a:solidFill>
              </a:rPr>
            </a:br>
            <a:r>
              <a:rPr lang="fr-FR" sz="800" kern="0" dirty="0" smtClean="0">
                <a:solidFill>
                  <a:srgbClr val="A078D2">
                    <a:lumMod val="50000"/>
                  </a:srgbClr>
                </a:solidFill>
              </a:rPr>
              <a:t>Pilotage des risques (</a:t>
            </a:r>
            <a:r>
              <a:rPr lang="fr-FR" sz="800" kern="0" dirty="0" err="1" smtClean="0">
                <a:solidFill>
                  <a:srgbClr val="A078D2">
                    <a:lumMod val="50000"/>
                  </a:srgbClr>
                </a:solidFill>
              </a:rPr>
              <a:t>Solvency</a:t>
            </a:r>
            <a:r>
              <a:rPr lang="fr-FR" sz="800" kern="0" dirty="0" smtClean="0">
                <a:solidFill>
                  <a:srgbClr val="A078D2">
                    <a:lumMod val="50000"/>
                  </a:srgbClr>
                </a:solidFill>
              </a:rPr>
              <a:t>, Bâle)</a:t>
            </a:r>
            <a:br>
              <a:rPr lang="fr-FR" sz="800" kern="0" dirty="0" smtClean="0">
                <a:solidFill>
                  <a:srgbClr val="A078D2">
                    <a:lumMod val="50000"/>
                  </a:srgbClr>
                </a:solidFill>
              </a:rPr>
            </a:br>
            <a:r>
              <a:rPr lang="fr-FR" sz="800" kern="0" dirty="0" smtClean="0">
                <a:solidFill>
                  <a:srgbClr val="A078D2">
                    <a:lumMod val="50000"/>
                  </a:srgbClr>
                </a:solidFill>
              </a:rPr>
              <a:t>Développement durable</a:t>
            </a:r>
          </a:p>
          <a:p>
            <a:pPr marL="3175" lvl="2" fontAlgn="auto">
              <a:spcBef>
                <a:spcPts val="800"/>
              </a:spcBef>
              <a:spcAft>
                <a:spcPts val="0"/>
              </a:spcAft>
              <a:defRPr/>
            </a:pPr>
            <a:r>
              <a:rPr lang="fr-FR" sz="1000" b="1" kern="0" dirty="0" err="1" smtClean="0">
                <a:solidFill>
                  <a:sysClr val="windowText" lastClr="000000"/>
                </a:solidFill>
              </a:rPr>
              <a:t>Reporting</a:t>
            </a:r>
            <a:r>
              <a:rPr lang="fr-FR" sz="1000" b="1" kern="0" dirty="0" smtClean="0">
                <a:solidFill>
                  <a:sysClr val="windowText" lastClr="000000"/>
                </a:solidFill>
              </a:rPr>
              <a:t> &amp; </a:t>
            </a:r>
            <a:r>
              <a:rPr lang="fr-FR" sz="1000" b="1" kern="0" dirty="0" err="1" smtClean="0">
                <a:solidFill>
                  <a:sysClr val="windowText" lastClr="000000"/>
                </a:solidFill>
              </a:rPr>
              <a:t>Datawarehouse</a:t>
            </a:r>
            <a:endParaRPr lang="fr-FR" sz="1000" b="1" kern="0" dirty="0" smtClean="0">
              <a:solidFill>
                <a:sysClr val="windowText" lastClr="000000"/>
              </a:solidFill>
            </a:endParaRPr>
          </a:p>
          <a:p>
            <a:pPr marL="3175" lvl="2" fontAlgn="auto">
              <a:spcBef>
                <a:spcPts val="0"/>
              </a:spcBef>
              <a:spcAft>
                <a:spcPts val="0"/>
              </a:spcAft>
              <a:defRPr/>
            </a:pPr>
            <a:r>
              <a:rPr lang="fr-FR" sz="800" kern="0" dirty="0" smtClean="0">
                <a:solidFill>
                  <a:srgbClr val="A078D2">
                    <a:lumMod val="50000"/>
                  </a:srgbClr>
                </a:solidFill>
              </a:rPr>
              <a:t>Data Appliance, </a:t>
            </a:r>
            <a:r>
              <a:rPr lang="fr-FR" sz="800" kern="0" dirty="0" err="1" smtClean="0">
                <a:solidFill>
                  <a:srgbClr val="A078D2">
                    <a:lumMod val="50000"/>
                  </a:srgbClr>
                </a:solidFill>
              </a:rPr>
              <a:t>Big</a:t>
            </a:r>
            <a:r>
              <a:rPr lang="fr-FR" sz="800" kern="0" dirty="0" smtClean="0">
                <a:solidFill>
                  <a:srgbClr val="A078D2">
                    <a:lumMod val="50000"/>
                  </a:srgbClr>
                </a:solidFill>
              </a:rPr>
              <a:t> Data, Data </a:t>
            </a:r>
            <a:r>
              <a:rPr lang="fr-FR" sz="800" kern="0" dirty="0" err="1" smtClean="0">
                <a:solidFill>
                  <a:srgbClr val="A078D2">
                    <a:lumMod val="50000"/>
                  </a:srgbClr>
                </a:solidFill>
              </a:rPr>
              <a:t>Labs</a:t>
            </a:r>
            <a:r>
              <a:rPr lang="fr-FR" sz="800" kern="0" dirty="0" smtClean="0">
                <a:solidFill>
                  <a:srgbClr val="A078D2">
                    <a:lumMod val="50000"/>
                  </a:srgbClr>
                </a:solidFill>
              </a:rPr>
              <a:t>,</a:t>
            </a:r>
            <a:br>
              <a:rPr lang="fr-FR" sz="800" kern="0" dirty="0" smtClean="0">
                <a:solidFill>
                  <a:srgbClr val="A078D2">
                    <a:lumMod val="50000"/>
                  </a:srgbClr>
                </a:solidFill>
              </a:rPr>
            </a:br>
            <a:r>
              <a:rPr lang="fr-FR" sz="800" kern="0" dirty="0" smtClean="0">
                <a:solidFill>
                  <a:srgbClr val="A078D2">
                    <a:lumMod val="50000"/>
                  </a:srgbClr>
                </a:solidFill>
              </a:rPr>
              <a:t>BI Agile, BI temps réel</a:t>
            </a:r>
          </a:p>
          <a:p>
            <a:pPr marL="3175" lvl="2" fontAlgn="auto">
              <a:spcBef>
                <a:spcPts val="800"/>
              </a:spcBef>
              <a:spcAft>
                <a:spcPts val="0"/>
              </a:spcAft>
              <a:defRPr/>
            </a:pPr>
            <a:r>
              <a:rPr lang="fr-FR" sz="1000" b="1" kern="0" dirty="0" smtClean="0">
                <a:solidFill>
                  <a:sysClr val="windowText" lastClr="000000"/>
                </a:solidFill>
              </a:rPr>
              <a:t>BI Analytiques, analyses</a:t>
            </a:r>
            <a:br>
              <a:rPr lang="fr-FR" sz="1000" b="1" kern="0" dirty="0" smtClean="0">
                <a:solidFill>
                  <a:sysClr val="windowText" lastClr="000000"/>
                </a:solidFill>
              </a:rPr>
            </a:br>
            <a:r>
              <a:rPr lang="fr-FR" sz="1000" b="1" kern="0" dirty="0" smtClean="0">
                <a:solidFill>
                  <a:sysClr val="windowText" lastClr="000000"/>
                </a:solidFill>
              </a:rPr>
              <a:t>et simulations :</a:t>
            </a:r>
          </a:p>
          <a:p>
            <a:pPr marL="3175" lvl="2" fontAlgn="auto">
              <a:spcBef>
                <a:spcPts val="0"/>
              </a:spcBef>
              <a:spcAft>
                <a:spcPts val="0"/>
              </a:spcAft>
              <a:defRPr/>
            </a:pPr>
            <a:r>
              <a:rPr lang="fr-FR" sz="800" kern="0" dirty="0" smtClean="0">
                <a:solidFill>
                  <a:srgbClr val="A078D2">
                    <a:lumMod val="50000"/>
                  </a:srgbClr>
                </a:solidFill>
              </a:rPr>
              <a:t>Analyse prédictive, Multidimensionnel, Datamining, BI mobile, SBA BI,</a:t>
            </a:r>
            <a:br>
              <a:rPr lang="fr-FR" sz="800" kern="0" dirty="0" smtClean="0">
                <a:solidFill>
                  <a:srgbClr val="A078D2">
                    <a:lumMod val="50000"/>
                  </a:srgbClr>
                </a:solidFill>
              </a:rPr>
            </a:br>
            <a:r>
              <a:rPr lang="fr-FR" sz="800" kern="0" dirty="0" smtClean="0">
                <a:solidFill>
                  <a:srgbClr val="A078D2">
                    <a:lumMod val="50000"/>
                  </a:srgbClr>
                </a:solidFill>
              </a:rPr>
              <a:t>Data visualisation, </a:t>
            </a:r>
            <a:r>
              <a:rPr lang="fr-FR" sz="800" kern="0" dirty="0" err="1" smtClean="0">
                <a:solidFill>
                  <a:srgbClr val="A078D2">
                    <a:lumMod val="50000"/>
                  </a:srgbClr>
                </a:solidFill>
              </a:rPr>
              <a:t>Géodécisionnel</a:t>
            </a:r>
            <a:endParaRPr lang="fr-FR" sz="800" kern="0" dirty="0" smtClean="0">
              <a:solidFill>
                <a:srgbClr val="A078D2">
                  <a:lumMod val="50000"/>
                </a:srgbClr>
              </a:solidFill>
            </a:endParaRPr>
          </a:p>
        </p:txBody>
      </p:sp>
      <p:sp>
        <p:nvSpPr>
          <p:cNvPr id="16" name="Line 70"/>
          <p:cNvSpPr>
            <a:spLocks noChangeShapeType="1"/>
          </p:cNvSpPr>
          <p:nvPr/>
        </p:nvSpPr>
        <p:spPr bwMode="auto">
          <a:xfrm flipV="1">
            <a:off x="6986588" y="2119313"/>
            <a:ext cx="1843087" cy="476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17" name="Line 70"/>
          <p:cNvSpPr>
            <a:spLocks noChangeShapeType="1"/>
          </p:cNvSpPr>
          <p:nvPr/>
        </p:nvSpPr>
        <p:spPr bwMode="auto">
          <a:xfrm>
            <a:off x="711200" y="3416300"/>
            <a:ext cx="1844675"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18" name="Line 70"/>
          <p:cNvSpPr>
            <a:spLocks noChangeShapeType="1"/>
          </p:cNvSpPr>
          <p:nvPr/>
        </p:nvSpPr>
        <p:spPr bwMode="auto">
          <a:xfrm>
            <a:off x="711200" y="3911600"/>
            <a:ext cx="1844675"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19" name="Espace réservé du texte 47"/>
          <p:cNvSpPr txBox="1">
            <a:spLocks/>
          </p:cNvSpPr>
          <p:nvPr/>
        </p:nvSpPr>
        <p:spPr bwMode="auto">
          <a:xfrm>
            <a:off x="700088" y="5146675"/>
            <a:ext cx="1871662" cy="219075"/>
          </a:xfrm>
          <a:prstGeom prst="rect">
            <a:avLst/>
          </a:prstGeom>
          <a:noFill/>
          <a:ln w="9525">
            <a:noFill/>
            <a:miter lim="800000"/>
            <a:headEnd/>
            <a:tailEnd/>
          </a:ln>
        </p:spPr>
        <p:txBody>
          <a:bodyPr lIns="0" tIns="0" rIns="0" bIns="0"/>
          <a:lstStyle>
            <a:lvl1pPr marL="0" indent="0" algn="l" rtl="0" eaLnBrk="0" fontAlgn="base" hangingPunct="0">
              <a:lnSpc>
                <a:spcPct val="80000"/>
              </a:lnSpc>
              <a:spcBef>
                <a:spcPts val="1200"/>
              </a:spcBef>
              <a:spcAft>
                <a:spcPts val="2000"/>
              </a:spcAft>
              <a:buClr>
                <a:schemeClr val="accent1"/>
              </a:buClr>
              <a:buFont typeface="Wingdings 3" pitchFamily="18" charset="2"/>
              <a:buNone/>
              <a:defRPr lang="fr-FR" sz="1200" b="1" cap="all" baseline="0">
                <a:solidFill>
                  <a:srgbClr val="67B700"/>
                </a:solidFill>
                <a:latin typeface="+mn-lt"/>
                <a:ea typeface="+mn-ea"/>
                <a:cs typeface="ヒラギノ角ゴ Pro W3"/>
              </a:defRPr>
            </a:lvl1pPr>
            <a:lvl2pPr marL="0" indent="0" algn="l" rtl="0" eaLnBrk="0" fontAlgn="base" hangingPunct="0">
              <a:spcBef>
                <a:spcPts val="800"/>
              </a:spcBef>
              <a:spcAft>
                <a:spcPts val="800"/>
              </a:spcAft>
              <a:buClr>
                <a:srgbClr val="7F7F7F"/>
              </a:buClr>
              <a:buFont typeface="Wingdings 3" pitchFamily="18" charset="2"/>
              <a:buNone/>
              <a:defRPr lang="fr-FR" sz="1200" b="1">
                <a:solidFill>
                  <a:schemeClr val="tx1"/>
                </a:solidFill>
                <a:latin typeface="+mj-lt"/>
                <a:ea typeface="+mn-ea"/>
                <a:cs typeface="ヒラギノ角ゴ Pro W3"/>
              </a:defRPr>
            </a:lvl2pPr>
            <a:lvl3pPr marL="0" indent="0" algn="l" rtl="0" eaLnBrk="0" fontAlgn="base" hangingPunct="0">
              <a:spcBef>
                <a:spcPts val="600"/>
              </a:spcBef>
              <a:spcAft>
                <a:spcPts val="600"/>
              </a:spcAft>
              <a:buClr>
                <a:schemeClr val="accent1"/>
              </a:buClr>
              <a:buFont typeface="Arial" charset="0"/>
              <a:buNone/>
              <a:defRPr sz="1200">
                <a:solidFill>
                  <a:schemeClr val="tx1"/>
                </a:solidFill>
                <a:latin typeface="+mj-lt"/>
                <a:ea typeface="+mn-ea"/>
                <a:cs typeface="ヒラギノ角ゴ Pro W3"/>
              </a:defRPr>
            </a:lvl3pPr>
            <a:lvl4pPr marL="85725" indent="-85725" algn="l" rtl="0" eaLnBrk="0" fontAlgn="base" hangingPunct="0">
              <a:spcBef>
                <a:spcPts val="400"/>
              </a:spcBef>
              <a:spcAft>
                <a:spcPts val="400"/>
              </a:spcAft>
              <a:buClr>
                <a:schemeClr val="accent1"/>
              </a:buClr>
              <a:buFont typeface="Times" pitchFamily="18" charset="0"/>
              <a:buChar char="•"/>
              <a:tabLst/>
              <a:defRPr sz="1200">
                <a:solidFill>
                  <a:schemeClr val="tx1"/>
                </a:solidFill>
                <a:latin typeface="+mj-lt"/>
                <a:ea typeface="+mn-ea"/>
                <a:cs typeface="ヒラギノ角ゴ Pro W3"/>
              </a:defRPr>
            </a:lvl4pPr>
            <a:lvl5pPr marL="180975" indent="-95250" algn="l" rtl="0" eaLnBrk="0" fontAlgn="base" hangingPunct="0">
              <a:spcBef>
                <a:spcPts val="200"/>
              </a:spcBef>
              <a:spcAft>
                <a:spcPts val="200"/>
              </a:spcAft>
              <a:buChar char="&gt;"/>
              <a:defRPr sz="1200">
                <a:solidFill>
                  <a:schemeClr val="tx1"/>
                </a:solidFill>
                <a:latin typeface="+mj-lt"/>
                <a:ea typeface="+mn-ea"/>
                <a:cs typeface="ヒラギノ角ゴ Pro W3"/>
              </a:defRPr>
            </a:lvl5pPr>
            <a:lvl6pPr marL="911225" indent="-153988" algn="l" rtl="0" fontAlgn="base">
              <a:spcBef>
                <a:spcPct val="50000"/>
              </a:spcBef>
              <a:spcAft>
                <a:spcPct val="0"/>
              </a:spcAft>
              <a:buChar char="&gt;"/>
              <a:defRPr sz="1200">
                <a:solidFill>
                  <a:schemeClr val="tx1"/>
                </a:solidFill>
                <a:latin typeface="+mj-lt"/>
                <a:ea typeface="+mn-ea"/>
              </a:defRPr>
            </a:lvl6pPr>
            <a:lvl7pPr marL="1368425" indent="-153988" algn="l" rtl="0" fontAlgn="base">
              <a:spcBef>
                <a:spcPct val="50000"/>
              </a:spcBef>
              <a:spcAft>
                <a:spcPct val="0"/>
              </a:spcAft>
              <a:buChar char="&gt;"/>
              <a:defRPr sz="1200">
                <a:solidFill>
                  <a:schemeClr val="tx1"/>
                </a:solidFill>
                <a:latin typeface="+mj-lt"/>
                <a:ea typeface="+mn-ea"/>
              </a:defRPr>
            </a:lvl7pPr>
            <a:lvl8pPr marL="1825625" indent="-153988" algn="l" rtl="0" fontAlgn="base">
              <a:spcBef>
                <a:spcPct val="50000"/>
              </a:spcBef>
              <a:spcAft>
                <a:spcPct val="0"/>
              </a:spcAft>
              <a:buChar char="&gt;"/>
              <a:defRPr sz="1200">
                <a:solidFill>
                  <a:schemeClr val="tx1"/>
                </a:solidFill>
                <a:latin typeface="+mj-lt"/>
                <a:ea typeface="+mn-ea"/>
              </a:defRPr>
            </a:lvl8pPr>
            <a:lvl9pPr marL="2282825" indent="-153988" algn="l" rtl="0" fontAlgn="base">
              <a:spcBef>
                <a:spcPct val="50000"/>
              </a:spcBef>
              <a:spcAft>
                <a:spcPct val="0"/>
              </a:spcAft>
              <a:buChar char="&gt;"/>
              <a:defRPr sz="1200">
                <a:solidFill>
                  <a:schemeClr val="tx1"/>
                </a:solidFill>
                <a:latin typeface="+mj-lt"/>
                <a:ea typeface="+mn-ea"/>
              </a:defRPr>
            </a:lvl9pPr>
          </a:lstStyle>
          <a:p>
            <a:pPr>
              <a:buClr>
                <a:srgbClr val="BBE0E3"/>
              </a:buClr>
              <a:defRPr/>
            </a:pPr>
            <a:r>
              <a:rPr lang="en-US" sz="1800" kern="0" smtClean="0">
                <a:solidFill>
                  <a:srgbClr val="000000"/>
                </a:solidFill>
                <a:latin typeface="Arial"/>
              </a:rPr>
              <a:t>MDM &amp; EIM</a:t>
            </a:r>
            <a:endParaRPr lang="en-US" sz="1800" kern="0">
              <a:solidFill>
                <a:srgbClr val="000000"/>
              </a:solidFill>
              <a:latin typeface="Arial"/>
            </a:endParaRPr>
          </a:p>
        </p:txBody>
      </p:sp>
      <p:sp>
        <p:nvSpPr>
          <p:cNvPr id="20" name="Rectangle 85"/>
          <p:cNvSpPr>
            <a:spLocks noChangeArrowheads="1"/>
          </p:cNvSpPr>
          <p:nvPr/>
        </p:nvSpPr>
        <p:spPr bwMode="auto">
          <a:xfrm>
            <a:off x="2800350" y="1428750"/>
            <a:ext cx="1995488" cy="3727450"/>
          </a:xfrm>
          <a:prstGeom prst="rect">
            <a:avLst/>
          </a:prstGeom>
          <a:noFill/>
          <a:ln w="9525">
            <a:noFill/>
            <a:miter lim="800000"/>
            <a:headEnd/>
            <a:tailEnd/>
          </a:ln>
        </p:spPr>
        <p:txBody>
          <a:bodyPr lIns="0" tIns="0" rIns="0" bIns="0"/>
          <a:lstStyle/>
          <a:p>
            <a:pPr marL="3175" lvl="2" fontAlgn="auto">
              <a:spcBef>
                <a:spcPct val="80000"/>
              </a:spcBef>
              <a:spcAft>
                <a:spcPts val="0"/>
              </a:spcAft>
              <a:defRPr/>
            </a:pPr>
            <a:r>
              <a:rPr lang="fr-FR" sz="1000" b="1" kern="0">
                <a:solidFill>
                  <a:sysClr val="windowText" lastClr="000000"/>
                </a:solidFill>
              </a:rPr>
              <a:t>Stratégie Interactive Marketing</a:t>
            </a:r>
          </a:p>
          <a:p>
            <a:pPr marL="3175" lvl="2" fontAlgn="auto">
              <a:spcBef>
                <a:spcPts val="0"/>
              </a:spcBef>
              <a:spcAft>
                <a:spcPts val="0"/>
              </a:spcAft>
              <a:defRPr/>
            </a:pPr>
            <a:r>
              <a:rPr lang="fr-FR" sz="800" kern="0">
                <a:solidFill>
                  <a:srgbClr val="A078D2">
                    <a:lumMod val="50000"/>
                  </a:srgbClr>
                </a:solidFill>
                <a:cs typeface="Arial" charset="0"/>
              </a:rPr>
              <a:t>Stratégie : Digital, Identité de Marque, Marketing viral, animation de site, éditoriale, plan de communication,    </a:t>
            </a:r>
            <a:br>
              <a:rPr lang="fr-FR" sz="800" kern="0">
                <a:solidFill>
                  <a:srgbClr val="A078D2">
                    <a:lumMod val="50000"/>
                  </a:srgbClr>
                </a:solidFill>
                <a:cs typeface="Arial" charset="0"/>
              </a:rPr>
            </a:br>
            <a:r>
              <a:rPr lang="fr-FR" sz="800" kern="0">
                <a:solidFill>
                  <a:srgbClr val="A078D2">
                    <a:lumMod val="50000"/>
                  </a:srgbClr>
                </a:solidFill>
                <a:cs typeface="Arial" charset="0"/>
              </a:rPr>
              <a:t>e-</a:t>
            </a:r>
            <a:r>
              <a:rPr lang="fr-FR" sz="800" kern="0" err="1">
                <a:solidFill>
                  <a:srgbClr val="A078D2">
                    <a:lumMod val="50000"/>
                  </a:srgbClr>
                </a:solidFill>
                <a:cs typeface="Arial" charset="0"/>
              </a:rPr>
              <a:t>reputation</a:t>
            </a:r>
            <a:endParaRPr lang="fr-FR" sz="800" kern="0">
              <a:solidFill>
                <a:srgbClr val="A078D2">
                  <a:lumMod val="50000"/>
                </a:srgbClr>
              </a:solidFill>
            </a:endParaRPr>
          </a:p>
          <a:p>
            <a:pPr marL="3175" lvl="2" fontAlgn="auto">
              <a:spcBef>
                <a:spcPts val="800"/>
              </a:spcBef>
              <a:spcAft>
                <a:spcPts val="0"/>
              </a:spcAft>
              <a:defRPr/>
            </a:pPr>
            <a:r>
              <a:rPr lang="fr-FR" sz="1000" b="1" kern="0">
                <a:solidFill>
                  <a:sysClr val="windowText" lastClr="000000"/>
                </a:solidFill>
              </a:rPr>
              <a:t>Acquisition &amp; sites web</a:t>
            </a:r>
          </a:p>
          <a:p>
            <a:pPr fontAlgn="auto">
              <a:spcBef>
                <a:spcPts val="0"/>
              </a:spcBef>
              <a:spcAft>
                <a:spcPts val="0"/>
              </a:spcAft>
              <a:buClr>
                <a:srgbClr val="BBE0E3"/>
              </a:buClr>
              <a:defRPr/>
            </a:pPr>
            <a:r>
              <a:rPr lang="fr-FR" sz="800" kern="0">
                <a:solidFill>
                  <a:srgbClr val="A078D2">
                    <a:lumMod val="50000"/>
                  </a:srgbClr>
                </a:solidFill>
              </a:rPr>
              <a:t>Internet, gestion de trafic, référencement SOE/SEM, e-marketing</a:t>
            </a:r>
          </a:p>
          <a:p>
            <a:pPr fontAlgn="auto">
              <a:spcBef>
                <a:spcPts val="800"/>
              </a:spcBef>
              <a:spcAft>
                <a:spcPts val="0"/>
              </a:spcAft>
              <a:buClr>
                <a:srgbClr val="BBE0E3"/>
              </a:buClr>
              <a:defRPr/>
            </a:pPr>
            <a:r>
              <a:rPr lang="fr-FR" sz="1000" b="1" kern="0">
                <a:solidFill>
                  <a:sysClr val="windowText" lastClr="000000"/>
                </a:solidFill>
              </a:rPr>
              <a:t>Vente : e-Commerce /</a:t>
            </a:r>
            <a:br>
              <a:rPr lang="fr-FR" sz="1000" b="1" kern="0">
                <a:solidFill>
                  <a:sysClr val="windowText" lastClr="000000"/>
                </a:solidFill>
              </a:rPr>
            </a:br>
            <a:r>
              <a:rPr lang="fr-FR" sz="1000" b="1" kern="0" spc="-30">
                <a:solidFill>
                  <a:sysClr val="windowText" lastClr="000000"/>
                </a:solidFill>
              </a:rPr>
              <a:t>m-Commerce / social Commerce</a:t>
            </a:r>
          </a:p>
          <a:p>
            <a:pPr fontAlgn="auto">
              <a:spcBef>
                <a:spcPts val="0"/>
              </a:spcBef>
              <a:spcAft>
                <a:spcPts val="0"/>
              </a:spcAft>
              <a:buClr>
                <a:srgbClr val="BBE0E3"/>
              </a:buClr>
              <a:defRPr/>
            </a:pPr>
            <a:r>
              <a:rPr lang="fr-FR" sz="800" kern="0">
                <a:solidFill>
                  <a:srgbClr val="A078D2">
                    <a:lumMod val="50000"/>
                  </a:srgbClr>
                </a:solidFill>
                <a:cs typeface="Arial" charset="0"/>
              </a:rPr>
              <a:t>Customer </a:t>
            </a:r>
            <a:r>
              <a:rPr lang="fr-FR" sz="800" kern="0" err="1">
                <a:solidFill>
                  <a:srgbClr val="A078D2">
                    <a:lumMod val="50000"/>
                  </a:srgbClr>
                </a:solidFill>
                <a:cs typeface="Arial" charset="0"/>
              </a:rPr>
              <a:t>Experience</a:t>
            </a:r>
            <a:r>
              <a:rPr lang="fr-FR" sz="800" kern="0">
                <a:solidFill>
                  <a:srgbClr val="A078D2">
                    <a:lumMod val="50000"/>
                  </a:srgbClr>
                </a:solidFill>
                <a:cs typeface="Arial" charset="0"/>
              </a:rPr>
              <a:t> Management, </a:t>
            </a:r>
            <a:br>
              <a:rPr lang="fr-FR" sz="800" kern="0">
                <a:solidFill>
                  <a:srgbClr val="A078D2">
                    <a:lumMod val="50000"/>
                  </a:srgbClr>
                </a:solidFill>
                <a:cs typeface="Arial" charset="0"/>
              </a:rPr>
            </a:br>
            <a:r>
              <a:rPr lang="fr-FR" sz="800" kern="0">
                <a:solidFill>
                  <a:srgbClr val="A078D2">
                    <a:lumMod val="50000"/>
                  </a:srgbClr>
                </a:solidFill>
                <a:cs typeface="Arial" charset="0"/>
              </a:rPr>
              <a:t>Cross-</a:t>
            </a:r>
            <a:r>
              <a:rPr lang="fr-FR" sz="800" kern="0" err="1">
                <a:solidFill>
                  <a:srgbClr val="A078D2">
                    <a:lumMod val="50000"/>
                  </a:srgbClr>
                </a:solidFill>
                <a:cs typeface="Arial" charset="0"/>
              </a:rPr>
              <a:t>selling</a:t>
            </a:r>
            <a:r>
              <a:rPr lang="fr-FR" sz="800" kern="0">
                <a:solidFill>
                  <a:srgbClr val="A078D2">
                    <a:lumMod val="50000"/>
                  </a:srgbClr>
                </a:solidFill>
                <a:cs typeface="Arial" charset="0"/>
              </a:rPr>
              <a:t>, Up-</a:t>
            </a:r>
            <a:r>
              <a:rPr lang="fr-FR" sz="800" kern="0" err="1">
                <a:solidFill>
                  <a:srgbClr val="A078D2">
                    <a:lumMod val="50000"/>
                  </a:srgbClr>
                </a:solidFill>
                <a:cs typeface="Arial" charset="0"/>
              </a:rPr>
              <a:t>selling</a:t>
            </a:r>
            <a:r>
              <a:rPr lang="fr-FR" sz="800" kern="0">
                <a:solidFill>
                  <a:srgbClr val="A078D2">
                    <a:lumMod val="50000"/>
                  </a:srgbClr>
                </a:solidFill>
                <a:cs typeface="Arial" charset="0"/>
              </a:rPr>
              <a:t>,</a:t>
            </a:r>
            <a:br>
              <a:rPr lang="fr-FR" sz="800" kern="0">
                <a:solidFill>
                  <a:srgbClr val="A078D2">
                    <a:lumMod val="50000"/>
                  </a:srgbClr>
                </a:solidFill>
                <a:cs typeface="Arial" charset="0"/>
              </a:rPr>
            </a:br>
            <a:r>
              <a:rPr lang="fr-FR" sz="800" kern="0">
                <a:solidFill>
                  <a:srgbClr val="A078D2">
                    <a:lumMod val="50000"/>
                  </a:srgbClr>
                </a:solidFill>
                <a:cs typeface="Arial" charset="0"/>
              </a:rPr>
              <a:t>moteur de recommandation</a:t>
            </a:r>
          </a:p>
          <a:p>
            <a:pPr fontAlgn="auto">
              <a:spcBef>
                <a:spcPts val="800"/>
              </a:spcBef>
              <a:spcAft>
                <a:spcPts val="0"/>
              </a:spcAft>
              <a:buClr>
                <a:srgbClr val="BBE0E3"/>
              </a:buClr>
              <a:defRPr/>
            </a:pPr>
            <a:r>
              <a:rPr lang="fr-FR" sz="1000" b="1" kern="0">
                <a:solidFill>
                  <a:sysClr val="windowText" lastClr="000000"/>
                </a:solidFill>
              </a:rPr>
              <a:t>Fidélisation Clients</a:t>
            </a:r>
          </a:p>
          <a:p>
            <a:pPr marL="3175" lvl="2" fontAlgn="auto">
              <a:spcBef>
                <a:spcPts val="0"/>
              </a:spcBef>
              <a:spcAft>
                <a:spcPts val="0"/>
              </a:spcAft>
              <a:defRPr/>
            </a:pPr>
            <a:r>
              <a:rPr lang="fr-FR" sz="800" kern="0">
                <a:solidFill>
                  <a:srgbClr val="A078D2">
                    <a:lumMod val="50000"/>
                  </a:srgbClr>
                </a:solidFill>
              </a:rPr>
              <a:t>Services en ligne,  </a:t>
            </a:r>
            <a:r>
              <a:rPr lang="fr-FR" sz="800" kern="0" err="1">
                <a:solidFill>
                  <a:srgbClr val="A078D2">
                    <a:lumMod val="50000"/>
                  </a:srgbClr>
                </a:solidFill>
              </a:rPr>
              <a:t>selfcare</a:t>
            </a:r>
            <a:r>
              <a:rPr lang="fr-FR" sz="800" kern="0">
                <a:solidFill>
                  <a:srgbClr val="A078D2">
                    <a:lumMod val="50000"/>
                  </a:srgbClr>
                </a:solidFill>
              </a:rPr>
              <a:t>, plan CRM, Extranet, web analytiques</a:t>
            </a:r>
          </a:p>
          <a:p>
            <a:pPr marL="3175" lvl="2" fontAlgn="auto">
              <a:spcBef>
                <a:spcPts val="800"/>
              </a:spcBef>
              <a:spcAft>
                <a:spcPts val="0"/>
              </a:spcAft>
              <a:defRPr/>
            </a:pPr>
            <a:r>
              <a:rPr lang="fr-FR" sz="1000" b="1" kern="0">
                <a:solidFill>
                  <a:sysClr val="windowText" lastClr="000000"/>
                </a:solidFill>
              </a:rPr>
              <a:t>Mobilité :</a:t>
            </a:r>
          </a:p>
          <a:p>
            <a:pPr marL="3175" lvl="2" fontAlgn="auto">
              <a:spcBef>
                <a:spcPts val="0"/>
              </a:spcBef>
              <a:spcAft>
                <a:spcPts val="0"/>
              </a:spcAft>
              <a:defRPr/>
            </a:pPr>
            <a:r>
              <a:rPr lang="fr-FR" sz="800" kern="0">
                <a:solidFill>
                  <a:srgbClr val="A078D2">
                    <a:lumMod val="50000"/>
                  </a:srgbClr>
                </a:solidFill>
              </a:rPr>
              <a:t>Applications mobiles multi-</a:t>
            </a:r>
            <a:r>
              <a:rPr lang="fr-FR" sz="800" kern="0" err="1">
                <a:solidFill>
                  <a:srgbClr val="A078D2">
                    <a:lumMod val="50000"/>
                  </a:srgbClr>
                </a:solidFill>
              </a:rPr>
              <a:t>device</a:t>
            </a:r>
            <a:r>
              <a:rPr lang="fr-FR" sz="800" kern="0">
                <a:solidFill>
                  <a:srgbClr val="A078D2">
                    <a:lumMod val="50000"/>
                  </a:srgbClr>
                </a:solidFill>
              </a:rPr>
              <a:t>,</a:t>
            </a:r>
            <a:br>
              <a:rPr lang="fr-FR" sz="800" kern="0">
                <a:solidFill>
                  <a:srgbClr val="A078D2">
                    <a:lumMod val="50000"/>
                  </a:srgbClr>
                </a:solidFill>
              </a:rPr>
            </a:br>
            <a:r>
              <a:rPr lang="fr-FR" sz="800" kern="0">
                <a:solidFill>
                  <a:srgbClr val="A078D2">
                    <a:lumMod val="50000"/>
                  </a:srgbClr>
                </a:solidFill>
              </a:rPr>
              <a:t>réalité augmentée, gestion de flotte</a:t>
            </a:r>
          </a:p>
          <a:p>
            <a:pPr marL="3175" lvl="2" fontAlgn="auto">
              <a:spcBef>
                <a:spcPts val="800"/>
              </a:spcBef>
              <a:spcAft>
                <a:spcPts val="0"/>
              </a:spcAft>
              <a:defRPr/>
            </a:pPr>
            <a:r>
              <a:rPr lang="fr-FR" sz="1000" b="1" kern="0">
                <a:solidFill>
                  <a:sysClr val="windowText" lastClr="000000"/>
                </a:solidFill>
              </a:rPr>
              <a:t>Entreprise 2.0</a:t>
            </a:r>
          </a:p>
          <a:p>
            <a:pPr marL="3175" lvl="2" fontAlgn="auto">
              <a:spcBef>
                <a:spcPts val="0"/>
              </a:spcBef>
              <a:spcAft>
                <a:spcPts val="0"/>
              </a:spcAft>
              <a:defRPr/>
            </a:pPr>
            <a:r>
              <a:rPr lang="fr-FR" sz="800" kern="0">
                <a:solidFill>
                  <a:srgbClr val="A078D2">
                    <a:lumMod val="50000"/>
                  </a:srgbClr>
                </a:solidFill>
              </a:rPr>
              <a:t>Portail,</a:t>
            </a:r>
            <a:r>
              <a:rPr lang="fr-FR" sz="800" kern="0">
                <a:solidFill>
                  <a:srgbClr val="A078D2">
                    <a:lumMod val="50000"/>
                  </a:srgbClr>
                </a:solidFill>
                <a:cs typeface="Arial" charset="0"/>
              </a:rPr>
              <a:t> RSE , Intranet, </a:t>
            </a:r>
            <a:r>
              <a:rPr lang="fr-FR" sz="800" kern="0">
                <a:solidFill>
                  <a:srgbClr val="A078D2">
                    <a:lumMod val="50000"/>
                  </a:srgbClr>
                </a:solidFill>
              </a:rPr>
              <a:t>SBA , </a:t>
            </a:r>
            <a:r>
              <a:rPr lang="fr-FR" sz="800" kern="0">
                <a:solidFill>
                  <a:srgbClr val="A078D2">
                    <a:lumMod val="50000"/>
                  </a:srgbClr>
                </a:solidFill>
                <a:cs typeface="Arial" charset="0"/>
              </a:rPr>
              <a:t>Gestion</a:t>
            </a:r>
            <a:br>
              <a:rPr lang="fr-FR" sz="800" kern="0">
                <a:solidFill>
                  <a:srgbClr val="A078D2">
                    <a:lumMod val="50000"/>
                  </a:srgbClr>
                </a:solidFill>
                <a:cs typeface="Arial" charset="0"/>
              </a:rPr>
            </a:br>
            <a:r>
              <a:rPr lang="fr-FR" sz="800" kern="0">
                <a:solidFill>
                  <a:srgbClr val="A078D2">
                    <a:lumMod val="50000"/>
                  </a:srgbClr>
                </a:solidFill>
                <a:cs typeface="Arial" charset="0"/>
              </a:rPr>
              <a:t>des contenus, </a:t>
            </a:r>
            <a:r>
              <a:rPr lang="fr-FR" sz="800" kern="0" err="1">
                <a:solidFill>
                  <a:srgbClr val="A078D2">
                    <a:lumMod val="50000"/>
                  </a:srgbClr>
                </a:solidFill>
                <a:cs typeface="Arial" charset="0"/>
              </a:rPr>
              <a:t>Search</a:t>
            </a:r>
            <a:r>
              <a:rPr lang="fr-FR" sz="800" kern="0">
                <a:solidFill>
                  <a:srgbClr val="A078D2">
                    <a:lumMod val="50000"/>
                  </a:srgbClr>
                </a:solidFill>
                <a:cs typeface="Arial" charset="0"/>
              </a:rPr>
              <a:t> collaboratif, Applications métiers</a:t>
            </a:r>
            <a:endParaRPr lang="fr-FR" sz="800" kern="0">
              <a:solidFill>
                <a:srgbClr val="A078D2">
                  <a:lumMod val="50000"/>
                </a:srgbClr>
              </a:solidFill>
            </a:endParaRPr>
          </a:p>
        </p:txBody>
      </p:sp>
      <p:sp>
        <p:nvSpPr>
          <p:cNvPr id="21" name="Rectangle 85"/>
          <p:cNvSpPr>
            <a:spLocks noChangeArrowheads="1"/>
          </p:cNvSpPr>
          <p:nvPr/>
        </p:nvSpPr>
        <p:spPr bwMode="auto">
          <a:xfrm>
            <a:off x="4892675" y="1428750"/>
            <a:ext cx="1906588" cy="3727450"/>
          </a:xfrm>
          <a:prstGeom prst="rect">
            <a:avLst/>
          </a:prstGeom>
          <a:noFill/>
          <a:ln w="9525">
            <a:noFill/>
            <a:miter lim="800000"/>
            <a:headEnd/>
            <a:tailEnd/>
          </a:ln>
        </p:spPr>
        <p:txBody>
          <a:bodyPr lIns="0" tIns="0" rIns="0" bIns="0"/>
          <a:lstStyle/>
          <a:p>
            <a:pPr marL="3175" lvl="2" fontAlgn="auto">
              <a:spcBef>
                <a:spcPct val="80000"/>
              </a:spcBef>
              <a:spcAft>
                <a:spcPts val="0"/>
              </a:spcAft>
              <a:defRPr/>
            </a:pPr>
            <a:r>
              <a:rPr lang="fr-FR" sz="1000" b="1" kern="0">
                <a:solidFill>
                  <a:sysClr val="windowText" lastClr="000000"/>
                </a:solidFill>
              </a:rPr>
              <a:t>Gestion Relation Client</a:t>
            </a:r>
            <a:br>
              <a:rPr lang="fr-FR" sz="1000" b="1" kern="0">
                <a:solidFill>
                  <a:sysClr val="windowText" lastClr="000000"/>
                </a:solidFill>
              </a:rPr>
            </a:br>
            <a:r>
              <a:rPr lang="fr-FR" sz="1000" b="1" kern="0">
                <a:solidFill>
                  <a:sysClr val="windowText" lastClr="000000"/>
                </a:solidFill>
              </a:rPr>
              <a:t>et usages en approche sectorielle, </a:t>
            </a:r>
            <a:r>
              <a:rPr lang="fr-FR" sz="1000" b="1" kern="0" err="1">
                <a:solidFill>
                  <a:sysClr val="windowText" lastClr="000000"/>
                </a:solidFill>
              </a:rPr>
              <a:t>BtoB</a:t>
            </a:r>
            <a:r>
              <a:rPr lang="fr-FR" sz="1000" b="1" kern="0">
                <a:solidFill>
                  <a:sysClr val="windowText" lastClr="000000"/>
                </a:solidFill>
              </a:rPr>
              <a:t>, BtoC</a:t>
            </a:r>
          </a:p>
          <a:p>
            <a:pPr marL="3175" lvl="2" fontAlgn="auto">
              <a:spcBef>
                <a:spcPts val="0"/>
              </a:spcBef>
              <a:spcAft>
                <a:spcPts val="0"/>
              </a:spcAft>
              <a:defRPr/>
            </a:pPr>
            <a:r>
              <a:rPr lang="fr-FR" sz="800" kern="0">
                <a:solidFill>
                  <a:srgbClr val="A078D2">
                    <a:lumMod val="50000"/>
                  </a:srgbClr>
                </a:solidFill>
              </a:rPr>
              <a:t>Gouvernance de l’information client</a:t>
            </a:r>
            <a:br>
              <a:rPr lang="fr-FR" sz="800" kern="0">
                <a:solidFill>
                  <a:srgbClr val="A078D2">
                    <a:lumMod val="50000"/>
                  </a:srgbClr>
                </a:solidFill>
              </a:rPr>
            </a:br>
            <a:r>
              <a:rPr lang="fr-FR" sz="800" kern="0" spc="-30">
                <a:solidFill>
                  <a:srgbClr val="A078D2">
                    <a:lumMod val="50000"/>
                  </a:srgbClr>
                </a:solidFill>
              </a:rPr>
              <a:t>&amp; CIM (Customer Information Management)</a:t>
            </a:r>
            <a:r>
              <a:rPr lang="fr-FR" sz="800" kern="0" spc="-20">
                <a:solidFill>
                  <a:srgbClr val="A078D2">
                    <a:lumMod val="50000"/>
                  </a:srgbClr>
                </a:solidFill>
              </a:rPr>
              <a:t/>
            </a:r>
            <a:br>
              <a:rPr lang="fr-FR" sz="800" kern="0" spc="-20">
                <a:solidFill>
                  <a:srgbClr val="A078D2">
                    <a:lumMod val="50000"/>
                  </a:srgbClr>
                </a:solidFill>
              </a:rPr>
            </a:br>
            <a:r>
              <a:rPr lang="fr-FR" sz="800" kern="0">
                <a:solidFill>
                  <a:srgbClr val="A078D2">
                    <a:lumMod val="50000"/>
                  </a:srgbClr>
                </a:solidFill>
              </a:rPr>
              <a:t>Stratégie vision 360 client</a:t>
            </a:r>
            <a:br>
              <a:rPr lang="fr-FR" sz="800" kern="0">
                <a:solidFill>
                  <a:srgbClr val="A078D2">
                    <a:lumMod val="50000"/>
                  </a:srgbClr>
                </a:solidFill>
              </a:rPr>
            </a:br>
            <a:r>
              <a:rPr lang="fr-FR" sz="800" kern="0">
                <a:solidFill>
                  <a:srgbClr val="A078D2">
                    <a:lumMod val="50000"/>
                  </a:srgbClr>
                </a:solidFill>
              </a:rPr>
              <a:t>Gestion référentiel(s) clients,</a:t>
            </a:r>
            <a:br>
              <a:rPr lang="fr-FR" sz="800" kern="0">
                <a:solidFill>
                  <a:srgbClr val="A078D2">
                    <a:lumMod val="50000"/>
                  </a:srgbClr>
                </a:solidFill>
              </a:rPr>
            </a:br>
            <a:r>
              <a:rPr lang="fr-FR" sz="800" kern="0">
                <a:solidFill>
                  <a:srgbClr val="A078D2">
                    <a:lumMod val="50000"/>
                  </a:srgbClr>
                </a:solidFill>
              </a:rPr>
              <a:t>MDM Clients, SI clients</a:t>
            </a:r>
          </a:p>
          <a:p>
            <a:pPr marL="3175" lvl="2" fontAlgn="auto">
              <a:spcBef>
                <a:spcPts val="800"/>
              </a:spcBef>
              <a:spcAft>
                <a:spcPts val="0"/>
              </a:spcAft>
              <a:defRPr/>
            </a:pPr>
            <a:r>
              <a:rPr lang="fr-FR" sz="1000" b="1" kern="0">
                <a:solidFill>
                  <a:sysClr val="windowText" lastClr="000000"/>
                </a:solidFill>
              </a:rPr>
              <a:t>Force de Vente et mobilité</a:t>
            </a:r>
          </a:p>
          <a:p>
            <a:pPr marL="3175" lvl="2" fontAlgn="auto">
              <a:spcBef>
                <a:spcPts val="0"/>
              </a:spcBef>
              <a:spcAft>
                <a:spcPts val="0"/>
              </a:spcAft>
              <a:defRPr/>
            </a:pPr>
            <a:r>
              <a:rPr lang="fr-FR" sz="800" kern="0">
                <a:solidFill>
                  <a:srgbClr val="A078D2">
                    <a:lumMod val="50000"/>
                  </a:srgbClr>
                </a:solidFill>
              </a:rPr>
              <a:t>Service Client </a:t>
            </a:r>
            <a:r>
              <a:rPr lang="fr-FR" sz="800" kern="0" err="1">
                <a:solidFill>
                  <a:srgbClr val="A078D2">
                    <a:lumMod val="50000"/>
                  </a:srgbClr>
                </a:solidFill>
              </a:rPr>
              <a:t>multi-canal</a:t>
            </a:r>
            <a:r>
              <a:rPr lang="fr-FR" sz="800" kern="0">
                <a:solidFill>
                  <a:srgbClr val="A078D2">
                    <a:lumMod val="50000"/>
                  </a:srgbClr>
                </a:solidFill>
              </a:rPr>
              <a:t/>
            </a:r>
            <a:br>
              <a:rPr lang="fr-FR" sz="800" kern="0">
                <a:solidFill>
                  <a:srgbClr val="A078D2">
                    <a:lumMod val="50000"/>
                  </a:srgbClr>
                </a:solidFill>
              </a:rPr>
            </a:br>
            <a:r>
              <a:rPr lang="fr-FR" sz="800" kern="0">
                <a:solidFill>
                  <a:srgbClr val="A078D2">
                    <a:lumMod val="50000"/>
                  </a:srgbClr>
                </a:solidFill>
              </a:rPr>
              <a:t>Portail Client et Partenaire</a:t>
            </a:r>
            <a:br>
              <a:rPr lang="fr-FR" sz="800" kern="0">
                <a:solidFill>
                  <a:srgbClr val="A078D2">
                    <a:lumMod val="50000"/>
                  </a:srgbClr>
                </a:solidFill>
              </a:rPr>
            </a:br>
            <a:r>
              <a:rPr lang="fr-FR" sz="800" kern="0">
                <a:solidFill>
                  <a:srgbClr val="A078D2">
                    <a:lumMod val="50000"/>
                  </a:srgbClr>
                </a:solidFill>
              </a:rPr>
              <a:t>Social CRM, Intégration avec le SI</a:t>
            </a:r>
          </a:p>
          <a:p>
            <a:pPr marL="3175" lvl="2" fontAlgn="auto">
              <a:spcBef>
                <a:spcPts val="800"/>
              </a:spcBef>
              <a:spcAft>
                <a:spcPts val="0"/>
              </a:spcAft>
              <a:defRPr/>
            </a:pPr>
            <a:r>
              <a:rPr lang="fr-FR" sz="1000" b="1" kern="0">
                <a:solidFill>
                  <a:sysClr val="windowText" lastClr="000000"/>
                </a:solidFill>
              </a:rPr>
              <a:t>Pilotage de l’activité marketing (MRM)</a:t>
            </a:r>
          </a:p>
          <a:p>
            <a:pPr marL="3175" lvl="2" fontAlgn="auto">
              <a:spcBef>
                <a:spcPts val="0"/>
              </a:spcBef>
              <a:spcAft>
                <a:spcPts val="0"/>
              </a:spcAft>
              <a:defRPr/>
            </a:pPr>
            <a:r>
              <a:rPr lang="fr-FR" sz="800" kern="0">
                <a:solidFill>
                  <a:srgbClr val="A078D2">
                    <a:lumMod val="50000"/>
                  </a:srgbClr>
                </a:solidFill>
              </a:rPr>
              <a:t>Gestion de campagnes </a:t>
            </a:r>
            <a:r>
              <a:rPr lang="fr-FR" sz="800" kern="0" err="1">
                <a:solidFill>
                  <a:srgbClr val="A078D2">
                    <a:lumMod val="50000"/>
                  </a:srgbClr>
                </a:solidFill>
              </a:rPr>
              <a:t>multi-canal</a:t>
            </a:r>
            <a:r>
              <a:rPr lang="fr-FR" sz="800" kern="0">
                <a:solidFill>
                  <a:srgbClr val="A078D2">
                    <a:lumMod val="50000"/>
                  </a:srgbClr>
                </a:solidFill>
              </a:rPr>
              <a:t/>
            </a:r>
            <a:br>
              <a:rPr lang="fr-FR" sz="800" kern="0">
                <a:solidFill>
                  <a:srgbClr val="A078D2">
                    <a:lumMod val="50000"/>
                  </a:srgbClr>
                </a:solidFill>
              </a:rPr>
            </a:br>
            <a:r>
              <a:rPr lang="fr-FR" sz="800" kern="0">
                <a:solidFill>
                  <a:srgbClr val="A078D2">
                    <a:lumMod val="50000"/>
                  </a:srgbClr>
                </a:solidFill>
              </a:rPr>
              <a:t>Lead Management</a:t>
            </a:r>
            <a:br>
              <a:rPr lang="fr-FR" sz="800" kern="0">
                <a:solidFill>
                  <a:srgbClr val="A078D2">
                    <a:lumMod val="50000"/>
                  </a:srgbClr>
                </a:solidFill>
              </a:rPr>
            </a:br>
            <a:r>
              <a:rPr lang="fr-FR" sz="800" kern="0">
                <a:solidFill>
                  <a:srgbClr val="A078D2">
                    <a:lumMod val="50000"/>
                  </a:srgbClr>
                </a:solidFill>
              </a:rPr>
              <a:t>Real Time Marketing (RTD) &amp; moteur</a:t>
            </a:r>
            <a:br>
              <a:rPr lang="fr-FR" sz="800" kern="0">
                <a:solidFill>
                  <a:srgbClr val="A078D2">
                    <a:lumMod val="50000"/>
                  </a:srgbClr>
                </a:solidFill>
              </a:rPr>
            </a:br>
            <a:r>
              <a:rPr lang="fr-FR" sz="800" kern="0">
                <a:solidFill>
                  <a:srgbClr val="A078D2">
                    <a:lumMod val="50000"/>
                  </a:srgbClr>
                </a:solidFill>
              </a:rPr>
              <a:t>de recommandations</a:t>
            </a:r>
          </a:p>
        </p:txBody>
      </p:sp>
      <p:sp>
        <p:nvSpPr>
          <p:cNvPr id="22" name="Rectangle 85"/>
          <p:cNvSpPr>
            <a:spLocks noChangeArrowheads="1"/>
          </p:cNvSpPr>
          <p:nvPr/>
        </p:nvSpPr>
        <p:spPr bwMode="auto">
          <a:xfrm>
            <a:off x="6981825" y="1428750"/>
            <a:ext cx="1862138" cy="600075"/>
          </a:xfrm>
          <a:prstGeom prst="rect">
            <a:avLst/>
          </a:prstGeom>
          <a:noFill/>
          <a:ln w="9525">
            <a:noFill/>
            <a:miter lim="800000"/>
            <a:headEnd/>
            <a:tailEnd/>
          </a:ln>
        </p:spPr>
        <p:txBody>
          <a:bodyPr lIns="0" tIns="0" rIns="0" bIns="0"/>
          <a:lstStyle/>
          <a:p>
            <a:pPr marL="3175" lvl="2" fontAlgn="auto">
              <a:spcBef>
                <a:spcPct val="80000"/>
              </a:spcBef>
              <a:spcAft>
                <a:spcPts val="0"/>
              </a:spcAft>
              <a:defRPr/>
            </a:pPr>
            <a:r>
              <a:rPr lang="fr-FR" sz="1000" b="1" kern="0" dirty="0">
                <a:solidFill>
                  <a:sysClr val="windowText" lastClr="000000"/>
                </a:solidFill>
              </a:rPr>
              <a:t>Intégration de progiciels :</a:t>
            </a:r>
          </a:p>
          <a:p>
            <a:pPr marL="3175" lvl="2" fontAlgn="auto">
              <a:spcBef>
                <a:spcPts val="0"/>
              </a:spcBef>
              <a:spcAft>
                <a:spcPts val="0"/>
              </a:spcAft>
              <a:defRPr/>
            </a:pPr>
            <a:r>
              <a:rPr lang="fr-BE" sz="800" kern="0" dirty="0">
                <a:solidFill>
                  <a:srgbClr val="A078D2">
                    <a:lumMod val="50000"/>
                  </a:srgbClr>
                </a:solidFill>
                <a:cs typeface="Arial" charset="0"/>
              </a:rPr>
              <a:t>Analyse &amp; amélioration des processus métiers &amp; financiers</a:t>
            </a:r>
            <a:br>
              <a:rPr lang="fr-BE" sz="800" kern="0" dirty="0">
                <a:solidFill>
                  <a:srgbClr val="A078D2">
                    <a:lumMod val="50000"/>
                  </a:srgbClr>
                </a:solidFill>
                <a:cs typeface="Arial" charset="0"/>
              </a:rPr>
            </a:br>
            <a:r>
              <a:rPr lang="fr-BE" sz="800" kern="0" dirty="0">
                <a:solidFill>
                  <a:srgbClr val="A078D2">
                    <a:lumMod val="50000"/>
                  </a:srgbClr>
                </a:solidFill>
                <a:cs typeface="Arial" charset="0"/>
              </a:rPr>
              <a:t>Intégration de progiciels de gestion d’entreprise</a:t>
            </a:r>
            <a:endParaRPr lang="fr-FR" sz="800" kern="0" dirty="0">
              <a:solidFill>
                <a:srgbClr val="A078D2">
                  <a:lumMod val="50000"/>
                </a:srgbClr>
              </a:solidFill>
            </a:endParaRPr>
          </a:p>
          <a:p>
            <a:pPr marL="3175" lvl="2" fontAlgn="auto">
              <a:spcBef>
                <a:spcPts val="800"/>
              </a:spcBef>
              <a:spcAft>
                <a:spcPts val="0"/>
              </a:spcAft>
              <a:defRPr/>
            </a:pPr>
            <a:r>
              <a:rPr lang="fr-FR" sz="1000" b="1" kern="0" dirty="0">
                <a:solidFill>
                  <a:sysClr val="windowText" lastClr="000000"/>
                </a:solidFill>
              </a:rPr>
              <a:t>Solutions verticales préconfigurées</a:t>
            </a:r>
          </a:p>
          <a:p>
            <a:pPr marL="3175" lvl="2" fontAlgn="auto">
              <a:spcBef>
                <a:spcPts val="0"/>
              </a:spcBef>
              <a:spcAft>
                <a:spcPts val="0"/>
              </a:spcAft>
              <a:defRPr/>
            </a:pPr>
            <a:r>
              <a:rPr lang="fr-BE" sz="800" kern="0" dirty="0">
                <a:solidFill>
                  <a:srgbClr val="A078D2">
                    <a:lumMod val="50000"/>
                  </a:srgbClr>
                </a:solidFill>
                <a:cs typeface="Arial" charset="0"/>
              </a:rPr>
              <a:t>Industrie, ingénierie, luxe, mode,</a:t>
            </a:r>
            <a:br>
              <a:rPr lang="fr-BE" sz="800" kern="0" dirty="0">
                <a:solidFill>
                  <a:srgbClr val="A078D2">
                    <a:lumMod val="50000"/>
                  </a:srgbClr>
                </a:solidFill>
                <a:cs typeface="Arial" charset="0"/>
              </a:rPr>
            </a:br>
            <a:r>
              <a:rPr lang="fr-BE" sz="800" kern="0" dirty="0">
                <a:solidFill>
                  <a:srgbClr val="A078D2">
                    <a:lumMod val="50000"/>
                  </a:srgbClr>
                </a:solidFill>
                <a:cs typeface="Arial" charset="0"/>
              </a:rPr>
              <a:t>gestion de la maintenance SAV,</a:t>
            </a:r>
            <a:br>
              <a:rPr lang="fr-BE" sz="800" kern="0" dirty="0">
                <a:solidFill>
                  <a:srgbClr val="A078D2">
                    <a:lumMod val="50000"/>
                  </a:srgbClr>
                </a:solidFill>
                <a:cs typeface="Arial" charset="0"/>
              </a:rPr>
            </a:br>
            <a:r>
              <a:rPr lang="fr-BE" sz="800" kern="0" dirty="0">
                <a:solidFill>
                  <a:srgbClr val="A078D2">
                    <a:lumMod val="50000"/>
                  </a:srgbClr>
                </a:solidFill>
                <a:cs typeface="Arial" charset="0"/>
              </a:rPr>
              <a:t>gestion de la Ressource Humaine,</a:t>
            </a:r>
            <a:br>
              <a:rPr lang="fr-BE" sz="800" kern="0" dirty="0">
                <a:solidFill>
                  <a:srgbClr val="A078D2">
                    <a:lumMod val="50000"/>
                  </a:srgbClr>
                </a:solidFill>
                <a:cs typeface="Arial" charset="0"/>
              </a:rPr>
            </a:br>
            <a:r>
              <a:rPr lang="fr-BE" sz="800" kern="0" dirty="0">
                <a:solidFill>
                  <a:srgbClr val="A078D2">
                    <a:lumMod val="50000"/>
                  </a:srgbClr>
                </a:solidFill>
                <a:cs typeface="Arial" charset="0"/>
              </a:rPr>
              <a:t>Real </a:t>
            </a:r>
            <a:r>
              <a:rPr lang="fr-BE" sz="800" kern="0" dirty="0" err="1">
                <a:solidFill>
                  <a:srgbClr val="A078D2">
                    <a:lumMod val="50000"/>
                  </a:srgbClr>
                </a:solidFill>
                <a:cs typeface="Arial" charset="0"/>
              </a:rPr>
              <a:t>Estate</a:t>
            </a:r>
            <a:r>
              <a:rPr lang="fr-BE" sz="800" kern="0" dirty="0">
                <a:solidFill>
                  <a:srgbClr val="A078D2">
                    <a:lumMod val="50000"/>
                  </a:srgbClr>
                </a:solidFill>
                <a:cs typeface="Arial" charset="0"/>
              </a:rPr>
              <a:t> logistique</a:t>
            </a:r>
            <a:endParaRPr lang="fr-FR" sz="800" kern="0" dirty="0">
              <a:solidFill>
                <a:srgbClr val="A078D2">
                  <a:lumMod val="50000"/>
                </a:srgbClr>
              </a:solidFill>
            </a:endParaRPr>
          </a:p>
          <a:p>
            <a:pPr marL="3175" lvl="2" fontAlgn="auto">
              <a:spcBef>
                <a:spcPts val="800"/>
              </a:spcBef>
              <a:spcAft>
                <a:spcPts val="0"/>
              </a:spcAft>
              <a:defRPr/>
            </a:pPr>
            <a:r>
              <a:rPr lang="fr-FR" sz="1000" b="1" kern="0" dirty="0">
                <a:solidFill>
                  <a:srgbClr val="000000"/>
                </a:solidFill>
              </a:rPr>
              <a:t>Applications mobiles</a:t>
            </a:r>
            <a:endParaRPr lang="fr-FR" sz="1000" b="1" kern="0" dirty="0">
              <a:solidFill>
                <a:sysClr val="windowText" lastClr="000000"/>
              </a:solidFill>
            </a:endParaRPr>
          </a:p>
          <a:p>
            <a:pPr fontAlgn="auto">
              <a:lnSpc>
                <a:spcPct val="90000"/>
              </a:lnSpc>
              <a:spcBef>
                <a:spcPts val="0"/>
              </a:spcBef>
              <a:spcAft>
                <a:spcPts val="0"/>
              </a:spcAft>
              <a:buClr>
                <a:srgbClr val="BBE0E3"/>
              </a:buClr>
              <a:defRPr/>
            </a:pPr>
            <a:r>
              <a:rPr lang="fr-FR" sz="800" kern="0" dirty="0">
                <a:solidFill>
                  <a:srgbClr val="A078D2">
                    <a:lumMod val="50000"/>
                  </a:srgbClr>
                </a:solidFill>
              </a:rPr>
              <a:t>ERP via terminaux mobile</a:t>
            </a:r>
            <a:br>
              <a:rPr lang="fr-FR" sz="800" kern="0" dirty="0">
                <a:solidFill>
                  <a:srgbClr val="A078D2">
                    <a:lumMod val="50000"/>
                  </a:srgbClr>
                </a:solidFill>
              </a:rPr>
            </a:br>
            <a:r>
              <a:rPr lang="fr-FR" sz="800" kern="0" dirty="0">
                <a:solidFill>
                  <a:srgbClr val="A078D2">
                    <a:lumMod val="50000"/>
                  </a:srgbClr>
                </a:solidFill>
              </a:rPr>
              <a:t>BI embarquée</a:t>
            </a:r>
          </a:p>
          <a:p>
            <a:pPr marL="0" lvl="2" fontAlgn="auto">
              <a:spcBef>
                <a:spcPts val="800"/>
              </a:spcBef>
              <a:spcAft>
                <a:spcPts val="0"/>
              </a:spcAft>
              <a:defRPr/>
            </a:pPr>
            <a:r>
              <a:rPr lang="fr-FR" sz="1000" b="1" kern="0" dirty="0">
                <a:solidFill>
                  <a:srgbClr val="000000"/>
                </a:solidFill>
              </a:rPr>
              <a:t>Solutions à implémentation rapide</a:t>
            </a:r>
            <a:r>
              <a:rPr lang="fr-FR" sz="1000" b="1" kern="0" dirty="0">
                <a:solidFill>
                  <a:sysClr val="windowText" lastClr="000000"/>
                </a:solidFill>
              </a:rPr>
              <a:t/>
            </a:r>
            <a:br>
              <a:rPr lang="fr-FR" sz="1000" b="1" kern="0" dirty="0">
                <a:solidFill>
                  <a:sysClr val="windowText" lastClr="000000"/>
                </a:solidFill>
              </a:rPr>
            </a:br>
            <a:r>
              <a:rPr lang="fr-FR" sz="800" kern="0" dirty="0">
                <a:solidFill>
                  <a:srgbClr val="A078D2">
                    <a:lumMod val="50000"/>
                  </a:srgbClr>
                </a:solidFill>
              </a:rPr>
              <a:t>Programme  SAP </a:t>
            </a:r>
            <a:r>
              <a:rPr lang="fr-FR" sz="800" kern="0" dirty="0" err="1">
                <a:solidFill>
                  <a:srgbClr val="A078D2">
                    <a:lumMod val="50000"/>
                  </a:srgbClr>
                </a:solidFill>
              </a:rPr>
              <a:t>Fast</a:t>
            </a:r>
            <a:r>
              <a:rPr lang="fr-FR" sz="800" kern="0" dirty="0">
                <a:solidFill>
                  <a:srgbClr val="A078D2">
                    <a:lumMod val="50000"/>
                  </a:srgbClr>
                </a:solidFill>
              </a:rPr>
              <a:t> Start</a:t>
            </a:r>
            <a:br>
              <a:rPr lang="fr-FR" sz="800" kern="0" dirty="0">
                <a:solidFill>
                  <a:srgbClr val="A078D2">
                    <a:lumMod val="50000"/>
                  </a:srgbClr>
                </a:solidFill>
              </a:rPr>
            </a:br>
            <a:r>
              <a:rPr lang="fr-FR" sz="800" kern="0" dirty="0">
                <a:solidFill>
                  <a:srgbClr val="A078D2">
                    <a:lumMod val="50000"/>
                  </a:srgbClr>
                </a:solidFill>
              </a:rPr>
              <a:t>Kit de mise en place prêt à l’emploi</a:t>
            </a:r>
            <a:endParaRPr lang="fr-FR" sz="800" b="1" kern="0" dirty="0">
              <a:solidFill>
                <a:srgbClr val="A078D2">
                  <a:lumMod val="50000"/>
                </a:srgbClr>
              </a:solidFill>
            </a:endParaRPr>
          </a:p>
        </p:txBody>
      </p:sp>
      <p:sp>
        <p:nvSpPr>
          <p:cNvPr id="23" name="Line 70"/>
          <p:cNvSpPr>
            <a:spLocks noChangeShapeType="1"/>
          </p:cNvSpPr>
          <p:nvPr/>
        </p:nvSpPr>
        <p:spPr bwMode="auto">
          <a:xfrm>
            <a:off x="2800350" y="3392488"/>
            <a:ext cx="1844675"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24" name="Line 70"/>
          <p:cNvSpPr>
            <a:spLocks noChangeShapeType="1"/>
          </p:cNvSpPr>
          <p:nvPr/>
        </p:nvSpPr>
        <p:spPr bwMode="auto">
          <a:xfrm>
            <a:off x="2800350" y="3887788"/>
            <a:ext cx="1844675"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25" name="Line 70"/>
          <p:cNvSpPr>
            <a:spLocks noChangeShapeType="1"/>
          </p:cNvSpPr>
          <p:nvPr/>
        </p:nvSpPr>
        <p:spPr bwMode="auto">
          <a:xfrm>
            <a:off x="4892675" y="2546350"/>
            <a:ext cx="1844675" cy="317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26" name="Line 70"/>
          <p:cNvSpPr>
            <a:spLocks noChangeShapeType="1"/>
          </p:cNvSpPr>
          <p:nvPr/>
        </p:nvSpPr>
        <p:spPr bwMode="auto">
          <a:xfrm>
            <a:off x="4894263" y="3173413"/>
            <a:ext cx="1843087"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27" name="Rectangle 85"/>
          <p:cNvSpPr>
            <a:spLocks noChangeArrowheads="1"/>
          </p:cNvSpPr>
          <p:nvPr/>
        </p:nvSpPr>
        <p:spPr bwMode="auto">
          <a:xfrm>
            <a:off x="712788" y="5549900"/>
            <a:ext cx="2035175" cy="736600"/>
          </a:xfrm>
          <a:prstGeom prst="rect">
            <a:avLst/>
          </a:prstGeom>
          <a:noFill/>
          <a:ln w="9525">
            <a:noFill/>
            <a:miter lim="800000"/>
            <a:headEnd/>
            <a:tailEnd/>
          </a:ln>
        </p:spPr>
        <p:txBody>
          <a:bodyPr lIns="0" tIns="0" rIns="0" bIns="0"/>
          <a:lstStyle/>
          <a:p>
            <a:pPr marL="3175" lvl="2" fontAlgn="auto">
              <a:spcBef>
                <a:spcPct val="80000"/>
              </a:spcBef>
              <a:spcAft>
                <a:spcPts val="0"/>
              </a:spcAft>
              <a:defRPr/>
            </a:pPr>
            <a:r>
              <a:rPr lang="fr-FR" sz="1000" b="1" kern="0">
                <a:solidFill>
                  <a:sysClr val="windowText" lastClr="000000"/>
                </a:solidFill>
              </a:rPr>
              <a:t>SI durable, &amp; agile</a:t>
            </a:r>
          </a:p>
          <a:p>
            <a:pPr marL="3175" lvl="2" fontAlgn="auto">
              <a:spcBef>
                <a:spcPts val="0"/>
              </a:spcBef>
              <a:spcAft>
                <a:spcPts val="0"/>
              </a:spcAft>
              <a:defRPr/>
            </a:pPr>
            <a:r>
              <a:rPr lang="fr-FR" sz="800" kern="0">
                <a:solidFill>
                  <a:srgbClr val="A078D2">
                    <a:lumMod val="50000"/>
                  </a:srgbClr>
                </a:solidFill>
              </a:rPr>
              <a:t>Urbanisation du système d’information,</a:t>
            </a:r>
            <a:br>
              <a:rPr lang="fr-FR" sz="800" kern="0">
                <a:solidFill>
                  <a:srgbClr val="A078D2">
                    <a:lumMod val="50000"/>
                  </a:srgbClr>
                </a:solidFill>
              </a:rPr>
            </a:br>
            <a:r>
              <a:rPr lang="fr-FR" sz="800" kern="0">
                <a:solidFill>
                  <a:srgbClr val="A078D2">
                    <a:lumMod val="50000"/>
                  </a:srgbClr>
                </a:solidFill>
              </a:rPr>
              <a:t>des référentiels de données </a:t>
            </a:r>
            <a:r>
              <a:rPr lang="fr-FR" sz="800" kern="0">
                <a:solidFill>
                  <a:sysClr val="windowText" lastClr="000000"/>
                </a:solidFill>
              </a:rPr>
              <a:t>(</a:t>
            </a:r>
            <a:r>
              <a:rPr lang="fr-FR" sz="800" b="1" kern="0">
                <a:solidFill>
                  <a:sysClr val="windowText" lastClr="000000"/>
                </a:solidFill>
              </a:rPr>
              <a:t>MDM</a:t>
            </a:r>
            <a:r>
              <a:rPr lang="fr-FR" sz="800" kern="0">
                <a:solidFill>
                  <a:sysClr val="windowText" lastClr="000000"/>
                </a:solidFill>
              </a:rPr>
              <a:t>)</a:t>
            </a:r>
            <a:r>
              <a:rPr lang="fr-FR" sz="800" kern="0">
                <a:solidFill>
                  <a:srgbClr val="333399">
                    <a:lumMod val="75000"/>
                  </a:srgbClr>
                </a:solidFill>
              </a:rPr>
              <a:t>,</a:t>
            </a:r>
            <a:br>
              <a:rPr lang="fr-FR" sz="800" kern="0">
                <a:solidFill>
                  <a:srgbClr val="333399">
                    <a:lumMod val="75000"/>
                  </a:srgbClr>
                </a:solidFill>
              </a:rPr>
            </a:br>
            <a:r>
              <a:rPr lang="fr-FR" sz="800" kern="0">
                <a:solidFill>
                  <a:srgbClr val="333399">
                    <a:lumMod val="75000"/>
                  </a:srgbClr>
                </a:solidFill>
              </a:rPr>
              <a:t>des règles métiers\qualités </a:t>
            </a:r>
            <a:r>
              <a:rPr lang="fr-FR" sz="800" kern="0">
                <a:solidFill>
                  <a:sysClr val="windowText" lastClr="000000"/>
                </a:solidFill>
              </a:rPr>
              <a:t>(</a:t>
            </a:r>
            <a:r>
              <a:rPr lang="fr-FR" sz="800" b="1" kern="0">
                <a:solidFill>
                  <a:sysClr val="windowText" lastClr="000000"/>
                </a:solidFill>
              </a:rPr>
              <a:t>BRMS</a:t>
            </a:r>
            <a:r>
              <a:rPr lang="fr-FR" sz="800" kern="0">
                <a:solidFill>
                  <a:sysClr val="windowText" lastClr="000000"/>
                </a:solidFill>
              </a:rPr>
              <a:t>\</a:t>
            </a:r>
            <a:r>
              <a:rPr lang="fr-FR" sz="800" b="1" kern="0">
                <a:solidFill>
                  <a:sysClr val="windowText" lastClr="000000"/>
                </a:solidFill>
              </a:rPr>
              <a:t>DQM</a:t>
            </a:r>
            <a:r>
              <a:rPr lang="fr-FR" sz="800" kern="0">
                <a:solidFill>
                  <a:sysClr val="windowText" lastClr="000000"/>
                </a:solidFill>
              </a:rPr>
              <a:t>)</a:t>
            </a:r>
            <a:r>
              <a:rPr lang="fr-FR" sz="800" kern="0">
                <a:solidFill>
                  <a:srgbClr val="333399">
                    <a:lumMod val="75000"/>
                  </a:srgbClr>
                </a:solidFill>
              </a:rPr>
              <a:t/>
            </a:r>
            <a:br>
              <a:rPr lang="fr-FR" sz="800" kern="0">
                <a:solidFill>
                  <a:srgbClr val="333399">
                    <a:lumMod val="75000"/>
                  </a:srgbClr>
                </a:solidFill>
              </a:rPr>
            </a:br>
            <a:r>
              <a:rPr lang="fr-FR" sz="800" kern="0">
                <a:solidFill>
                  <a:srgbClr val="333399">
                    <a:lumMod val="75000"/>
                  </a:srgbClr>
                </a:solidFill>
              </a:rPr>
              <a:t>et des processus </a:t>
            </a:r>
            <a:r>
              <a:rPr lang="fr-FR" sz="800" kern="0">
                <a:solidFill>
                  <a:sysClr val="windowText" lastClr="000000"/>
                </a:solidFill>
              </a:rPr>
              <a:t>(</a:t>
            </a:r>
            <a:r>
              <a:rPr lang="fr-FR" sz="800" b="1" kern="0">
                <a:solidFill>
                  <a:sysClr val="windowText" lastClr="000000"/>
                </a:solidFill>
              </a:rPr>
              <a:t>BPM</a:t>
            </a:r>
            <a:r>
              <a:rPr lang="fr-FR" sz="800" kern="0">
                <a:solidFill>
                  <a:sysClr val="windowText" lastClr="000000"/>
                </a:solidFill>
              </a:rPr>
              <a:t>, </a:t>
            </a:r>
            <a:r>
              <a:rPr lang="fr-FR" sz="800" b="1" kern="0">
                <a:solidFill>
                  <a:sysClr val="windowText" lastClr="000000"/>
                </a:solidFill>
              </a:rPr>
              <a:t>BAM</a:t>
            </a:r>
            <a:r>
              <a:rPr lang="fr-FR" sz="800" kern="0">
                <a:solidFill>
                  <a:sysClr val="windowText" lastClr="000000"/>
                </a:solidFill>
              </a:rPr>
              <a:t>)</a:t>
            </a:r>
          </a:p>
        </p:txBody>
      </p:sp>
      <p:sp>
        <p:nvSpPr>
          <p:cNvPr id="28" name="Rectangle 85"/>
          <p:cNvSpPr>
            <a:spLocks noChangeArrowheads="1"/>
          </p:cNvSpPr>
          <p:nvPr/>
        </p:nvSpPr>
        <p:spPr bwMode="auto">
          <a:xfrm>
            <a:off x="4892675" y="5549900"/>
            <a:ext cx="1755775"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175" lvl="2" fontAlgn="auto">
              <a:spcBef>
                <a:spcPct val="80000"/>
              </a:spcBef>
              <a:spcAft>
                <a:spcPts val="0"/>
              </a:spcAft>
              <a:defRPr/>
            </a:pPr>
            <a:r>
              <a:rPr lang="fr-FR" sz="1000" b="1" kern="0" smtClean="0">
                <a:solidFill>
                  <a:sysClr val="windowText" lastClr="000000"/>
                </a:solidFill>
              </a:rPr>
              <a:t>ECM : Gestion électronique de documents (GED),</a:t>
            </a:r>
            <a:br>
              <a:rPr lang="fr-FR" sz="1000" b="1" kern="0" smtClean="0">
                <a:solidFill>
                  <a:sysClr val="windowText" lastClr="000000"/>
                </a:solidFill>
              </a:rPr>
            </a:br>
            <a:r>
              <a:rPr lang="fr-FR" sz="1000" b="1" kern="0" smtClean="0">
                <a:solidFill>
                  <a:sysClr val="windowText" lastClr="000000"/>
                </a:solidFill>
              </a:rPr>
              <a:t>Case Management</a:t>
            </a:r>
          </a:p>
        </p:txBody>
      </p:sp>
      <p:sp>
        <p:nvSpPr>
          <p:cNvPr id="29" name="Rectangle 85"/>
          <p:cNvSpPr>
            <a:spLocks noChangeArrowheads="1"/>
          </p:cNvSpPr>
          <p:nvPr/>
        </p:nvSpPr>
        <p:spPr bwMode="auto">
          <a:xfrm>
            <a:off x="2803525" y="5549900"/>
            <a:ext cx="1876425" cy="736600"/>
          </a:xfrm>
          <a:prstGeom prst="rect">
            <a:avLst/>
          </a:prstGeom>
          <a:noFill/>
          <a:ln w="9525">
            <a:noFill/>
            <a:miter lim="800000"/>
            <a:headEnd/>
            <a:tailEnd/>
          </a:ln>
        </p:spPr>
        <p:txBody>
          <a:bodyPr lIns="0" tIns="0" rIns="0" bIns="0"/>
          <a:lstStyle/>
          <a:p>
            <a:pPr marL="3175" lvl="2" fontAlgn="auto">
              <a:spcBef>
                <a:spcPct val="80000"/>
              </a:spcBef>
              <a:spcAft>
                <a:spcPts val="0"/>
              </a:spcAft>
              <a:defRPr/>
            </a:pPr>
            <a:r>
              <a:rPr lang="fr-FR" sz="1000" b="1" kern="0">
                <a:solidFill>
                  <a:sysClr val="windowText" lastClr="000000"/>
                </a:solidFill>
              </a:rPr>
              <a:t>Architecture d’intégration</a:t>
            </a:r>
            <a:br>
              <a:rPr lang="fr-FR" sz="1000" b="1" kern="0">
                <a:solidFill>
                  <a:sysClr val="windowText" lastClr="000000"/>
                </a:solidFill>
              </a:rPr>
            </a:br>
            <a:r>
              <a:rPr lang="fr-FR" sz="1000" b="1" kern="0">
                <a:solidFill>
                  <a:sysClr val="windowText" lastClr="000000"/>
                </a:solidFill>
              </a:rPr>
              <a:t>et d’échange :</a:t>
            </a:r>
          </a:p>
          <a:p>
            <a:pPr marL="3175" lvl="2" fontAlgn="auto">
              <a:spcBef>
                <a:spcPts val="0"/>
              </a:spcBef>
              <a:spcAft>
                <a:spcPts val="0"/>
              </a:spcAft>
              <a:defRPr/>
            </a:pPr>
            <a:r>
              <a:rPr lang="fr-FR" sz="800" kern="0">
                <a:solidFill>
                  <a:srgbClr val="333399">
                    <a:lumMod val="75000"/>
                  </a:srgbClr>
                </a:solidFill>
              </a:rPr>
              <a:t>EAI, ESB (Web Services), SOA, ETL</a:t>
            </a:r>
          </a:p>
        </p:txBody>
      </p:sp>
      <p:sp>
        <p:nvSpPr>
          <p:cNvPr id="30" name="Rectangle 85"/>
          <p:cNvSpPr>
            <a:spLocks noChangeArrowheads="1"/>
          </p:cNvSpPr>
          <p:nvPr/>
        </p:nvSpPr>
        <p:spPr bwMode="auto">
          <a:xfrm>
            <a:off x="6985000" y="5549900"/>
            <a:ext cx="1876425" cy="368300"/>
          </a:xfrm>
          <a:prstGeom prst="rect">
            <a:avLst/>
          </a:prstGeom>
          <a:noFill/>
          <a:ln w="9525">
            <a:noFill/>
            <a:miter lim="800000"/>
            <a:headEnd/>
            <a:tailEnd/>
          </a:ln>
        </p:spPr>
        <p:txBody>
          <a:bodyPr lIns="0" tIns="0" rIns="0" bIns="0"/>
          <a:lstStyle/>
          <a:p>
            <a:pPr marL="3175" lvl="2" fontAlgn="auto">
              <a:spcBef>
                <a:spcPct val="80000"/>
              </a:spcBef>
              <a:spcAft>
                <a:spcPts val="0"/>
              </a:spcAft>
              <a:defRPr/>
            </a:pPr>
            <a:r>
              <a:rPr lang="fr-FR" sz="1000" b="1" kern="0">
                <a:solidFill>
                  <a:srgbClr val="000000"/>
                </a:solidFill>
                <a:ea typeface="ヒラギノ角ゴ Pro W3" pitchFamily="1" charset="-128"/>
              </a:rPr>
              <a:t>Qualité des données :</a:t>
            </a:r>
            <a:endParaRPr lang="fr-FR" sz="1000" b="1" kern="0">
              <a:solidFill>
                <a:sysClr val="windowText" lastClr="000000"/>
              </a:solidFill>
            </a:endParaRPr>
          </a:p>
          <a:p>
            <a:pPr marL="3175" lvl="2" fontAlgn="auto">
              <a:spcBef>
                <a:spcPts val="0"/>
              </a:spcBef>
              <a:spcAft>
                <a:spcPts val="0"/>
              </a:spcAft>
              <a:defRPr/>
            </a:pPr>
            <a:r>
              <a:rPr lang="fr-FR" sz="800" kern="0">
                <a:solidFill>
                  <a:srgbClr val="333399">
                    <a:lumMod val="75000"/>
                  </a:srgbClr>
                </a:solidFill>
                <a:ea typeface="ヒラギノ角ゴ Pro W3" pitchFamily="1" charset="-128"/>
                <a:cs typeface="Arial" pitchFamily="34" charset="0"/>
              </a:rPr>
              <a:t>Métadonnées, ETL/EII, Data </a:t>
            </a:r>
            <a:r>
              <a:rPr lang="fr-FR" sz="800" kern="0" err="1">
                <a:solidFill>
                  <a:srgbClr val="333399">
                    <a:lumMod val="75000"/>
                  </a:srgbClr>
                </a:solidFill>
                <a:ea typeface="ヒラギノ角ゴ Pro W3" pitchFamily="1" charset="-128"/>
                <a:cs typeface="Arial" pitchFamily="34" charset="0"/>
              </a:rPr>
              <a:t>Quality</a:t>
            </a:r>
            <a:endParaRPr lang="fr-FR" sz="800" kern="0">
              <a:solidFill>
                <a:srgbClr val="333399">
                  <a:lumMod val="75000"/>
                </a:srgbClr>
              </a:solidFill>
            </a:endParaRPr>
          </a:p>
        </p:txBody>
      </p:sp>
      <p:sp>
        <p:nvSpPr>
          <p:cNvPr id="31" name="Rectangle 85"/>
          <p:cNvSpPr>
            <a:spLocks noChangeArrowheads="1"/>
          </p:cNvSpPr>
          <p:nvPr/>
        </p:nvSpPr>
        <p:spPr bwMode="auto">
          <a:xfrm>
            <a:off x="6985000" y="5921375"/>
            <a:ext cx="1876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175" lvl="2" fontAlgn="auto">
              <a:spcBef>
                <a:spcPct val="80000"/>
              </a:spcBef>
              <a:spcAft>
                <a:spcPts val="0"/>
              </a:spcAft>
              <a:defRPr/>
            </a:pPr>
            <a:r>
              <a:rPr lang="fr-FR" sz="1000" b="1" kern="0" smtClean="0">
                <a:solidFill>
                  <a:srgbClr val="000000"/>
                </a:solidFill>
              </a:rPr>
              <a:t>Identity Mgt, SSO</a:t>
            </a:r>
            <a:endParaRPr lang="fr-FR" sz="1000" b="1" kern="0" smtClean="0">
              <a:solidFill>
                <a:sysClr val="windowText" lastClr="000000"/>
              </a:solidFill>
            </a:endParaRPr>
          </a:p>
        </p:txBody>
      </p:sp>
      <p:sp>
        <p:nvSpPr>
          <p:cNvPr id="32" name="Freeform 53"/>
          <p:cNvSpPr>
            <a:spLocks/>
          </p:cNvSpPr>
          <p:nvPr/>
        </p:nvSpPr>
        <p:spPr bwMode="auto">
          <a:xfrm>
            <a:off x="2800350" y="1241425"/>
            <a:ext cx="1844675" cy="73025"/>
          </a:xfrm>
          <a:custGeom>
            <a:avLst/>
            <a:gdLst>
              <a:gd name="T0" fmla="*/ 0 w 10000"/>
              <a:gd name="T1" fmla="*/ 0 h 10000"/>
              <a:gd name="T2" fmla="*/ 0 w 10000"/>
              <a:gd name="T3" fmla="*/ 525780 h 10000"/>
              <a:gd name="T4" fmla="*/ 333516318 w 10000"/>
              <a:gd name="T5" fmla="*/ 525780 h 10000"/>
              <a:gd name="T6" fmla="*/ 340010496 w 10000"/>
              <a:gd name="T7" fmla="*/ 0 h 10000"/>
              <a:gd name="T8" fmla="*/ 0 w 10000"/>
              <a:gd name="T9" fmla="*/ 0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0" h="10000">
                <a:moveTo>
                  <a:pt x="0" y="0"/>
                </a:moveTo>
                <a:lnTo>
                  <a:pt x="0" y="10000"/>
                </a:lnTo>
                <a:lnTo>
                  <a:pt x="9809" y="10000"/>
                </a:lnTo>
                <a:cubicBezTo>
                  <a:pt x="9873" y="6667"/>
                  <a:pt x="9936" y="3333"/>
                  <a:pt x="10000" y="0"/>
                </a:cubicBezTo>
                <a:lnTo>
                  <a:pt x="0" y="0"/>
                </a:lnTo>
                <a:close/>
              </a:path>
            </a:pathLst>
          </a:custGeom>
          <a:solidFill>
            <a:schemeClr val="bg2"/>
          </a:solidFill>
          <a:ln>
            <a:noFill/>
          </a:ln>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33" name="Freeform 53"/>
          <p:cNvSpPr>
            <a:spLocks/>
          </p:cNvSpPr>
          <p:nvPr/>
        </p:nvSpPr>
        <p:spPr bwMode="auto">
          <a:xfrm>
            <a:off x="4894263" y="1241425"/>
            <a:ext cx="1843087" cy="73025"/>
          </a:xfrm>
          <a:custGeom>
            <a:avLst/>
            <a:gdLst>
              <a:gd name="T0" fmla="*/ 0 w 10000"/>
              <a:gd name="T1" fmla="*/ 0 h 10000"/>
              <a:gd name="T2" fmla="*/ 0 w 10000"/>
              <a:gd name="T3" fmla="*/ 525780 h 10000"/>
              <a:gd name="T4" fmla="*/ 333229208 w 10000"/>
              <a:gd name="T5" fmla="*/ 525780 h 10000"/>
              <a:gd name="T6" fmla="*/ 339717796 w 10000"/>
              <a:gd name="T7" fmla="*/ 0 h 10000"/>
              <a:gd name="T8" fmla="*/ 0 w 10000"/>
              <a:gd name="T9" fmla="*/ 0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0" h="10000">
                <a:moveTo>
                  <a:pt x="0" y="0"/>
                </a:moveTo>
                <a:lnTo>
                  <a:pt x="0" y="10000"/>
                </a:lnTo>
                <a:lnTo>
                  <a:pt x="9809" y="10000"/>
                </a:lnTo>
                <a:cubicBezTo>
                  <a:pt x="9873" y="6667"/>
                  <a:pt x="9936" y="3333"/>
                  <a:pt x="10000" y="0"/>
                </a:cubicBezTo>
                <a:lnTo>
                  <a:pt x="0" y="0"/>
                </a:lnTo>
                <a:close/>
              </a:path>
            </a:pathLst>
          </a:custGeom>
          <a:solidFill>
            <a:schemeClr val="bg2"/>
          </a:solidFill>
          <a:ln>
            <a:noFill/>
          </a:ln>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34" name="Freeform 53"/>
          <p:cNvSpPr>
            <a:spLocks/>
          </p:cNvSpPr>
          <p:nvPr/>
        </p:nvSpPr>
        <p:spPr bwMode="auto">
          <a:xfrm>
            <a:off x="6981825" y="1241425"/>
            <a:ext cx="1843088" cy="73025"/>
          </a:xfrm>
          <a:custGeom>
            <a:avLst/>
            <a:gdLst>
              <a:gd name="T0" fmla="*/ 0 w 10000"/>
              <a:gd name="T1" fmla="*/ 0 h 10000"/>
              <a:gd name="T2" fmla="*/ 0 w 10000"/>
              <a:gd name="T3" fmla="*/ 525780 h 10000"/>
              <a:gd name="T4" fmla="*/ 333229389 w 10000"/>
              <a:gd name="T5" fmla="*/ 525780 h 10000"/>
              <a:gd name="T6" fmla="*/ 339717980 w 10000"/>
              <a:gd name="T7" fmla="*/ 0 h 10000"/>
              <a:gd name="T8" fmla="*/ 0 w 10000"/>
              <a:gd name="T9" fmla="*/ 0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0" h="10000">
                <a:moveTo>
                  <a:pt x="0" y="0"/>
                </a:moveTo>
                <a:lnTo>
                  <a:pt x="0" y="10000"/>
                </a:lnTo>
                <a:lnTo>
                  <a:pt x="9809" y="10000"/>
                </a:lnTo>
                <a:cubicBezTo>
                  <a:pt x="9873" y="6667"/>
                  <a:pt x="9936" y="3333"/>
                  <a:pt x="10000" y="0"/>
                </a:cubicBezTo>
                <a:lnTo>
                  <a:pt x="0" y="0"/>
                </a:lnTo>
                <a:close/>
              </a:path>
            </a:pathLst>
          </a:custGeom>
          <a:solidFill>
            <a:schemeClr val="bg2"/>
          </a:solidFill>
          <a:ln>
            <a:noFill/>
          </a:ln>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35" name="Line 70"/>
          <p:cNvSpPr>
            <a:spLocks noChangeShapeType="1"/>
          </p:cNvSpPr>
          <p:nvPr/>
        </p:nvSpPr>
        <p:spPr bwMode="auto">
          <a:xfrm>
            <a:off x="2800350" y="2644775"/>
            <a:ext cx="1844675"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36" name="Line 70"/>
          <p:cNvSpPr>
            <a:spLocks noChangeShapeType="1"/>
          </p:cNvSpPr>
          <p:nvPr/>
        </p:nvSpPr>
        <p:spPr bwMode="auto">
          <a:xfrm>
            <a:off x="2803525" y="2124075"/>
            <a:ext cx="1843088"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37" name="Line 70"/>
          <p:cNvSpPr>
            <a:spLocks noChangeShapeType="1"/>
          </p:cNvSpPr>
          <p:nvPr/>
        </p:nvSpPr>
        <p:spPr bwMode="auto">
          <a:xfrm>
            <a:off x="2800350" y="4402138"/>
            <a:ext cx="1844675"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38" name="Line 70"/>
          <p:cNvSpPr>
            <a:spLocks noChangeShapeType="1"/>
          </p:cNvSpPr>
          <p:nvPr/>
        </p:nvSpPr>
        <p:spPr bwMode="auto">
          <a:xfrm>
            <a:off x="6981825" y="3479800"/>
            <a:ext cx="1843088" cy="317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39" name="Line 70"/>
          <p:cNvSpPr>
            <a:spLocks noChangeShapeType="1"/>
          </p:cNvSpPr>
          <p:nvPr/>
        </p:nvSpPr>
        <p:spPr bwMode="auto">
          <a:xfrm>
            <a:off x="6981825" y="3022600"/>
            <a:ext cx="1843088" cy="317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40" name="Rectangle 3"/>
          <p:cNvSpPr>
            <a:spLocks noChangeArrowheads="1"/>
          </p:cNvSpPr>
          <p:nvPr/>
        </p:nvSpPr>
        <p:spPr bwMode="auto">
          <a:xfrm>
            <a:off x="5514975" y="4437856"/>
            <a:ext cx="2664619" cy="505619"/>
          </a:xfrm>
          <a:prstGeom prst="rect">
            <a:avLst/>
          </a:prstGeom>
          <a:solidFill>
            <a:schemeClr val="bg2"/>
          </a:solidFill>
          <a:ln>
            <a:noFill/>
          </a:ln>
        </p:spPr>
        <p:txBody>
          <a:bodyPr lIns="90000" tIns="46800" rIns="90000" bIns="46800"/>
          <a:lstStyle/>
          <a:p>
            <a:pPr fontAlgn="auto">
              <a:spcBef>
                <a:spcPts val="0"/>
              </a:spcBef>
              <a:spcAft>
                <a:spcPts val="0"/>
              </a:spcAft>
              <a:defRPr/>
            </a:pPr>
            <a:r>
              <a:rPr lang="fr-FR" sz="1400" kern="0" smtClean="0">
                <a:solidFill>
                  <a:sysClr val="windowText" lastClr="000000"/>
                </a:solidFill>
              </a:rPr>
              <a:t>MICROPOLE dispose d’un Pôle Recherche et Innovation</a:t>
            </a:r>
          </a:p>
        </p:txBody>
      </p:sp>
      <p:sp>
        <p:nvSpPr>
          <p:cNvPr id="41" name="Espace réservé du pied de page 2"/>
          <p:cNvSpPr>
            <a:spLocks noGrp="1"/>
          </p:cNvSpPr>
          <p:nvPr>
            <p:ph type="ftr" sz="quarter" idx="3"/>
          </p:nvPr>
        </p:nvSpPr>
        <p:spPr>
          <a:xfrm>
            <a:off x="3140075" y="6562800"/>
            <a:ext cx="2895600" cy="196850"/>
          </a:xfrm>
        </p:spPr>
        <p:txBody>
          <a:bodyPr/>
          <a:lstStyle/>
          <a:p>
            <a:pPr algn="ctr">
              <a:defRPr/>
            </a:pPr>
            <a:r>
              <a:rPr lang="fr-FR" smtClean="0"/>
              <a:t>Groupe Bayard – Projet MIKADO</a:t>
            </a:r>
            <a:endParaRPr lang="fr-FR"/>
          </a:p>
        </p:txBody>
      </p:sp>
    </p:spTree>
    <p:extLst>
      <p:ext uri="{BB962C8B-B14F-4D97-AF65-F5344CB8AC3E}">
        <p14:creationId xmlns:p14="http://schemas.microsoft.com/office/powerpoint/2010/main" val="440409257"/>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684874" y="323400"/>
            <a:ext cx="8450580" cy="221599"/>
          </a:xfrm>
        </p:spPr>
        <p:txBody>
          <a:bodyPr/>
          <a:lstStyle/>
          <a:p>
            <a:r>
              <a:rPr lang="fr-FR" sz="1600"/>
              <a:t>nos choix d’implémentation </a:t>
            </a:r>
            <a:r>
              <a:rPr lang="fr-FR" sz="1600" smtClean="0"/>
              <a:t>: architecture fonctionnelle des sites</a:t>
            </a:r>
            <a:endParaRPr lang="fr-FR" sz="16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60</a:t>
            </a:fld>
            <a:endParaRPr lang="fr-FR"/>
          </a:p>
        </p:txBody>
      </p:sp>
      <p:sp>
        <p:nvSpPr>
          <p:cNvPr id="5" name="Espace réservé du texte 4"/>
          <p:cNvSpPr>
            <a:spLocks noGrp="1"/>
          </p:cNvSpPr>
          <p:nvPr>
            <p:ph type="body" sz="quarter" idx="10"/>
          </p:nvPr>
        </p:nvSpPr>
        <p:spPr>
          <a:xfrm>
            <a:off x="372137" y="814507"/>
            <a:ext cx="8653899" cy="5688843"/>
          </a:xfrm>
        </p:spPr>
        <p:txBody>
          <a:bodyPr/>
          <a:lstStyle/>
          <a:p>
            <a:r>
              <a:rPr lang="fr-FR" sz="1400" b="1" smtClean="0"/>
              <a:t>Fonctionnement Magento :</a:t>
            </a:r>
          </a:p>
          <a:p>
            <a:pPr lvl="1"/>
            <a:r>
              <a:rPr lang="fr-FR" sz="1100" smtClean="0"/>
              <a:t>En règle générale, voici comment se découpent les sites dans </a:t>
            </a:r>
            <a:r>
              <a:rPr lang="fr-FR" sz="1100" err="1"/>
              <a:t>M</a:t>
            </a:r>
            <a:r>
              <a:rPr lang="fr-FR" sz="1100" err="1" smtClean="0"/>
              <a:t>agento</a:t>
            </a:r>
            <a:r>
              <a:rPr lang="fr-FR" sz="1100" smtClean="0"/>
              <a:t> : </a:t>
            </a:r>
          </a:p>
          <a:p>
            <a:pPr lvl="2"/>
            <a:r>
              <a:rPr lang="fr-FR" sz="1050" smtClean="0"/>
              <a:t>Le </a:t>
            </a:r>
            <a:r>
              <a:rPr lang="fr-FR" sz="1050" err="1" smtClean="0"/>
              <a:t>Website</a:t>
            </a:r>
            <a:r>
              <a:rPr lang="fr-FR" sz="1050" smtClean="0"/>
              <a:t> peut contenir un ou plusieurs Store</a:t>
            </a:r>
          </a:p>
          <a:p>
            <a:pPr lvl="2"/>
            <a:r>
              <a:rPr lang="fr-FR" sz="1050" smtClean="0"/>
              <a:t>Le Store  </a:t>
            </a:r>
            <a:r>
              <a:rPr lang="fr-FR" sz="1050"/>
              <a:t>peut contenir </a:t>
            </a:r>
            <a:r>
              <a:rPr lang="fr-FR" sz="1050" smtClean="0"/>
              <a:t>une </a:t>
            </a:r>
            <a:r>
              <a:rPr lang="fr-FR" sz="1050"/>
              <a:t>ou </a:t>
            </a:r>
            <a:r>
              <a:rPr lang="fr-FR" sz="1050" smtClean="0"/>
              <a:t>plusieurs </a:t>
            </a:r>
            <a:r>
              <a:rPr lang="fr-FR" sz="1050" err="1" smtClean="0"/>
              <a:t>StoreView</a:t>
            </a:r>
            <a:endParaRPr lang="fr-FR" sz="1100"/>
          </a:p>
          <a:p>
            <a:pPr lvl="3"/>
            <a:r>
              <a:rPr lang="fr-FR" sz="1000" smtClean="0">
                <a:solidFill>
                  <a:schemeClr val="tx1"/>
                </a:solidFill>
              </a:rPr>
              <a:t>Le </a:t>
            </a:r>
            <a:r>
              <a:rPr lang="fr-FR" sz="1000" err="1" smtClean="0">
                <a:solidFill>
                  <a:schemeClr val="tx1"/>
                </a:solidFill>
              </a:rPr>
              <a:t>website</a:t>
            </a:r>
            <a:r>
              <a:rPr lang="fr-FR" sz="1000" smtClean="0">
                <a:solidFill>
                  <a:schemeClr val="tx1"/>
                </a:solidFill>
              </a:rPr>
              <a:t> permet de gérer la devise </a:t>
            </a:r>
            <a:r>
              <a:rPr lang="fr-FR" sz="800" smtClean="0">
                <a:solidFill>
                  <a:schemeClr val="tx1"/>
                </a:solidFill>
              </a:rPr>
              <a:t>(1 produit à </a:t>
            </a:r>
            <a:r>
              <a:rPr lang="fr-FR" sz="800">
                <a:solidFill>
                  <a:schemeClr val="tx1"/>
                </a:solidFill>
              </a:rPr>
              <a:t>100€ </a:t>
            </a:r>
            <a:r>
              <a:rPr lang="fr-FR" sz="800" smtClean="0">
                <a:solidFill>
                  <a:schemeClr val="tx1"/>
                </a:solidFill>
              </a:rPr>
              <a:t>en France </a:t>
            </a:r>
            <a:r>
              <a:rPr lang="fr-FR" sz="800">
                <a:solidFill>
                  <a:schemeClr val="tx1"/>
                </a:solidFill>
              </a:rPr>
              <a:t>est de 110 $ aux USA </a:t>
            </a:r>
            <a:r>
              <a:rPr lang="fr-FR" sz="800" smtClean="0">
                <a:solidFill>
                  <a:schemeClr val="tx1"/>
                </a:solidFill>
              </a:rPr>
              <a:t>: il s’agit d’un vrai </a:t>
            </a:r>
            <a:r>
              <a:rPr lang="fr-FR" sz="800">
                <a:solidFill>
                  <a:schemeClr val="tx1"/>
                </a:solidFill>
              </a:rPr>
              <a:t>prix différent et non pas </a:t>
            </a:r>
            <a:r>
              <a:rPr lang="fr-FR" sz="800" smtClean="0">
                <a:solidFill>
                  <a:schemeClr val="tx1"/>
                </a:solidFill>
              </a:rPr>
              <a:t>d’une </a:t>
            </a:r>
            <a:r>
              <a:rPr lang="fr-FR" sz="800">
                <a:solidFill>
                  <a:schemeClr val="tx1"/>
                </a:solidFill>
              </a:rPr>
              <a:t>conversion de devise)  ou des comptes client séparés (un client X qui a un compte sur le </a:t>
            </a:r>
            <a:r>
              <a:rPr lang="fr-FR" sz="800" err="1">
                <a:solidFill>
                  <a:schemeClr val="tx1"/>
                </a:solidFill>
              </a:rPr>
              <a:t>website</a:t>
            </a:r>
            <a:r>
              <a:rPr lang="fr-FR" sz="800">
                <a:solidFill>
                  <a:schemeClr val="tx1"/>
                </a:solidFill>
              </a:rPr>
              <a:t> 1 doit se </a:t>
            </a:r>
            <a:r>
              <a:rPr lang="fr-FR" sz="800" err="1">
                <a:solidFill>
                  <a:schemeClr val="tx1"/>
                </a:solidFill>
              </a:rPr>
              <a:t>ré-inscrire</a:t>
            </a:r>
            <a:r>
              <a:rPr lang="fr-FR" sz="800">
                <a:solidFill>
                  <a:schemeClr val="tx1"/>
                </a:solidFill>
              </a:rPr>
              <a:t> sur le </a:t>
            </a:r>
            <a:r>
              <a:rPr lang="fr-FR" sz="800" err="1">
                <a:solidFill>
                  <a:schemeClr val="tx1"/>
                </a:solidFill>
              </a:rPr>
              <a:t>website</a:t>
            </a:r>
            <a:r>
              <a:rPr lang="fr-FR" sz="800">
                <a:solidFill>
                  <a:schemeClr val="tx1"/>
                </a:solidFill>
              </a:rPr>
              <a:t> 2</a:t>
            </a:r>
            <a:r>
              <a:rPr lang="fr-FR" sz="800" smtClean="0">
                <a:solidFill>
                  <a:schemeClr val="tx1"/>
                </a:solidFill>
              </a:rPr>
              <a:t>)</a:t>
            </a:r>
          </a:p>
          <a:p>
            <a:pPr lvl="3"/>
            <a:r>
              <a:rPr lang="fr-FR" sz="1000">
                <a:solidFill>
                  <a:schemeClr val="tx1"/>
                </a:solidFill>
              </a:rPr>
              <a:t>Le </a:t>
            </a:r>
            <a:r>
              <a:rPr lang="fr-FR" sz="1000" smtClean="0">
                <a:solidFill>
                  <a:schemeClr val="tx1"/>
                </a:solidFill>
              </a:rPr>
              <a:t>store permet de gérer une navigation catalogue différente </a:t>
            </a:r>
            <a:r>
              <a:rPr lang="fr-FR" sz="800">
                <a:solidFill>
                  <a:schemeClr val="tx1"/>
                </a:solidFill>
              </a:rPr>
              <a:t>(</a:t>
            </a:r>
            <a:r>
              <a:rPr lang="fr-FR" sz="800" smtClean="0">
                <a:solidFill>
                  <a:schemeClr val="tx1"/>
                </a:solidFill>
              </a:rPr>
              <a:t>catégorie </a:t>
            </a:r>
            <a:r>
              <a:rPr lang="fr-FR" sz="800">
                <a:solidFill>
                  <a:schemeClr val="tx1"/>
                </a:solidFill>
              </a:rPr>
              <a:t>racine </a:t>
            </a:r>
            <a:r>
              <a:rPr lang="fr-FR" sz="800" smtClean="0">
                <a:solidFill>
                  <a:schemeClr val="tx1"/>
                </a:solidFill>
              </a:rPr>
              <a:t>différente par store)</a:t>
            </a:r>
          </a:p>
          <a:p>
            <a:pPr lvl="3"/>
            <a:r>
              <a:rPr lang="fr-FR" sz="1000" smtClean="0">
                <a:solidFill>
                  <a:schemeClr val="tx1"/>
                </a:solidFill>
              </a:rPr>
              <a:t>La </a:t>
            </a:r>
            <a:r>
              <a:rPr lang="fr-FR" sz="1000" err="1" smtClean="0">
                <a:solidFill>
                  <a:schemeClr val="tx1"/>
                </a:solidFill>
              </a:rPr>
              <a:t>storeview</a:t>
            </a:r>
            <a:r>
              <a:rPr lang="fr-FR" sz="1000" smtClean="0">
                <a:solidFill>
                  <a:schemeClr val="tx1"/>
                </a:solidFill>
              </a:rPr>
              <a:t> gère en général différentes langues</a:t>
            </a:r>
            <a:endParaRPr lang="fr-FR" sz="1000">
              <a:solidFill>
                <a:schemeClr val="tx1"/>
              </a:solidFill>
            </a:endParaRPr>
          </a:p>
          <a:p>
            <a:pPr lvl="2">
              <a:buNone/>
            </a:pPr>
            <a:endParaRPr lang="fr-FR" sz="300" smtClean="0"/>
          </a:p>
          <a:p>
            <a:pPr lvl="2">
              <a:buNone/>
            </a:pPr>
            <a:endParaRPr lang="fr-FR" sz="300"/>
          </a:p>
          <a:p>
            <a:pPr lvl="2">
              <a:buNone/>
            </a:pPr>
            <a:endParaRPr lang="fr-FR" sz="300" smtClean="0"/>
          </a:p>
          <a:p>
            <a:r>
              <a:rPr lang="fr-FR" sz="1400" b="1" smtClean="0"/>
              <a:t>Quelle solution pour Bayard :</a:t>
            </a:r>
            <a:endParaRPr lang="fr-FR" sz="1400" b="1"/>
          </a:p>
          <a:p>
            <a:pPr lvl="1"/>
            <a:r>
              <a:rPr lang="fr-FR" sz="1100" smtClean="0"/>
              <a:t>1 </a:t>
            </a:r>
            <a:r>
              <a:rPr lang="fr-FR" sz="1100" err="1" smtClean="0"/>
              <a:t>Website</a:t>
            </a:r>
            <a:r>
              <a:rPr lang="fr-FR" sz="1100" smtClean="0"/>
              <a:t> </a:t>
            </a:r>
            <a:r>
              <a:rPr lang="fr-FR" sz="1100"/>
              <a:t>pour </a:t>
            </a:r>
            <a:r>
              <a:rPr lang="fr-FR" sz="1100" smtClean="0"/>
              <a:t>le </a:t>
            </a:r>
            <a:r>
              <a:rPr lang="fr-FR" sz="1100"/>
              <a:t>réseau  </a:t>
            </a:r>
            <a:r>
              <a:rPr lang="fr-FR" sz="1100" smtClean="0"/>
              <a:t>avec </a:t>
            </a:r>
          </a:p>
          <a:p>
            <a:pPr lvl="2"/>
            <a:r>
              <a:rPr lang="fr-FR" sz="1050" smtClean="0"/>
              <a:t>un store pour Bayard </a:t>
            </a:r>
            <a:r>
              <a:rPr lang="fr-FR" sz="1050"/>
              <a:t>Education </a:t>
            </a:r>
            <a:endParaRPr lang="fr-FR" sz="1050" smtClean="0"/>
          </a:p>
          <a:p>
            <a:pPr lvl="2"/>
            <a:r>
              <a:rPr lang="fr-FR" sz="1050" smtClean="0"/>
              <a:t>un </a:t>
            </a:r>
            <a:r>
              <a:rPr lang="fr-FR" sz="1050"/>
              <a:t>store pour </a:t>
            </a:r>
            <a:r>
              <a:rPr lang="fr-FR" sz="1050" smtClean="0"/>
              <a:t>Milan Ecole</a:t>
            </a:r>
            <a:endParaRPr lang="fr-FR" sz="1050"/>
          </a:p>
          <a:p>
            <a:pPr lvl="1"/>
            <a:r>
              <a:rPr lang="fr-FR" sz="1050" smtClean="0"/>
              <a:t>1 </a:t>
            </a:r>
            <a:r>
              <a:rPr lang="fr-FR" sz="1050" err="1" smtClean="0"/>
              <a:t>Website</a:t>
            </a:r>
            <a:r>
              <a:rPr lang="fr-FR" sz="1050" smtClean="0"/>
              <a:t> </a:t>
            </a:r>
            <a:r>
              <a:rPr lang="fr-FR" sz="1050"/>
              <a:t>pour </a:t>
            </a:r>
            <a:r>
              <a:rPr lang="fr-FR" sz="1050" smtClean="0"/>
              <a:t>les autres boutiques avec </a:t>
            </a:r>
          </a:p>
          <a:p>
            <a:pPr lvl="2"/>
            <a:r>
              <a:rPr lang="fr-FR" sz="1050"/>
              <a:t>un store par marché </a:t>
            </a:r>
          </a:p>
          <a:p>
            <a:pPr lvl="2"/>
            <a:r>
              <a:rPr lang="fr-FR" sz="1050"/>
              <a:t>un </a:t>
            </a:r>
            <a:r>
              <a:rPr lang="fr-FR" sz="1050" err="1"/>
              <a:t>storeview</a:t>
            </a:r>
            <a:r>
              <a:rPr lang="fr-FR" sz="1050"/>
              <a:t> par </a:t>
            </a:r>
            <a:r>
              <a:rPr lang="fr-FR" sz="1050" smtClean="0"/>
              <a:t>marché </a:t>
            </a:r>
            <a:r>
              <a:rPr lang="fr-FR" sz="800" smtClean="0"/>
              <a:t>(en </a:t>
            </a:r>
            <a:r>
              <a:rPr lang="fr-FR" sz="800"/>
              <a:t>prévision de l’ouverture à </a:t>
            </a:r>
            <a:r>
              <a:rPr lang="fr-FR" sz="800" smtClean="0"/>
              <a:t>plusieurs </a:t>
            </a:r>
            <a:r>
              <a:rPr lang="fr-FR" sz="800"/>
              <a:t>langues)</a:t>
            </a:r>
          </a:p>
          <a:p>
            <a:pPr lvl="2">
              <a:buNone/>
            </a:pPr>
            <a:endParaRPr lang="fr-FR" sz="300" smtClean="0"/>
          </a:p>
          <a:p>
            <a:pPr lvl="2">
              <a:buNone/>
            </a:pPr>
            <a:endParaRPr lang="fr-FR" sz="300" smtClean="0"/>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
        <p:nvSpPr>
          <p:cNvPr id="9" name="Rectangle 8"/>
          <p:cNvSpPr/>
          <p:nvPr/>
        </p:nvSpPr>
        <p:spPr bwMode="auto">
          <a:xfrm>
            <a:off x="182880" y="5566891"/>
            <a:ext cx="8788400" cy="831669"/>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hangingPunct="0"/>
            <a:r>
              <a:rPr lang="fr-FR" sz="1400">
                <a:ea typeface="ヒラギノ角ゴ Pro W3" pitchFamily="1" charset="-128"/>
              </a:rPr>
              <a:t>Séparer le </a:t>
            </a:r>
            <a:r>
              <a:rPr lang="fr-FR" sz="1400" err="1">
                <a:ea typeface="ヒラギノ角ゴ Pro W3" pitchFamily="1" charset="-128"/>
              </a:rPr>
              <a:t>website</a:t>
            </a:r>
            <a:r>
              <a:rPr lang="fr-FR" sz="1400">
                <a:ea typeface="ヒラギノ角ゴ Pro W3" pitchFamily="1" charset="-128"/>
              </a:rPr>
              <a:t> réseau des autres sites permettra : </a:t>
            </a:r>
          </a:p>
          <a:p>
            <a:pPr marL="171450" indent="-171450" eaLnBrk="0" hangingPunct="0">
              <a:buFontTx/>
              <a:buChar char="-"/>
            </a:pPr>
            <a:r>
              <a:rPr lang="fr-FR" sz="1200">
                <a:ea typeface="ヒラギノ角ゴ Pro W3" pitchFamily="1" charset="-128"/>
              </a:rPr>
              <a:t>D</a:t>
            </a:r>
            <a:r>
              <a:rPr lang="fr-FR" sz="1200" smtClean="0">
                <a:ea typeface="ヒラギノ角ゴ Pro W3" pitchFamily="1" charset="-128"/>
              </a:rPr>
              <a:t>e </a:t>
            </a:r>
            <a:r>
              <a:rPr lang="fr-FR" sz="1200">
                <a:ea typeface="ヒラギノ角ゴ Pro W3" pitchFamily="1" charset="-128"/>
              </a:rPr>
              <a:t>gérer du code fonctionnel différent (saisie des </a:t>
            </a:r>
            <a:r>
              <a:rPr lang="fr-FR" sz="1200" smtClean="0">
                <a:ea typeface="ヒラギノ角ゴ Pro W3" pitchFamily="1" charset="-128"/>
              </a:rPr>
              <a:t>codes délégués</a:t>
            </a:r>
            <a:r>
              <a:rPr lang="fr-FR" sz="1200">
                <a:ea typeface="ヒラギノ角ゴ Pro W3" pitchFamily="1" charset="-128"/>
              </a:rPr>
              <a:t>, ..)</a:t>
            </a:r>
          </a:p>
          <a:p>
            <a:pPr marL="171450" indent="-171450" eaLnBrk="0" hangingPunct="0">
              <a:buFontTx/>
              <a:buChar char="-"/>
            </a:pPr>
            <a:r>
              <a:rPr lang="fr-FR" sz="1200">
                <a:ea typeface="ヒラギノ角ゴ Pro W3" pitchFamily="1" charset="-128"/>
              </a:rPr>
              <a:t>Mais répondra également au be</a:t>
            </a:r>
            <a:r>
              <a:rPr lang="fr-FR" sz="1200"/>
              <a:t>soin d’avoir pour un même produit, un descriptif de vente </a:t>
            </a:r>
            <a:r>
              <a:rPr lang="fr-FR" sz="1200" smtClean="0"/>
              <a:t>différent </a:t>
            </a:r>
            <a:r>
              <a:rPr lang="fr-FR" sz="1200"/>
              <a:t>(cas du </a:t>
            </a:r>
            <a:endParaRPr lang="fr-FR" sz="1200" smtClean="0"/>
          </a:p>
          <a:p>
            <a:pPr eaLnBrk="0" hangingPunct="0"/>
            <a:r>
              <a:rPr lang="fr-FR" sz="1200" smtClean="0"/>
              <a:t>produit </a:t>
            </a:r>
            <a:r>
              <a:rPr lang="fr-FR" sz="1200"/>
              <a:t>à </a:t>
            </a:r>
            <a:r>
              <a:rPr lang="fr-FR" sz="1200" smtClean="0"/>
              <a:t>des </a:t>
            </a:r>
            <a:r>
              <a:rPr lang="fr-FR" sz="1200"/>
              <a:t>cibles </a:t>
            </a:r>
            <a:r>
              <a:rPr lang="fr-FR" sz="1200" smtClean="0"/>
              <a:t>BtoC VS </a:t>
            </a:r>
            <a:r>
              <a:rPr lang="fr-FR" sz="1200" err="1" smtClean="0"/>
              <a:t>BtoB</a:t>
            </a:r>
            <a:r>
              <a:rPr lang="fr-FR" sz="1200" smtClean="0"/>
              <a:t>).</a:t>
            </a:r>
            <a:endParaRPr lang="fr-FR" sz="1200">
              <a:ea typeface="ヒラギノ角ゴ Pro W3" pitchFamily="1" charset="-128"/>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0993" y="2929918"/>
            <a:ext cx="5970215" cy="1389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0481342"/>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4874" y="323400"/>
            <a:ext cx="8450580" cy="221599"/>
          </a:xfrm>
        </p:spPr>
        <p:txBody>
          <a:bodyPr/>
          <a:lstStyle/>
          <a:p>
            <a:r>
              <a:rPr lang="fr-FR" sz="1600"/>
              <a:t>nos choix d’implémentation </a:t>
            </a:r>
            <a:r>
              <a:rPr lang="fr-FR" sz="1600" smtClean="0"/>
              <a:t>: architecture fonctionnelle des sites</a:t>
            </a:r>
            <a:endParaRPr lang="fr-FR" sz="16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61</a:t>
            </a:fld>
            <a:endParaRPr lang="fr-FR"/>
          </a:p>
        </p:txBody>
      </p:sp>
      <p:sp>
        <p:nvSpPr>
          <p:cNvPr id="5" name="Espace réservé du texte 4"/>
          <p:cNvSpPr>
            <a:spLocks noGrp="1"/>
          </p:cNvSpPr>
          <p:nvPr>
            <p:ph type="body" sz="quarter" idx="10"/>
          </p:nvPr>
        </p:nvSpPr>
        <p:spPr>
          <a:xfrm>
            <a:off x="372137" y="814507"/>
            <a:ext cx="8653899" cy="5688843"/>
          </a:xfrm>
        </p:spPr>
        <p:txBody>
          <a:bodyPr/>
          <a:lstStyle/>
          <a:p>
            <a:pPr lvl="2">
              <a:buNone/>
            </a:pPr>
            <a:endParaRPr lang="fr-FR" sz="800"/>
          </a:p>
          <a:p>
            <a:r>
              <a:rPr lang="fr-FR" sz="2800" b="1" smtClean="0"/>
              <a:t>Quelle solution pour Bayard :</a:t>
            </a:r>
            <a:endParaRPr lang="fr-FR" sz="2800" b="1"/>
          </a:p>
          <a:p>
            <a:pPr lvl="1"/>
            <a:r>
              <a:rPr lang="fr-FR" sz="2000" smtClean="0"/>
              <a:t>1 </a:t>
            </a:r>
            <a:r>
              <a:rPr lang="fr-FR" sz="2000" err="1" smtClean="0"/>
              <a:t>Website</a:t>
            </a:r>
            <a:r>
              <a:rPr lang="fr-FR" sz="2000" smtClean="0"/>
              <a:t> </a:t>
            </a:r>
            <a:r>
              <a:rPr lang="fr-FR" sz="2000"/>
              <a:t>pour </a:t>
            </a:r>
            <a:r>
              <a:rPr lang="fr-FR" sz="2000" smtClean="0"/>
              <a:t>le </a:t>
            </a:r>
            <a:r>
              <a:rPr lang="fr-FR" sz="2000"/>
              <a:t>réseau  </a:t>
            </a:r>
            <a:r>
              <a:rPr lang="fr-FR" sz="2000" smtClean="0"/>
              <a:t>avec </a:t>
            </a:r>
          </a:p>
          <a:p>
            <a:pPr lvl="2"/>
            <a:r>
              <a:rPr lang="fr-FR" sz="1800" smtClean="0"/>
              <a:t>un store pour Bayard </a:t>
            </a:r>
            <a:r>
              <a:rPr lang="fr-FR" sz="1800"/>
              <a:t>Education </a:t>
            </a:r>
            <a:endParaRPr lang="fr-FR" sz="1800" smtClean="0"/>
          </a:p>
          <a:p>
            <a:pPr lvl="2"/>
            <a:r>
              <a:rPr lang="fr-FR" sz="1800" smtClean="0"/>
              <a:t>un </a:t>
            </a:r>
            <a:r>
              <a:rPr lang="fr-FR" sz="1800"/>
              <a:t>store pour </a:t>
            </a:r>
            <a:r>
              <a:rPr lang="fr-FR" sz="1800" smtClean="0"/>
              <a:t>Milan Ecole</a:t>
            </a:r>
            <a:endParaRPr lang="fr-FR" sz="1800"/>
          </a:p>
          <a:p>
            <a:pPr lvl="1"/>
            <a:r>
              <a:rPr lang="fr-FR" smtClean="0"/>
              <a:t>1 </a:t>
            </a:r>
            <a:r>
              <a:rPr lang="fr-FR" err="1" smtClean="0"/>
              <a:t>Website</a:t>
            </a:r>
            <a:r>
              <a:rPr lang="fr-FR" smtClean="0"/>
              <a:t> </a:t>
            </a:r>
            <a:r>
              <a:rPr lang="fr-FR"/>
              <a:t>pour </a:t>
            </a:r>
            <a:r>
              <a:rPr lang="fr-FR" smtClean="0"/>
              <a:t>les autres boutiques avec </a:t>
            </a:r>
          </a:p>
          <a:p>
            <a:pPr lvl="2"/>
            <a:r>
              <a:rPr lang="fr-FR" sz="1800"/>
              <a:t>un store par marché </a:t>
            </a:r>
          </a:p>
          <a:p>
            <a:pPr lvl="2"/>
            <a:r>
              <a:rPr lang="fr-FR" sz="1800"/>
              <a:t>un </a:t>
            </a:r>
            <a:r>
              <a:rPr lang="fr-FR" sz="1800" err="1"/>
              <a:t>storeview</a:t>
            </a:r>
            <a:r>
              <a:rPr lang="fr-FR" sz="1800"/>
              <a:t> par </a:t>
            </a:r>
            <a:r>
              <a:rPr lang="fr-FR" sz="1800" smtClean="0"/>
              <a:t>marché </a:t>
            </a:r>
            <a:r>
              <a:rPr lang="fr-FR" sz="1200" smtClean="0"/>
              <a:t>(en </a:t>
            </a:r>
            <a:r>
              <a:rPr lang="fr-FR" sz="1200"/>
              <a:t>prévision de l’ouverture à </a:t>
            </a:r>
            <a:r>
              <a:rPr lang="fr-FR" sz="1200" smtClean="0"/>
              <a:t>plusieurs </a:t>
            </a:r>
            <a:r>
              <a:rPr lang="fr-FR" sz="1200"/>
              <a:t>langues)</a:t>
            </a:r>
          </a:p>
          <a:p>
            <a:pPr lvl="2">
              <a:buNone/>
            </a:pPr>
            <a:endParaRPr lang="fr-FR" sz="800" smtClean="0"/>
          </a:p>
          <a:p>
            <a:pPr lvl="2">
              <a:buNone/>
            </a:pPr>
            <a:endParaRPr lang="fr-FR" sz="800" smtClean="0"/>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
        <p:nvSpPr>
          <p:cNvPr id="9" name="Rectangle 8"/>
          <p:cNvSpPr/>
          <p:nvPr/>
        </p:nvSpPr>
        <p:spPr bwMode="auto">
          <a:xfrm>
            <a:off x="182880" y="4426857"/>
            <a:ext cx="8788400" cy="1971703"/>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hangingPunct="0"/>
            <a:r>
              <a:rPr lang="fr-FR">
                <a:ea typeface="ヒラギノ角ゴ Pro W3" pitchFamily="1" charset="-128"/>
              </a:rPr>
              <a:t>Séparer le </a:t>
            </a:r>
            <a:r>
              <a:rPr lang="fr-FR" err="1">
                <a:ea typeface="ヒラギノ角ゴ Pro W3" pitchFamily="1" charset="-128"/>
              </a:rPr>
              <a:t>website</a:t>
            </a:r>
            <a:r>
              <a:rPr lang="fr-FR">
                <a:ea typeface="ヒラギノ角ゴ Pro W3" pitchFamily="1" charset="-128"/>
              </a:rPr>
              <a:t> réseau des autres sites permettra : </a:t>
            </a:r>
          </a:p>
          <a:p>
            <a:pPr marL="171450" indent="-171450" eaLnBrk="0" hangingPunct="0">
              <a:buFontTx/>
              <a:buChar char="-"/>
            </a:pPr>
            <a:r>
              <a:rPr lang="fr-FR" sz="2000">
                <a:ea typeface="ヒラギノ角ゴ Pro W3" pitchFamily="1" charset="-128"/>
              </a:rPr>
              <a:t>D</a:t>
            </a:r>
            <a:r>
              <a:rPr lang="fr-FR" sz="2000" smtClean="0">
                <a:ea typeface="ヒラギノ角ゴ Pro W3" pitchFamily="1" charset="-128"/>
              </a:rPr>
              <a:t>e </a:t>
            </a:r>
            <a:r>
              <a:rPr lang="fr-FR" sz="2000">
                <a:ea typeface="ヒラギノ角ゴ Pro W3" pitchFamily="1" charset="-128"/>
              </a:rPr>
              <a:t>gérer du code fonctionnel différent (saisie des </a:t>
            </a:r>
            <a:r>
              <a:rPr lang="fr-FR" sz="2000" smtClean="0">
                <a:ea typeface="ヒラギノ角ゴ Pro W3" pitchFamily="1" charset="-128"/>
              </a:rPr>
              <a:t>codes délégués</a:t>
            </a:r>
            <a:r>
              <a:rPr lang="fr-FR" sz="2000">
                <a:ea typeface="ヒラギノ角ゴ Pro W3" pitchFamily="1" charset="-128"/>
              </a:rPr>
              <a:t>, ..)</a:t>
            </a:r>
          </a:p>
          <a:p>
            <a:pPr marL="171450" indent="-171450" eaLnBrk="0" hangingPunct="0">
              <a:buFontTx/>
              <a:buChar char="-"/>
            </a:pPr>
            <a:r>
              <a:rPr lang="fr-FR" sz="2000">
                <a:ea typeface="ヒラギノ角ゴ Pro W3" pitchFamily="1" charset="-128"/>
              </a:rPr>
              <a:t>Mais répondra également au be</a:t>
            </a:r>
            <a:r>
              <a:rPr lang="fr-FR" sz="2000"/>
              <a:t>soin d’avoir pour un même produit, </a:t>
            </a:r>
            <a:endParaRPr lang="fr-FR" sz="2000" smtClean="0"/>
          </a:p>
          <a:p>
            <a:pPr eaLnBrk="0" hangingPunct="0"/>
            <a:r>
              <a:rPr lang="fr-FR" sz="2000" smtClean="0"/>
              <a:t>un </a:t>
            </a:r>
            <a:r>
              <a:rPr lang="fr-FR" sz="2000"/>
              <a:t>descriptif de vente </a:t>
            </a:r>
            <a:r>
              <a:rPr lang="fr-FR" sz="2000" smtClean="0"/>
              <a:t>différent </a:t>
            </a:r>
            <a:r>
              <a:rPr lang="fr-FR" sz="2000"/>
              <a:t>(cas du </a:t>
            </a:r>
            <a:r>
              <a:rPr lang="fr-FR" sz="2000" smtClean="0"/>
              <a:t>produit </a:t>
            </a:r>
            <a:r>
              <a:rPr lang="fr-FR" sz="2000"/>
              <a:t>à </a:t>
            </a:r>
            <a:r>
              <a:rPr lang="fr-FR" sz="2000" smtClean="0"/>
              <a:t>des </a:t>
            </a:r>
            <a:r>
              <a:rPr lang="fr-FR" sz="2000"/>
              <a:t>cibles </a:t>
            </a:r>
            <a:r>
              <a:rPr lang="fr-FR" sz="2000" smtClean="0"/>
              <a:t>BtoC VS </a:t>
            </a:r>
            <a:r>
              <a:rPr lang="fr-FR" sz="2000" err="1" smtClean="0"/>
              <a:t>BtoB</a:t>
            </a:r>
            <a:r>
              <a:rPr lang="fr-FR" sz="2000" smtClean="0"/>
              <a:t>).</a:t>
            </a:r>
            <a:endParaRPr lang="fr-FR" sz="2000">
              <a:ea typeface="ヒラギノ角ゴ Pro W3" pitchFamily="1" charset="-128"/>
            </a:endParaRPr>
          </a:p>
        </p:txBody>
      </p:sp>
    </p:spTree>
    <p:extLst>
      <p:ext uri="{BB962C8B-B14F-4D97-AF65-F5344CB8AC3E}">
        <p14:creationId xmlns:p14="http://schemas.microsoft.com/office/powerpoint/2010/main" val="2361312616"/>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420" y="353880"/>
            <a:ext cx="8450580" cy="249299"/>
          </a:xfrm>
        </p:spPr>
        <p:txBody>
          <a:bodyPr/>
          <a:lstStyle/>
          <a:p>
            <a:r>
              <a:rPr lang="fr-FR" sz="1800"/>
              <a:t>nos choix d’implémentation  : </a:t>
            </a:r>
            <a:r>
              <a:rPr lang="fr-FR" sz="1800" smtClean="0"/>
              <a:t>prestation feuilletage et vidéo</a:t>
            </a:r>
            <a:endParaRPr lang="fr-FR" sz="18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62</a:t>
            </a:fld>
            <a:endParaRPr lang="fr-FR"/>
          </a:p>
        </p:txBody>
      </p:sp>
      <p:sp>
        <p:nvSpPr>
          <p:cNvPr id="5" name="Espace réservé du texte 4"/>
          <p:cNvSpPr>
            <a:spLocks noGrp="1"/>
          </p:cNvSpPr>
          <p:nvPr>
            <p:ph type="body" sz="quarter" idx="10"/>
          </p:nvPr>
        </p:nvSpPr>
        <p:spPr>
          <a:xfrm>
            <a:off x="372137" y="1003189"/>
            <a:ext cx="8653899" cy="3478541"/>
          </a:xfrm>
        </p:spPr>
        <p:txBody>
          <a:bodyPr/>
          <a:lstStyle/>
          <a:p>
            <a:r>
              <a:rPr lang="fr-FR" b="1" smtClean="0"/>
              <a:t>Solution de feuilletage : HTML5</a:t>
            </a:r>
          </a:p>
          <a:p>
            <a:pPr lvl="1"/>
            <a:r>
              <a:rPr lang="fr-FR" sz="1600" smtClean="0"/>
              <a:t>Exemple de devis de prestataire </a:t>
            </a:r>
            <a:r>
              <a:rPr lang="fr-FR" sz="1600"/>
              <a:t>de production de Feuilletage </a:t>
            </a:r>
            <a:r>
              <a:rPr lang="fr-FR" sz="1600" smtClean="0"/>
              <a:t>dans le § budget</a:t>
            </a:r>
          </a:p>
          <a:p>
            <a:pPr lvl="2"/>
            <a:endParaRPr lang="fr-FR" sz="1200" smtClean="0"/>
          </a:p>
          <a:p>
            <a:pPr marL="0" indent="0">
              <a:buNone/>
            </a:pPr>
            <a:r>
              <a:rPr lang="fr-FR" sz="1600" b="1" smtClean="0">
                <a:solidFill>
                  <a:schemeClr val="tx1"/>
                </a:solidFill>
              </a:rPr>
              <a:t>La solution pourrait être portée sur Magento (</a:t>
            </a:r>
            <a:r>
              <a:rPr lang="fr-FR" sz="1600" b="1" err="1" smtClean="0">
                <a:solidFill>
                  <a:schemeClr val="tx1"/>
                </a:solidFill>
              </a:rPr>
              <a:t>TurnJs</a:t>
            </a:r>
            <a:r>
              <a:rPr lang="fr-FR" sz="1600" b="1" smtClean="0">
                <a:solidFill>
                  <a:schemeClr val="tx1"/>
                </a:solidFill>
              </a:rPr>
              <a:t> par exemple) mais cela dépend de l’architecture d’hébergement pour la vidéo (utilisation possible de </a:t>
            </a:r>
            <a:r>
              <a:rPr lang="fr-FR" sz="1600" b="1" err="1" smtClean="0">
                <a:solidFill>
                  <a:schemeClr val="tx1"/>
                </a:solidFill>
              </a:rPr>
              <a:t>jw-player</a:t>
            </a:r>
            <a:r>
              <a:rPr lang="fr-FR" sz="1600" b="1" smtClean="0">
                <a:solidFill>
                  <a:schemeClr val="tx1"/>
                </a:solidFill>
              </a:rPr>
              <a:t> pour cette partie)</a:t>
            </a:r>
            <a:endParaRPr lang="fr-FR" sz="1600" b="1">
              <a:solidFill>
                <a:schemeClr val="tx1"/>
              </a:solidFill>
            </a:endParaRPr>
          </a:p>
          <a:p>
            <a:endParaRPr lang="fr-FR"/>
          </a:p>
          <a:p>
            <a:endParaRPr lang="fr-FR"/>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Tree>
    <p:extLst>
      <p:ext uri="{BB962C8B-B14F-4D97-AF65-F5344CB8AC3E}">
        <p14:creationId xmlns:p14="http://schemas.microsoft.com/office/powerpoint/2010/main" val="4020483628"/>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693420" y="323400"/>
            <a:ext cx="8040688" cy="249299"/>
          </a:xfrm>
        </p:spPr>
        <p:txBody>
          <a:bodyPr/>
          <a:lstStyle/>
          <a:p>
            <a:r>
              <a:rPr lang="fr-FR" sz="1800"/>
              <a:t>nos choix d’implémentation  : </a:t>
            </a:r>
            <a:r>
              <a:rPr lang="fr-FR" sz="1800" smtClean="0"/>
              <a:t>boutons se réabonner</a:t>
            </a:r>
            <a:endParaRPr lang="fr-FR" sz="18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63</a:t>
            </a:fld>
            <a:endParaRPr lang="fr-FR"/>
          </a:p>
        </p:txBody>
      </p:sp>
      <p:sp>
        <p:nvSpPr>
          <p:cNvPr id="5" name="Espace réservé du texte 4"/>
          <p:cNvSpPr>
            <a:spLocks noGrp="1"/>
          </p:cNvSpPr>
          <p:nvPr>
            <p:ph type="body" sz="quarter" idx="10"/>
          </p:nvPr>
        </p:nvSpPr>
        <p:spPr>
          <a:xfrm>
            <a:off x="372137" y="814507"/>
            <a:ext cx="8653899" cy="5680297"/>
          </a:xfrm>
        </p:spPr>
        <p:txBody>
          <a:bodyPr/>
          <a:lstStyle/>
          <a:p>
            <a:r>
              <a:rPr lang="fr-FR" sz="1600" b="1" smtClean="0"/>
              <a:t>Fonctionnalité s’abonner se réabonner :</a:t>
            </a:r>
          </a:p>
          <a:p>
            <a:pPr lvl="1">
              <a:defRPr/>
            </a:pPr>
            <a:r>
              <a:rPr lang="fr-FR" sz="1400" smtClean="0"/>
              <a:t>Le besoin décrit dans le cahier </a:t>
            </a:r>
            <a:r>
              <a:rPr lang="fr-FR" sz="1400"/>
              <a:t>des charges indique qu’en </a:t>
            </a:r>
            <a:r>
              <a:rPr lang="fr-FR" sz="1400" smtClean="0">
                <a:solidFill>
                  <a:schemeClr val="tx1"/>
                </a:solidFill>
              </a:rPr>
              <a:t>mode </a:t>
            </a:r>
            <a:r>
              <a:rPr lang="fr-FR" sz="1400">
                <a:solidFill>
                  <a:schemeClr val="tx1"/>
                </a:solidFill>
              </a:rPr>
              <a:t>non </a:t>
            </a:r>
            <a:r>
              <a:rPr lang="fr-FR" sz="1400" smtClean="0">
                <a:solidFill>
                  <a:schemeClr val="tx1"/>
                </a:solidFill>
              </a:rPr>
              <a:t>connecté, </a:t>
            </a:r>
            <a:r>
              <a:rPr lang="fr-FR" sz="1400">
                <a:solidFill>
                  <a:schemeClr val="tx1"/>
                </a:solidFill>
              </a:rPr>
              <a:t>on affiche les deux </a:t>
            </a:r>
            <a:r>
              <a:rPr lang="fr-FR" sz="1400" smtClean="0">
                <a:solidFill>
                  <a:schemeClr val="tx1"/>
                </a:solidFill>
              </a:rPr>
              <a:t>boutons, alors qu’en </a:t>
            </a:r>
            <a:r>
              <a:rPr lang="fr-FR" sz="1400">
                <a:solidFill>
                  <a:schemeClr val="tx1"/>
                </a:solidFill>
              </a:rPr>
              <a:t>monde </a:t>
            </a:r>
            <a:r>
              <a:rPr lang="fr-FR" sz="1400" smtClean="0">
                <a:solidFill>
                  <a:schemeClr val="tx1"/>
                </a:solidFill>
              </a:rPr>
              <a:t>connecté, </a:t>
            </a:r>
            <a:r>
              <a:rPr lang="fr-FR" sz="1400">
                <a:solidFill>
                  <a:schemeClr val="tx1"/>
                </a:solidFill>
              </a:rPr>
              <a:t>on affiche le bouton ≪ s’abonner ≫ si l’internaute n’est pas </a:t>
            </a:r>
            <a:r>
              <a:rPr lang="fr-FR" sz="1400" smtClean="0">
                <a:solidFill>
                  <a:schemeClr val="tx1"/>
                </a:solidFill>
              </a:rPr>
              <a:t>déjà abonné au titre </a:t>
            </a:r>
            <a:r>
              <a:rPr lang="fr-FR" sz="1400">
                <a:solidFill>
                  <a:schemeClr val="tx1"/>
                </a:solidFill>
              </a:rPr>
              <a:t>et on affiche ≪ se </a:t>
            </a:r>
            <a:r>
              <a:rPr lang="fr-FR" sz="1400" smtClean="0">
                <a:solidFill>
                  <a:schemeClr val="tx1"/>
                </a:solidFill>
              </a:rPr>
              <a:t>réabonner </a:t>
            </a:r>
            <a:r>
              <a:rPr lang="fr-FR" sz="1400">
                <a:solidFill>
                  <a:schemeClr val="tx1"/>
                </a:solidFill>
              </a:rPr>
              <a:t>≫ si l’internaute est </a:t>
            </a:r>
            <a:r>
              <a:rPr lang="fr-FR" sz="1400" smtClean="0">
                <a:solidFill>
                  <a:schemeClr val="tx1"/>
                </a:solidFill>
              </a:rPr>
              <a:t>déjà abonné.</a:t>
            </a:r>
          </a:p>
          <a:p>
            <a:pPr>
              <a:defRPr/>
            </a:pPr>
            <a:r>
              <a:rPr lang="fr-FR" sz="1600" b="1" smtClean="0"/>
              <a:t>Notre vision de la solution :</a:t>
            </a:r>
            <a:endParaRPr lang="fr-FR" sz="1600" b="1"/>
          </a:p>
          <a:p>
            <a:pPr lvl="1">
              <a:defRPr/>
            </a:pPr>
            <a:r>
              <a:rPr lang="fr-FR" sz="1400" smtClean="0"/>
              <a:t>Ce besoin nécessite de vérifier sur chaque page produit des attributs de l’utilisateur. Ces attributs </a:t>
            </a:r>
            <a:r>
              <a:rPr lang="fr-FR" sz="1100" smtClean="0"/>
              <a:t>(</a:t>
            </a:r>
            <a:r>
              <a:rPr lang="fr-FR" sz="1100" err="1" smtClean="0"/>
              <a:t>map</a:t>
            </a:r>
            <a:r>
              <a:rPr lang="fr-FR" sz="1100" smtClean="0"/>
              <a:t> complète de tous les id-produits de titres auxquels il est abonné, chargé en mémoire dans la session lors de la connexion et </a:t>
            </a:r>
            <a:r>
              <a:rPr lang="fr-FR" sz="1100" err="1" smtClean="0"/>
              <a:t>récupé</a:t>
            </a:r>
            <a:r>
              <a:rPr lang="fr-FR" sz="1100" smtClean="0"/>
              <a:t> du SSO ou d’Advantage)</a:t>
            </a:r>
            <a:r>
              <a:rPr lang="fr-FR" sz="1400" smtClean="0"/>
              <a:t> doivent être comparés à l’id-produit de la page produit en cours.</a:t>
            </a:r>
          </a:p>
          <a:p>
            <a:pPr lvl="1">
              <a:defRPr/>
            </a:pPr>
            <a:r>
              <a:rPr lang="fr-FR" sz="1400" smtClean="0"/>
              <a:t>Selon comment le traitement est fait, cela risque d’empêcher la mise en full cache des pages produit (une des pages les plus vues du site) et </a:t>
            </a:r>
            <a:r>
              <a:rPr lang="fr-FR" sz="1400" b="1" smtClean="0">
                <a:solidFill>
                  <a:srgbClr val="FFC000"/>
                </a:solidFill>
              </a:rPr>
              <a:t>présente donc des risques de performance.</a:t>
            </a:r>
          </a:p>
          <a:p>
            <a:pPr lvl="1">
              <a:defRPr/>
            </a:pPr>
            <a:r>
              <a:rPr lang="fr-FR" sz="1400" smtClean="0"/>
              <a:t>De plus, il faut s’assurer de la bonne segmentation des informations en mémoire pour ne pas mélanger les informations entre utilisateurs.</a:t>
            </a:r>
          </a:p>
          <a:p>
            <a:pPr lvl="1">
              <a:defRPr/>
            </a:pPr>
            <a:r>
              <a:rPr lang="fr-FR" sz="1400" smtClean="0"/>
              <a:t>La solution technique sera un </a:t>
            </a:r>
            <a:r>
              <a:rPr lang="fr-FR" sz="1400" err="1" smtClean="0"/>
              <a:t>js</a:t>
            </a:r>
            <a:r>
              <a:rPr lang="fr-FR" sz="1400" smtClean="0"/>
              <a:t> côté client accompagn</a:t>
            </a:r>
            <a:r>
              <a:rPr lang="fr-FR" sz="1400"/>
              <a:t>é d’une vérification </a:t>
            </a:r>
            <a:r>
              <a:rPr lang="fr-FR" sz="1400" smtClean="0"/>
              <a:t>post </a:t>
            </a:r>
            <a:r>
              <a:rPr lang="fr-FR" sz="1400" err="1" smtClean="0"/>
              <a:t>submit</a:t>
            </a:r>
            <a:r>
              <a:rPr lang="fr-FR" sz="1400" smtClean="0"/>
              <a:t> côté serveur. </a:t>
            </a:r>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
        <p:nvSpPr>
          <p:cNvPr id="7" name="Rectangle 6"/>
          <p:cNvSpPr/>
          <p:nvPr/>
        </p:nvSpPr>
        <p:spPr bwMode="auto">
          <a:xfrm>
            <a:off x="182880" y="5259030"/>
            <a:ext cx="8788400" cy="1117600"/>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hangingPunct="0"/>
            <a:r>
              <a:rPr lang="fr-FR" sz="1600" smtClean="0">
                <a:ea typeface="ヒラギノ角ゴ Pro W3" pitchFamily="1" charset="-128"/>
              </a:rPr>
              <a:t>D’une manière générale, pour tout développement spécifique basé sur du </a:t>
            </a:r>
            <a:r>
              <a:rPr lang="fr-FR" sz="1600" err="1" smtClean="0">
                <a:ea typeface="ヒラギノ角ゴ Pro W3" pitchFamily="1" charset="-128"/>
              </a:rPr>
              <a:t>javascript</a:t>
            </a:r>
            <a:r>
              <a:rPr lang="fr-FR" sz="1600" smtClean="0">
                <a:ea typeface="ヒラギノ角ゴ Pro W3" pitchFamily="1" charset="-128"/>
              </a:rPr>
              <a:t> nous </a:t>
            </a:r>
          </a:p>
          <a:p>
            <a:pPr eaLnBrk="0" hangingPunct="0"/>
            <a:r>
              <a:rPr lang="fr-FR" sz="1600" smtClean="0">
                <a:ea typeface="ヒラギノ角ゴ Pro W3" pitchFamily="1" charset="-128"/>
              </a:rPr>
              <a:t>mettons en œuvre le même développement côté serveur en </a:t>
            </a:r>
            <a:r>
              <a:rPr lang="fr-FR" sz="1600" err="1" smtClean="0">
                <a:ea typeface="ヒラギノ角ゴ Pro W3" pitchFamily="1" charset="-128"/>
              </a:rPr>
              <a:t>php</a:t>
            </a:r>
            <a:r>
              <a:rPr lang="fr-FR" sz="1600" smtClean="0">
                <a:ea typeface="ヒラギノ角ゴ Pro W3" pitchFamily="1" charset="-128"/>
              </a:rPr>
              <a:t> pour valider la règle de gestion </a:t>
            </a:r>
          </a:p>
          <a:p>
            <a:pPr eaLnBrk="0" hangingPunct="0"/>
            <a:r>
              <a:rPr lang="fr-FR" sz="1600" smtClean="0">
                <a:ea typeface="ヒラギノ角ゴ Pro W3" pitchFamily="1" charset="-128"/>
              </a:rPr>
              <a:t>fonctionnelle et éviter ainsi toutes tentatives de fraude ou de bypass </a:t>
            </a:r>
            <a:r>
              <a:rPr lang="fr-FR" sz="1600" err="1" smtClean="0">
                <a:ea typeface="ヒラギノ角ゴ Pro W3" pitchFamily="1" charset="-128"/>
              </a:rPr>
              <a:t>js</a:t>
            </a:r>
            <a:r>
              <a:rPr lang="fr-FR" sz="1600" smtClean="0">
                <a:ea typeface="ヒラギノ角ゴ Pro W3" pitchFamily="1" charset="-128"/>
              </a:rPr>
              <a:t> mal intentionné.</a:t>
            </a:r>
          </a:p>
        </p:txBody>
      </p:sp>
    </p:spTree>
    <p:extLst>
      <p:ext uri="{BB962C8B-B14F-4D97-AF65-F5344CB8AC3E}">
        <p14:creationId xmlns:p14="http://schemas.microsoft.com/office/powerpoint/2010/main" val="3307261514"/>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420" y="323400"/>
            <a:ext cx="8040688" cy="249299"/>
          </a:xfrm>
        </p:spPr>
        <p:txBody>
          <a:bodyPr/>
          <a:lstStyle/>
          <a:p>
            <a:r>
              <a:rPr lang="fr-FR" sz="1800"/>
              <a:t>nos choix d’implémentation  : </a:t>
            </a:r>
            <a:r>
              <a:rPr lang="fr-FR" sz="1800" smtClean="0"/>
              <a:t>boutons se réabonner</a:t>
            </a:r>
            <a:endParaRPr lang="fr-FR" sz="18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64</a:t>
            </a:fld>
            <a:endParaRPr lang="fr-FR"/>
          </a:p>
        </p:txBody>
      </p:sp>
      <p:sp>
        <p:nvSpPr>
          <p:cNvPr id="5" name="Espace réservé du texte 4"/>
          <p:cNvSpPr>
            <a:spLocks noGrp="1"/>
          </p:cNvSpPr>
          <p:nvPr>
            <p:ph type="body" sz="quarter" idx="10"/>
          </p:nvPr>
        </p:nvSpPr>
        <p:spPr>
          <a:xfrm>
            <a:off x="372137" y="814507"/>
            <a:ext cx="8653899" cy="5680297"/>
          </a:xfrm>
        </p:spPr>
        <p:txBody>
          <a:bodyPr/>
          <a:lstStyle/>
          <a:p>
            <a:r>
              <a:rPr lang="fr-FR" b="1" smtClean="0"/>
              <a:t>Fonctionnalité s’abonner se réabonner :</a:t>
            </a:r>
          </a:p>
          <a:p>
            <a:pPr lvl="1">
              <a:defRPr/>
            </a:pPr>
            <a:r>
              <a:rPr lang="fr-FR" smtClean="0"/>
              <a:t>Le besoin décrit dans le cahier </a:t>
            </a:r>
            <a:r>
              <a:rPr lang="fr-FR"/>
              <a:t>des charges indique qu’en </a:t>
            </a:r>
            <a:r>
              <a:rPr lang="fr-FR" smtClean="0">
                <a:solidFill>
                  <a:schemeClr val="tx1"/>
                </a:solidFill>
              </a:rPr>
              <a:t>mode </a:t>
            </a:r>
            <a:r>
              <a:rPr lang="fr-FR">
                <a:solidFill>
                  <a:schemeClr val="tx1"/>
                </a:solidFill>
              </a:rPr>
              <a:t>non </a:t>
            </a:r>
            <a:r>
              <a:rPr lang="fr-FR" smtClean="0">
                <a:solidFill>
                  <a:schemeClr val="tx1"/>
                </a:solidFill>
              </a:rPr>
              <a:t>connecté, </a:t>
            </a:r>
            <a:r>
              <a:rPr lang="fr-FR">
                <a:solidFill>
                  <a:schemeClr val="tx1"/>
                </a:solidFill>
              </a:rPr>
              <a:t>on affiche les deux </a:t>
            </a:r>
            <a:r>
              <a:rPr lang="fr-FR" smtClean="0">
                <a:solidFill>
                  <a:schemeClr val="tx1"/>
                </a:solidFill>
              </a:rPr>
              <a:t>boutons, alors qu’en </a:t>
            </a:r>
            <a:r>
              <a:rPr lang="fr-FR">
                <a:solidFill>
                  <a:schemeClr val="tx1"/>
                </a:solidFill>
              </a:rPr>
              <a:t>monde </a:t>
            </a:r>
            <a:r>
              <a:rPr lang="fr-FR" smtClean="0">
                <a:solidFill>
                  <a:schemeClr val="tx1"/>
                </a:solidFill>
              </a:rPr>
              <a:t>connecté, </a:t>
            </a:r>
            <a:r>
              <a:rPr lang="fr-FR">
                <a:solidFill>
                  <a:schemeClr val="tx1"/>
                </a:solidFill>
              </a:rPr>
              <a:t>on affiche le bouton ≪ s’abonner ≫ si l’internaute n’est pas </a:t>
            </a:r>
            <a:r>
              <a:rPr lang="fr-FR" smtClean="0">
                <a:solidFill>
                  <a:schemeClr val="tx1"/>
                </a:solidFill>
              </a:rPr>
              <a:t>déjà abonné au titre </a:t>
            </a:r>
            <a:r>
              <a:rPr lang="fr-FR">
                <a:solidFill>
                  <a:schemeClr val="tx1"/>
                </a:solidFill>
              </a:rPr>
              <a:t>et on affiche ≪ se </a:t>
            </a:r>
            <a:r>
              <a:rPr lang="fr-FR" smtClean="0">
                <a:solidFill>
                  <a:schemeClr val="tx1"/>
                </a:solidFill>
              </a:rPr>
              <a:t>réabonner </a:t>
            </a:r>
            <a:r>
              <a:rPr lang="fr-FR">
                <a:solidFill>
                  <a:schemeClr val="tx1"/>
                </a:solidFill>
              </a:rPr>
              <a:t>≫ si l’internaute est </a:t>
            </a:r>
            <a:r>
              <a:rPr lang="fr-FR" smtClean="0">
                <a:solidFill>
                  <a:schemeClr val="tx1"/>
                </a:solidFill>
              </a:rPr>
              <a:t>déjà abonné.</a:t>
            </a:r>
          </a:p>
          <a:p>
            <a:pPr>
              <a:defRPr/>
            </a:pPr>
            <a:r>
              <a:rPr lang="fr-FR" b="1" smtClean="0"/>
              <a:t>Notre vision de la solution :</a:t>
            </a:r>
            <a:endParaRPr lang="fr-FR" b="1"/>
          </a:p>
          <a:p>
            <a:pPr lvl="1">
              <a:defRPr/>
            </a:pPr>
            <a:r>
              <a:rPr lang="fr-FR" smtClean="0"/>
              <a:t>Nécessite de vérifier sur chaque page produit des attributs de l’utilisateur. </a:t>
            </a:r>
          </a:p>
          <a:p>
            <a:pPr lvl="1">
              <a:defRPr/>
            </a:pPr>
            <a:r>
              <a:rPr lang="fr-FR" smtClean="0"/>
              <a:t>Selon comment le traitement est fait, cela risque d’empêcher la mise en full cache des pages produit (une des pages les plus vues du site) et </a:t>
            </a:r>
            <a:r>
              <a:rPr lang="fr-FR" b="1" smtClean="0">
                <a:solidFill>
                  <a:srgbClr val="FFC000"/>
                </a:solidFill>
              </a:rPr>
              <a:t>présente donc des risques de performance.</a:t>
            </a:r>
          </a:p>
          <a:p>
            <a:pPr lvl="1">
              <a:defRPr/>
            </a:pPr>
            <a:r>
              <a:rPr lang="fr-FR" smtClean="0"/>
              <a:t>La solution technique sera un </a:t>
            </a:r>
            <a:r>
              <a:rPr lang="fr-FR" err="1" smtClean="0"/>
              <a:t>js</a:t>
            </a:r>
            <a:r>
              <a:rPr lang="fr-FR" smtClean="0"/>
              <a:t> côté client accompagné d’une vérification post </a:t>
            </a:r>
            <a:r>
              <a:rPr lang="fr-FR" err="1" smtClean="0"/>
              <a:t>submit</a:t>
            </a:r>
            <a:r>
              <a:rPr lang="fr-FR" smtClean="0"/>
              <a:t> côté serveur. </a:t>
            </a:r>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
        <p:nvSpPr>
          <p:cNvPr id="7" name="Rectangle 6"/>
          <p:cNvSpPr/>
          <p:nvPr/>
        </p:nvSpPr>
        <p:spPr bwMode="auto">
          <a:xfrm>
            <a:off x="182880" y="5259030"/>
            <a:ext cx="8788400" cy="1117600"/>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hangingPunct="0"/>
            <a:r>
              <a:rPr lang="fr-FR" sz="2000" smtClean="0">
                <a:ea typeface="ヒラギノ角ゴ Pro W3" pitchFamily="1" charset="-128"/>
              </a:rPr>
              <a:t>D’une manière générale, pour tout développement spécifique basé sur du</a:t>
            </a:r>
          </a:p>
          <a:p>
            <a:pPr eaLnBrk="0" hangingPunct="0"/>
            <a:r>
              <a:rPr lang="fr-FR" sz="2000" smtClean="0">
                <a:ea typeface="ヒラギノ角ゴ Pro W3" pitchFamily="1" charset="-128"/>
              </a:rPr>
              <a:t> </a:t>
            </a:r>
            <a:r>
              <a:rPr lang="fr-FR" sz="2000" err="1" smtClean="0">
                <a:ea typeface="ヒラギノ角ゴ Pro W3" pitchFamily="1" charset="-128"/>
              </a:rPr>
              <a:t>javascript</a:t>
            </a:r>
            <a:r>
              <a:rPr lang="fr-FR" sz="2000" smtClean="0">
                <a:ea typeface="ヒラギノ角ゴ Pro W3" pitchFamily="1" charset="-128"/>
              </a:rPr>
              <a:t> nécessitera le même développement côté serveur pour valider </a:t>
            </a:r>
          </a:p>
          <a:p>
            <a:pPr eaLnBrk="0" hangingPunct="0"/>
            <a:r>
              <a:rPr lang="fr-FR" sz="2000" smtClean="0">
                <a:ea typeface="ヒラギノ角ゴ Pro W3" pitchFamily="1" charset="-128"/>
              </a:rPr>
              <a:t>la règle de gestion fonctionnelle</a:t>
            </a:r>
          </a:p>
        </p:txBody>
      </p:sp>
    </p:spTree>
    <p:extLst>
      <p:ext uri="{BB962C8B-B14F-4D97-AF65-F5344CB8AC3E}">
        <p14:creationId xmlns:p14="http://schemas.microsoft.com/office/powerpoint/2010/main" val="1393289879"/>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420" y="323400"/>
            <a:ext cx="8040688" cy="443198"/>
          </a:xfrm>
        </p:spPr>
        <p:txBody>
          <a:bodyPr/>
          <a:lstStyle/>
          <a:p>
            <a:r>
              <a:rPr lang="fr-FR" sz="1600"/>
              <a:t>nos choix d’implémentation  : </a:t>
            </a:r>
            <a:r>
              <a:rPr lang="fr-FR" sz="1600" smtClean="0"/>
              <a:t>segmentation des catalogues produits</a:t>
            </a:r>
            <a:endParaRPr lang="fr-FR" sz="16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65</a:t>
            </a:fld>
            <a:endParaRPr lang="fr-FR"/>
          </a:p>
        </p:txBody>
      </p:sp>
      <p:sp>
        <p:nvSpPr>
          <p:cNvPr id="5" name="Espace réservé du texte 4"/>
          <p:cNvSpPr>
            <a:spLocks noGrp="1"/>
          </p:cNvSpPr>
          <p:nvPr>
            <p:ph type="body" sz="quarter" idx="10"/>
          </p:nvPr>
        </p:nvSpPr>
        <p:spPr>
          <a:xfrm>
            <a:off x="372137" y="1054213"/>
            <a:ext cx="8653899" cy="3478541"/>
          </a:xfrm>
        </p:spPr>
        <p:txBody>
          <a:bodyPr/>
          <a:lstStyle/>
          <a:p>
            <a:r>
              <a:rPr lang="fr-FR" sz="2400" b="1" smtClean="0"/>
              <a:t>Cloisonnement &amp; segmentation du moteur de recherche, du parcours catalogue, … : </a:t>
            </a:r>
          </a:p>
          <a:p>
            <a:pPr lvl="1">
              <a:defRPr/>
            </a:pPr>
            <a:r>
              <a:rPr lang="fr-FR" smtClean="0"/>
              <a:t>Si il est important que l’on puisse voir les produits en cross-selling pour </a:t>
            </a:r>
            <a:r>
              <a:rPr lang="fr-FR" b="1" smtClean="0"/>
              <a:t>augmenter le « cross-marchés » </a:t>
            </a:r>
            <a:r>
              <a:rPr lang="fr-FR" smtClean="0"/>
              <a:t>il est important que </a:t>
            </a:r>
            <a:r>
              <a:rPr lang="fr-FR" b="1" smtClean="0"/>
              <a:t>certains produits ne soient pas visibles </a:t>
            </a:r>
            <a:r>
              <a:rPr lang="fr-FR" smtClean="0"/>
              <a:t>sur certains sites  (exemple pas de </a:t>
            </a:r>
            <a:r>
              <a:rPr lang="fr-FR" err="1" smtClean="0"/>
              <a:t>Pelerin</a:t>
            </a:r>
            <a:r>
              <a:rPr lang="fr-FR" smtClean="0"/>
              <a:t> ou </a:t>
            </a:r>
            <a:r>
              <a:rPr lang="fr-FR"/>
              <a:t>la </a:t>
            </a:r>
            <a:r>
              <a:rPr lang="fr-FR" smtClean="0"/>
              <a:t>croix</a:t>
            </a:r>
            <a:r>
              <a:rPr lang="fr-FR"/>
              <a:t> </a:t>
            </a:r>
            <a:r>
              <a:rPr lang="fr-FR" smtClean="0"/>
              <a:t>sur la boutique réseau)</a:t>
            </a:r>
            <a:endParaRPr lang="fr-FR"/>
          </a:p>
          <a:p>
            <a:r>
              <a:rPr lang="fr-FR" sz="2400" b="1" smtClean="0"/>
              <a:t>Notre réponse : Utiliser le standard plutôt qu’une solution basé sur du développement</a:t>
            </a:r>
            <a:endParaRPr lang="fr-FR" sz="2400" b="1"/>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Tree>
    <p:extLst>
      <p:ext uri="{BB962C8B-B14F-4D97-AF65-F5344CB8AC3E}">
        <p14:creationId xmlns:p14="http://schemas.microsoft.com/office/powerpoint/2010/main" val="2287636512"/>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24635" y="4272195"/>
            <a:ext cx="6757428" cy="566309"/>
          </a:xfrm>
        </p:spPr>
        <p:txBody>
          <a:bodyPr/>
          <a:lstStyle/>
          <a:p>
            <a:r>
              <a:rPr lang="fr-FR" smtClean="0"/>
              <a:t>architecture  </a:t>
            </a:r>
            <a:br>
              <a:rPr lang="fr-FR" smtClean="0"/>
            </a:br>
            <a:r>
              <a:rPr lang="fr-FR" smtClean="0"/>
              <a:t>&amp; stratégie d’intégration</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66</a:t>
            </a:fld>
            <a:endParaRPr lang="fr-FR"/>
          </a:p>
        </p:txBody>
      </p:sp>
      <p:sp>
        <p:nvSpPr>
          <p:cNvPr id="5" name="Espace réservé du texte 4"/>
          <p:cNvSpPr>
            <a:spLocks noGrp="1"/>
          </p:cNvSpPr>
          <p:nvPr>
            <p:ph type="body" sz="quarter" idx="10"/>
          </p:nvPr>
        </p:nvSpPr>
        <p:spPr>
          <a:xfrm>
            <a:off x="3367088" y="5055182"/>
            <a:ext cx="5514975" cy="172355"/>
          </a:xfrm>
        </p:spPr>
        <p:txBody>
          <a:bodyPr/>
          <a:lstStyle/>
          <a:p>
            <a:r>
              <a:rPr lang="fr-FR" smtClean="0"/>
              <a:t>La solution Magento</a:t>
            </a:r>
            <a:endParaRPr lang="fr-FR"/>
          </a:p>
        </p:txBody>
      </p:sp>
      <p:sp>
        <p:nvSpPr>
          <p:cNvPr id="6"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spTree>
    <p:extLst>
      <p:ext uri="{BB962C8B-B14F-4D97-AF65-F5344CB8AC3E}">
        <p14:creationId xmlns:p14="http://schemas.microsoft.com/office/powerpoint/2010/main" val="3964180478"/>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3420" y="353880"/>
            <a:ext cx="8040688" cy="332399"/>
          </a:xfrm>
        </p:spPr>
        <p:txBody>
          <a:bodyPr/>
          <a:lstStyle/>
          <a:p>
            <a:r>
              <a:rPr lang="fr-FR"/>
              <a:t>L’architecture TECHNIQUE</a:t>
            </a: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67</a:t>
            </a:fld>
            <a:endParaRPr lang="fr-FR"/>
          </a:p>
        </p:txBody>
      </p:sp>
      <p:sp>
        <p:nvSpPr>
          <p:cNvPr id="6" name="Espace réservé du texte 5"/>
          <p:cNvSpPr>
            <a:spLocks noGrp="1"/>
          </p:cNvSpPr>
          <p:nvPr>
            <p:ph type="body" sz="quarter" idx="11"/>
          </p:nvPr>
        </p:nvSpPr>
        <p:spPr>
          <a:xfrm>
            <a:off x="709613" y="810802"/>
            <a:ext cx="7999412" cy="168275"/>
          </a:xfrm>
        </p:spPr>
        <p:txBody>
          <a:bodyPr/>
          <a:lstStyle/>
          <a:p>
            <a:r>
              <a:rPr lang="fr-FR" sz="1600" smtClean="0"/>
              <a:t>Une architecture évolutive redondée</a:t>
            </a:r>
            <a:endParaRPr lang="fr-FR" sz="1600"/>
          </a:p>
        </p:txBody>
      </p:sp>
      <p:sp>
        <p:nvSpPr>
          <p:cNvPr id="9"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graphicFrame>
        <p:nvGraphicFramePr>
          <p:cNvPr id="3" name="Objet 2"/>
          <p:cNvGraphicFramePr>
            <a:graphicFrameLocks noChangeAspect="1"/>
          </p:cNvGraphicFramePr>
          <p:nvPr>
            <p:extLst>
              <p:ext uri="{D42A27DB-BD31-4B8C-83A1-F6EECF244321}">
                <p14:modId xmlns:p14="http://schemas.microsoft.com/office/powerpoint/2010/main" val="4170188481"/>
              </p:ext>
            </p:extLst>
          </p:nvPr>
        </p:nvGraphicFramePr>
        <p:xfrm>
          <a:off x="1362963" y="1159555"/>
          <a:ext cx="6068332" cy="5352193"/>
        </p:xfrm>
        <a:graphic>
          <a:graphicData uri="http://schemas.openxmlformats.org/presentationml/2006/ole">
            <mc:AlternateContent xmlns:mc="http://schemas.openxmlformats.org/markup-compatibility/2006">
              <mc:Choice xmlns:v="urn:schemas-microsoft-com:vml" Requires="v">
                <p:oleObj spid="_x0000_s4255" name="Visio" r:id="rId4" imgW="4988250" imgH="4722423" progId="Visio.Drawing.11">
                  <p:embed/>
                </p:oleObj>
              </mc:Choice>
              <mc:Fallback>
                <p:oleObj name="Visio" r:id="rId4" imgW="4988250" imgH="4722423" progId="Visio.Drawing.11">
                  <p:embed/>
                  <p:pic>
                    <p:nvPicPr>
                      <p:cNvPr id="0" name="Object 5"/>
                      <p:cNvPicPr>
                        <a:picLocks noChangeAspect="1" noChangeArrowheads="1"/>
                      </p:cNvPicPr>
                      <p:nvPr/>
                    </p:nvPicPr>
                    <p:blipFill>
                      <a:blip r:embed="rId5"/>
                      <a:srcRect/>
                      <a:stretch>
                        <a:fillRect/>
                      </a:stretch>
                    </p:blipFill>
                    <p:spPr bwMode="auto">
                      <a:xfrm>
                        <a:off x="1362963" y="1159555"/>
                        <a:ext cx="6068332" cy="535219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266649535"/>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62560" y="707233"/>
            <a:ext cx="8770880" cy="5402337"/>
          </a:xfrm>
        </p:spPr>
        <p:txBody>
          <a:bodyPr/>
          <a:lstStyle/>
          <a:p>
            <a:pPr>
              <a:spcBef>
                <a:spcPts val="0"/>
              </a:spcBef>
            </a:pPr>
            <a:r>
              <a:rPr lang="fr-CH" sz="1200" smtClean="0"/>
              <a:t>2 Serveurs de production </a:t>
            </a:r>
            <a:r>
              <a:rPr lang="fr-CH" sz="1200" err="1" smtClean="0"/>
              <a:t>Front-office</a:t>
            </a:r>
            <a:r>
              <a:rPr lang="fr-CH" sz="1200" smtClean="0"/>
              <a:t> </a:t>
            </a:r>
          </a:p>
          <a:p>
            <a:pPr marL="446400" lvl="1" indent="-180000">
              <a:spcBef>
                <a:spcPts val="0"/>
              </a:spcBef>
            </a:pPr>
            <a:r>
              <a:rPr lang="fr-CH" sz="1050" cap="all" smtClean="0"/>
              <a:t>Hardware : </a:t>
            </a:r>
          </a:p>
          <a:p>
            <a:pPr marL="1033200" lvl="2" indent="-180000">
              <a:spcBef>
                <a:spcPts val="0"/>
              </a:spcBef>
            </a:pPr>
            <a:r>
              <a:rPr lang="fr-CH" sz="900" cap="all" smtClean="0"/>
              <a:t>CPU </a:t>
            </a:r>
            <a:r>
              <a:rPr lang="fr-CH" sz="900" cap="all"/>
              <a:t>: Quad-</a:t>
            </a:r>
            <a:r>
              <a:rPr lang="fr-CH" sz="900" cap="all" err="1"/>
              <a:t>Core</a:t>
            </a:r>
            <a:r>
              <a:rPr lang="fr-CH" sz="900" cap="all"/>
              <a:t> AMD </a:t>
            </a:r>
            <a:r>
              <a:rPr lang="fr-CH" sz="900" cap="all" err="1"/>
              <a:t>Opteron</a:t>
            </a:r>
            <a:r>
              <a:rPr lang="fr-CH" sz="900" cap="all"/>
              <a:t>(</a:t>
            </a:r>
            <a:r>
              <a:rPr lang="fr-CH" sz="900" cap="all" err="1"/>
              <a:t>tm</a:t>
            </a:r>
            <a:r>
              <a:rPr lang="fr-CH" sz="900" cap="all"/>
              <a:t>) ou Intel Bi Xeon</a:t>
            </a:r>
          </a:p>
          <a:p>
            <a:pPr marL="1033200" lvl="2" indent="-180000">
              <a:spcBef>
                <a:spcPts val="0"/>
              </a:spcBef>
            </a:pPr>
            <a:r>
              <a:rPr lang="fr-CH" sz="900" cap="all"/>
              <a:t>RAM : </a:t>
            </a:r>
            <a:r>
              <a:rPr lang="fr-CH" sz="900" b="1" cap="all"/>
              <a:t>8 GB</a:t>
            </a:r>
          </a:p>
          <a:p>
            <a:pPr marL="1033200" lvl="2" indent="-180000">
              <a:spcBef>
                <a:spcPts val="0"/>
              </a:spcBef>
            </a:pPr>
            <a:r>
              <a:rPr lang="fr-CH" sz="900" cap="all"/>
              <a:t>Memory Storage : 50 GB (SAN</a:t>
            </a:r>
            <a:r>
              <a:rPr lang="fr-CH" sz="900" cap="all" smtClean="0"/>
              <a:t>)</a:t>
            </a:r>
          </a:p>
          <a:p>
            <a:pPr lvl="1">
              <a:spcBef>
                <a:spcPts val="0"/>
              </a:spcBef>
            </a:pPr>
            <a:endParaRPr lang="fr-CH" sz="1050" cap="all" smtClean="0"/>
          </a:p>
          <a:p>
            <a:pPr marL="446400" lvl="1" indent="-180000">
              <a:spcBef>
                <a:spcPts val="0"/>
              </a:spcBef>
            </a:pPr>
            <a:r>
              <a:rPr lang="fr-CH" sz="1050" cap="all" smtClean="0"/>
              <a:t>Software </a:t>
            </a:r>
            <a:r>
              <a:rPr lang="fr-CH" sz="1050" cap="all"/>
              <a:t>: </a:t>
            </a:r>
          </a:p>
          <a:p>
            <a:pPr marL="1033200" lvl="2" indent="-180000">
              <a:spcBef>
                <a:spcPts val="0"/>
              </a:spcBef>
            </a:pPr>
            <a:r>
              <a:rPr lang="fr-CH" sz="900" cap="all"/>
              <a:t>OS : Distribution Linux (Debian, </a:t>
            </a:r>
            <a:r>
              <a:rPr lang="fr-CH" sz="900" cap="all" err="1"/>
              <a:t>CentOS</a:t>
            </a:r>
            <a:r>
              <a:rPr lang="fr-CH" sz="900" cap="all"/>
              <a:t>, </a:t>
            </a:r>
            <a:r>
              <a:rPr lang="fr-CH" sz="900" cap="all" err="1" smtClean="0"/>
              <a:t>Ubuntu</a:t>
            </a:r>
            <a:r>
              <a:rPr lang="fr-CH" sz="900" cap="all" smtClean="0"/>
              <a:t>)</a:t>
            </a:r>
          </a:p>
          <a:p>
            <a:pPr marL="1033200" lvl="2" indent="-180000">
              <a:spcBef>
                <a:spcPts val="0"/>
              </a:spcBef>
            </a:pPr>
            <a:r>
              <a:rPr lang="fr-CH" sz="900" cap="all" err="1" smtClean="0"/>
              <a:t>Nginx</a:t>
            </a:r>
            <a:endParaRPr lang="fr-CH" sz="900" cap="all"/>
          </a:p>
          <a:p>
            <a:pPr marL="1033200" lvl="2" indent="-180000">
              <a:spcBef>
                <a:spcPts val="0"/>
              </a:spcBef>
            </a:pPr>
            <a:r>
              <a:rPr lang="fr-CH" sz="900" cap="all"/>
              <a:t>PHP-FPM (5.2.13+)</a:t>
            </a:r>
          </a:p>
          <a:p>
            <a:pPr marL="1141200" lvl="4">
              <a:spcBef>
                <a:spcPts val="0"/>
              </a:spcBef>
            </a:pPr>
            <a:r>
              <a:rPr lang="fr-CH" sz="700" cap="all" smtClean="0"/>
              <a:t>Extensions requises : </a:t>
            </a:r>
            <a:r>
              <a:rPr lang="fr-CH" sz="700" cap="all" err="1"/>
              <a:t>PDO_MySQL</a:t>
            </a:r>
            <a:r>
              <a:rPr lang="fr-CH" sz="700" cap="all"/>
              <a:t>, </a:t>
            </a:r>
            <a:r>
              <a:rPr lang="fr-CH" sz="700" cap="all" err="1"/>
              <a:t>Simplexml</a:t>
            </a:r>
            <a:r>
              <a:rPr lang="fr-CH" sz="700" cap="all"/>
              <a:t>, </a:t>
            </a:r>
            <a:r>
              <a:rPr lang="fr-CH" sz="700" cap="all" err="1"/>
              <a:t>Mcrypt</a:t>
            </a:r>
            <a:r>
              <a:rPr lang="fr-CH" sz="700" cap="all"/>
              <a:t>, Hash, GD, Dom, </a:t>
            </a:r>
            <a:r>
              <a:rPr lang="fr-CH" sz="700" cap="all" err="1"/>
              <a:t>Iconv</a:t>
            </a:r>
            <a:r>
              <a:rPr lang="fr-CH" sz="700" cap="all"/>
              <a:t>, </a:t>
            </a:r>
            <a:r>
              <a:rPr lang="fr-CH" sz="700" cap="all" err="1"/>
              <a:t>Curl</a:t>
            </a:r>
            <a:r>
              <a:rPr lang="fr-CH" sz="700" cap="all"/>
              <a:t>, SOAP</a:t>
            </a:r>
          </a:p>
          <a:p>
            <a:pPr marL="1141200" lvl="4">
              <a:spcBef>
                <a:spcPts val="0"/>
              </a:spcBef>
            </a:pPr>
            <a:r>
              <a:rPr lang="fr-CH" sz="700" cap="all" err="1"/>
              <a:t>Safe_mode</a:t>
            </a:r>
            <a:r>
              <a:rPr lang="fr-CH" sz="700" cap="all"/>
              <a:t> à « Off »</a:t>
            </a:r>
          </a:p>
          <a:p>
            <a:pPr marL="1141200" lvl="4">
              <a:spcBef>
                <a:spcPts val="0"/>
              </a:spcBef>
            </a:pPr>
            <a:r>
              <a:rPr lang="fr-CH" sz="700" cap="all" smtClean="0"/>
              <a:t>Limite mémoire </a:t>
            </a:r>
            <a:r>
              <a:rPr lang="fr-CH" sz="700" cap="all"/>
              <a:t>à « 512MB »</a:t>
            </a:r>
          </a:p>
          <a:p>
            <a:pPr marL="1033200" lvl="2" indent="-180000">
              <a:spcBef>
                <a:spcPts val="0"/>
              </a:spcBef>
            </a:pPr>
            <a:r>
              <a:rPr lang="fr-CH" sz="900" cap="all" err="1"/>
              <a:t>eAccelerator</a:t>
            </a:r>
            <a:endParaRPr lang="fr-CH" sz="900" cap="all"/>
          </a:p>
          <a:p>
            <a:pPr marL="1033200" lvl="2" indent="-180000">
              <a:spcBef>
                <a:spcPts val="0"/>
              </a:spcBef>
            </a:pPr>
            <a:r>
              <a:rPr lang="fr-CH" sz="900" cap="all" err="1" smtClean="0"/>
              <a:t>Cacti</a:t>
            </a:r>
            <a:endParaRPr lang="fr-CH" sz="900" cap="all" smtClean="0"/>
          </a:p>
          <a:p>
            <a:pPr marL="1033200" lvl="2" indent="-180000">
              <a:spcBef>
                <a:spcPts val="0"/>
              </a:spcBef>
            </a:pPr>
            <a:endParaRPr lang="fr-CH" sz="800" cap="all" smtClean="0"/>
          </a:p>
          <a:p>
            <a:pPr>
              <a:spcBef>
                <a:spcPts val="0"/>
              </a:spcBef>
            </a:pPr>
            <a:r>
              <a:rPr lang="fr-CH" sz="1200" smtClean="0"/>
              <a:t>2 Serveurs </a:t>
            </a:r>
            <a:r>
              <a:rPr lang="fr-CH" sz="1200"/>
              <a:t>de production </a:t>
            </a:r>
            <a:r>
              <a:rPr lang="fr-CH" sz="1200" smtClean="0"/>
              <a:t>Base de données (en maitre / esclave)</a:t>
            </a:r>
            <a:endParaRPr lang="fr-CH" sz="1200"/>
          </a:p>
          <a:p>
            <a:pPr marL="446400" lvl="1" indent="-180000">
              <a:spcBef>
                <a:spcPts val="0"/>
              </a:spcBef>
            </a:pPr>
            <a:r>
              <a:rPr lang="fr-CH" sz="1050" cap="all"/>
              <a:t>Hardware : </a:t>
            </a:r>
          </a:p>
          <a:p>
            <a:pPr marL="1033200" lvl="2" indent="-180000">
              <a:spcBef>
                <a:spcPts val="0"/>
              </a:spcBef>
            </a:pPr>
            <a:r>
              <a:rPr lang="fr-CH" sz="900" cap="all"/>
              <a:t>CPU : Quad-</a:t>
            </a:r>
            <a:r>
              <a:rPr lang="fr-CH" sz="900" cap="all" err="1"/>
              <a:t>Core</a:t>
            </a:r>
            <a:r>
              <a:rPr lang="fr-CH" sz="900" cap="all"/>
              <a:t> AMD </a:t>
            </a:r>
            <a:r>
              <a:rPr lang="fr-CH" sz="900" cap="all" err="1"/>
              <a:t>Opteron</a:t>
            </a:r>
            <a:r>
              <a:rPr lang="fr-CH" sz="900" cap="all"/>
              <a:t>(</a:t>
            </a:r>
            <a:r>
              <a:rPr lang="fr-CH" sz="900" cap="all" err="1"/>
              <a:t>tm</a:t>
            </a:r>
            <a:r>
              <a:rPr lang="fr-CH" sz="900" cap="all"/>
              <a:t>) ou Intel Bi Xeon</a:t>
            </a:r>
          </a:p>
          <a:p>
            <a:pPr marL="1033200" lvl="2" indent="-180000">
              <a:spcBef>
                <a:spcPts val="0"/>
              </a:spcBef>
            </a:pPr>
            <a:r>
              <a:rPr lang="fr-CH" sz="900" cap="all"/>
              <a:t>RAM : </a:t>
            </a:r>
            <a:r>
              <a:rPr lang="fr-CH" sz="900" b="1" cap="all" smtClean="0"/>
              <a:t>12 </a:t>
            </a:r>
            <a:r>
              <a:rPr lang="fr-CH" sz="900" b="1" cap="all"/>
              <a:t>GB</a:t>
            </a:r>
          </a:p>
          <a:p>
            <a:pPr marL="1033200" lvl="2" indent="-180000">
              <a:spcBef>
                <a:spcPts val="0"/>
              </a:spcBef>
            </a:pPr>
            <a:r>
              <a:rPr lang="fr-CH" sz="900" cap="all"/>
              <a:t>Memory Storage : 50 GB (SAN)</a:t>
            </a:r>
          </a:p>
          <a:p>
            <a:pPr lvl="1">
              <a:spcBef>
                <a:spcPts val="0"/>
              </a:spcBef>
            </a:pPr>
            <a:endParaRPr lang="fr-CH" sz="1050" cap="all"/>
          </a:p>
          <a:p>
            <a:pPr marL="446400" lvl="1" indent="-180000">
              <a:spcBef>
                <a:spcPts val="0"/>
              </a:spcBef>
            </a:pPr>
            <a:r>
              <a:rPr lang="fr-CH" sz="1050" cap="all"/>
              <a:t>Software : </a:t>
            </a:r>
          </a:p>
          <a:p>
            <a:pPr marL="1033200" lvl="2" indent="-180000">
              <a:spcBef>
                <a:spcPts val="0"/>
              </a:spcBef>
            </a:pPr>
            <a:r>
              <a:rPr lang="fr-CH" sz="900" cap="all"/>
              <a:t>OS : Distribution Linux (Debian, </a:t>
            </a:r>
            <a:r>
              <a:rPr lang="fr-CH" sz="900" cap="all" err="1"/>
              <a:t>CentOS</a:t>
            </a:r>
            <a:r>
              <a:rPr lang="fr-CH" sz="900" cap="all"/>
              <a:t>, </a:t>
            </a:r>
            <a:r>
              <a:rPr lang="fr-CH" sz="900" cap="all" err="1"/>
              <a:t>Ubuntu</a:t>
            </a:r>
            <a:r>
              <a:rPr lang="fr-CH" sz="900" cap="all" smtClean="0"/>
              <a:t>)</a:t>
            </a:r>
          </a:p>
          <a:p>
            <a:pPr marL="1033200" lvl="2" indent="-180000">
              <a:spcBef>
                <a:spcPts val="0"/>
              </a:spcBef>
            </a:pPr>
            <a:endParaRPr lang="fr-CH" sz="900" cap="all"/>
          </a:p>
          <a:p>
            <a:pPr marL="1033200" lvl="2" indent="-180000">
              <a:spcBef>
                <a:spcPts val="0"/>
              </a:spcBef>
            </a:pPr>
            <a:r>
              <a:rPr lang="fr-CH" sz="900" cap="all"/>
              <a:t>MySQL Server 5.1 </a:t>
            </a:r>
            <a:r>
              <a:rPr lang="fr-CH" sz="900" cap="all" err="1"/>
              <a:t>XtraDB</a:t>
            </a:r>
            <a:endParaRPr lang="fr-CH" sz="900" cap="all"/>
          </a:p>
          <a:p>
            <a:pPr marL="1033200" lvl="2" indent="-180000">
              <a:spcBef>
                <a:spcPts val="0"/>
              </a:spcBef>
            </a:pPr>
            <a:r>
              <a:rPr lang="fr-CH" sz="900" cap="all" err="1"/>
              <a:t>Cacti</a:t>
            </a:r>
            <a:endParaRPr lang="fr-CH" sz="900" cap="all"/>
          </a:p>
          <a:p>
            <a:pPr marL="1033200" lvl="2" indent="-180000">
              <a:spcBef>
                <a:spcPts val="0"/>
              </a:spcBef>
            </a:pPr>
            <a:r>
              <a:rPr lang="fr-CH" sz="900" cap="all"/>
              <a:t>Options :</a:t>
            </a:r>
          </a:p>
          <a:p>
            <a:pPr marL="1090800" lvl="3" indent="-180000">
              <a:spcBef>
                <a:spcPts val="0"/>
              </a:spcBef>
            </a:pPr>
            <a:r>
              <a:rPr lang="fr-CH" sz="700" cap="all" smtClean="0"/>
              <a:t>DRDB , </a:t>
            </a:r>
            <a:r>
              <a:rPr lang="fr-CH" sz="700" cap="all" err="1" smtClean="0"/>
              <a:t>Heartbeat</a:t>
            </a:r>
            <a:r>
              <a:rPr lang="fr-CH" sz="700" cap="all" smtClean="0"/>
              <a:t>, Pacemaker</a:t>
            </a:r>
          </a:p>
          <a:p>
            <a:pPr marL="1090800" lvl="3" indent="-180000">
              <a:spcBef>
                <a:spcPts val="0"/>
              </a:spcBef>
            </a:pPr>
            <a:endParaRPr lang="fr-CH" sz="700" cap="all" smtClean="0"/>
          </a:p>
          <a:p>
            <a:pPr marL="1090800" lvl="3" indent="-180000">
              <a:spcBef>
                <a:spcPts val="0"/>
              </a:spcBef>
            </a:pPr>
            <a:endParaRPr lang="fr-CH" sz="700" cap="all" smtClean="0"/>
          </a:p>
          <a:p>
            <a:pPr marL="464400" indent="-180000">
              <a:spcBef>
                <a:spcPts val="0"/>
              </a:spcBef>
            </a:pPr>
            <a:r>
              <a:rPr lang="fr-CH" sz="1050" smtClean="0"/>
              <a:t>Un serveur de </a:t>
            </a:r>
            <a:r>
              <a:rPr lang="fr-CH" sz="1050" err="1" smtClean="0"/>
              <a:t>pre</a:t>
            </a:r>
            <a:r>
              <a:rPr lang="fr-CH" sz="1050" smtClean="0"/>
              <a:t>-production iso au serveur de </a:t>
            </a:r>
            <a:r>
              <a:rPr lang="fr-CH" sz="1050"/>
              <a:t>production</a:t>
            </a:r>
            <a:r>
              <a:rPr lang="fr-CH" sz="700"/>
              <a:t> </a:t>
            </a:r>
            <a:r>
              <a:rPr lang="fr-CH" sz="700" smtClean="0"/>
              <a:t>(idem pour la plateforme d’intégration Micropole)</a:t>
            </a:r>
            <a:endParaRPr lang="fr-CH" sz="700" cap="all"/>
          </a:p>
          <a:p>
            <a:pPr marL="1033200" lvl="2" indent="-180000">
              <a:spcBef>
                <a:spcPts val="0"/>
              </a:spcBef>
            </a:pPr>
            <a:endParaRPr lang="fr-CH" sz="800" cap="all"/>
          </a:p>
        </p:txBody>
      </p:sp>
      <p:sp>
        <p:nvSpPr>
          <p:cNvPr id="8" name="Espace réservé du pied de page 2"/>
          <p:cNvSpPr>
            <a:spLocks noGrp="1"/>
          </p:cNvSpPr>
          <p:nvPr>
            <p:ph type="ftr" sz="quarter" idx="4294967295"/>
          </p:nvPr>
        </p:nvSpPr>
        <p:spPr>
          <a:xfrm>
            <a:off x="3140075" y="6562800"/>
            <a:ext cx="2895600" cy="196850"/>
          </a:xfrm>
          <a:prstGeom prst="rect">
            <a:avLst/>
          </a:prstGeom>
        </p:spPr>
        <p:txBody>
          <a:bodyPr/>
          <a:lstStyle/>
          <a:p>
            <a:pPr algn="ctr">
              <a:defRPr/>
            </a:pPr>
            <a:r>
              <a:rPr lang="fr-FR"/>
              <a:t>Groupe Bayard – Projet MIKADO</a:t>
            </a:r>
          </a:p>
        </p:txBody>
      </p:sp>
      <p:sp>
        <p:nvSpPr>
          <p:cNvPr id="9" name="Espace réservé du numéro de diapositive 3"/>
          <p:cNvSpPr>
            <a:spLocks noGrp="1"/>
          </p:cNvSpPr>
          <p:nvPr>
            <p:ph type="sldNum" sz="quarter" idx="4294967295"/>
          </p:nvPr>
        </p:nvSpPr>
        <p:spPr>
          <a:xfrm>
            <a:off x="266700" y="6562800"/>
            <a:ext cx="2133600" cy="196850"/>
          </a:xfrm>
          <a:prstGeom prst="rect">
            <a:avLst/>
          </a:prstGeom>
        </p:spPr>
        <p:txBody>
          <a:bodyPr/>
          <a:lstStyle/>
          <a:p>
            <a:pPr algn="l"/>
            <a:r>
              <a:rPr lang="fr-FR" sz="700" b="1">
                <a:solidFill>
                  <a:schemeClr val="tx1">
                    <a:tint val="75000"/>
                  </a:schemeClr>
                </a:solidFill>
              </a:rPr>
              <a:t>Page </a:t>
            </a:r>
            <a:fld id="{8BE978C9-4FDF-4B0A-86DE-559912220C9D}" type="slidenum">
              <a:rPr lang="fr-FR" sz="700" b="1">
                <a:solidFill>
                  <a:schemeClr val="tx1">
                    <a:tint val="75000"/>
                  </a:schemeClr>
                </a:solidFill>
              </a:rPr>
              <a:pPr algn="l"/>
              <a:t>68</a:t>
            </a:fld>
            <a:endParaRPr lang="fr-FR" sz="700" b="1">
              <a:solidFill>
                <a:schemeClr val="tx1">
                  <a:tint val="75000"/>
                </a:schemeClr>
              </a:solidFill>
            </a:endParaRPr>
          </a:p>
        </p:txBody>
      </p:sp>
      <p:sp>
        <p:nvSpPr>
          <p:cNvPr id="10" name="Titre 1"/>
          <p:cNvSpPr>
            <a:spLocks noGrp="1"/>
          </p:cNvSpPr>
          <p:nvPr>
            <p:ph type="title"/>
          </p:nvPr>
        </p:nvSpPr>
        <p:spPr>
          <a:xfrm>
            <a:off x="693420" y="343720"/>
            <a:ext cx="8040688" cy="249299"/>
          </a:xfrm>
        </p:spPr>
        <p:txBody>
          <a:bodyPr/>
          <a:lstStyle/>
          <a:p>
            <a:r>
              <a:rPr lang="fr-FR" cap="all"/>
              <a:t>L’architecture </a:t>
            </a:r>
            <a:r>
              <a:rPr lang="fr-FR" cap="all" smtClean="0"/>
              <a:t>matérielle</a:t>
            </a:r>
            <a:endParaRPr lang="fr-FR" cap="all"/>
          </a:p>
        </p:txBody>
      </p:sp>
    </p:spTree>
    <p:extLst>
      <p:ext uri="{BB962C8B-B14F-4D97-AF65-F5344CB8AC3E}">
        <p14:creationId xmlns:p14="http://schemas.microsoft.com/office/powerpoint/2010/main" val="9262737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4874" y="384360"/>
            <a:ext cx="8450580" cy="249299"/>
          </a:xfrm>
        </p:spPr>
        <p:txBody>
          <a:bodyPr/>
          <a:lstStyle/>
          <a:p>
            <a:r>
              <a:rPr lang="fr-FR" sz="1800" smtClean="0"/>
              <a:t>stratégie </a:t>
            </a:r>
            <a:r>
              <a:rPr lang="fr-FR" sz="1800"/>
              <a:t>d’intégration </a:t>
            </a:r>
            <a:r>
              <a:rPr lang="fr-FR" sz="1800" smtClean="0"/>
              <a:t>: Qualité, </a:t>
            </a:r>
            <a:r>
              <a:rPr lang="fr-FR" sz="1800" err="1" smtClean="0"/>
              <a:t>scalabilité</a:t>
            </a:r>
            <a:r>
              <a:rPr lang="fr-FR" sz="1800" smtClean="0"/>
              <a:t>, anticipation (1/2)</a:t>
            </a:r>
            <a:endParaRPr lang="fr-FR" sz="1800"/>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69</a:t>
            </a:fld>
            <a:endParaRPr lang="fr-FR"/>
          </a:p>
        </p:txBody>
      </p:sp>
      <p:sp>
        <p:nvSpPr>
          <p:cNvPr id="5" name="Espace réservé du texte 4"/>
          <p:cNvSpPr>
            <a:spLocks noGrp="1"/>
          </p:cNvSpPr>
          <p:nvPr>
            <p:ph type="body" sz="quarter" idx="10"/>
          </p:nvPr>
        </p:nvSpPr>
        <p:spPr>
          <a:xfrm>
            <a:off x="372137" y="814507"/>
            <a:ext cx="8653899" cy="5688843"/>
          </a:xfrm>
        </p:spPr>
        <p:txBody>
          <a:bodyPr/>
          <a:lstStyle/>
          <a:p>
            <a:r>
              <a:rPr lang="fr-FR" sz="1800" b="1" smtClean="0"/>
              <a:t>Des outils assurant la qualité :</a:t>
            </a:r>
          </a:p>
          <a:p>
            <a:pPr lvl="1"/>
            <a:r>
              <a:rPr lang="fr-FR" sz="1400" b="1" smtClean="0"/>
              <a:t>Dans la démarche projet itérative que nous vous proposons, il est </a:t>
            </a:r>
            <a:r>
              <a:rPr lang="fr-FR" sz="1400" b="1" smtClean="0">
                <a:solidFill>
                  <a:schemeClr val="bg2"/>
                </a:solidFill>
              </a:rPr>
              <a:t>indispensable </a:t>
            </a:r>
            <a:r>
              <a:rPr lang="fr-FR" sz="1400" b="1" smtClean="0"/>
              <a:t>de se doter d’outils : </a:t>
            </a:r>
          </a:p>
          <a:p>
            <a:pPr lvl="2"/>
            <a:r>
              <a:rPr lang="fr-FR" sz="1200" b="1"/>
              <a:t>garantissant </a:t>
            </a:r>
            <a:r>
              <a:rPr lang="fr-FR" sz="1200" b="1" smtClean="0"/>
              <a:t>la possibilité </a:t>
            </a:r>
            <a:r>
              <a:rPr lang="fr-FR" sz="1200" b="1">
                <a:solidFill>
                  <a:schemeClr val="bg2"/>
                </a:solidFill>
              </a:rPr>
              <a:t>de gérer plusieurs branches </a:t>
            </a:r>
            <a:r>
              <a:rPr lang="fr-FR" sz="1200" b="1" smtClean="0"/>
              <a:t>de développement en parallèle,  </a:t>
            </a:r>
          </a:p>
          <a:p>
            <a:pPr lvl="2"/>
            <a:r>
              <a:rPr lang="fr-FR" sz="1200" b="1"/>
              <a:t>p</a:t>
            </a:r>
            <a:r>
              <a:rPr lang="fr-FR" sz="1200" b="1" smtClean="0"/>
              <a:t>ermettant </a:t>
            </a:r>
            <a:r>
              <a:rPr lang="fr-FR" sz="1200" b="1">
                <a:solidFill>
                  <a:schemeClr val="bg2"/>
                </a:solidFill>
              </a:rPr>
              <a:t>des tests de non régression </a:t>
            </a:r>
            <a:r>
              <a:rPr lang="fr-FR" sz="1200" b="1" smtClean="0">
                <a:solidFill>
                  <a:schemeClr val="bg2"/>
                </a:solidFill>
              </a:rPr>
              <a:t>automatique</a:t>
            </a:r>
            <a:r>
              <a:rPr lang="fr-FR" sz="1200" b="1" smtClean="0"/>
              <a:t>, des mises en recette simplifiées</a:t>
            </a:r>
          </a:p>
          <a:p>
            <a:pPr lvl="2"/>
            <a:r>
              <a:rPr lang="fr-FR" sz="1200" b="1" smtClean="0"/>
              <a:t>Assurant une </a:t>
            </a:r>
            <a:r>
              <a:rPr lang="fr-FR" sz="1200" b="1">
                <a:solidFill>
                  <a:schemeClr val="bg2"/>
                </a:solidFill>
              </a:rPr>
              <a:t>évolutivité maitrisée et anticipée</a:t>
            </a:r>
            <a:r>
              <a:rPr lang="fr-FR" sz="1200" b="1" smtClean="0"/>
              <a:t> et une qualité applicative sur la durée</a:t>
            </a:r>
          </a:p>
          <a:p>
            <a:pPr marL="568800" lvl="2" indent="0">
              <a:buNone/>
            </a:pPr>
            <a:r>
              <a:rPr lang="fr-FR" sz="1200" b="1" smtClean="0"/>
              <a:t> </a:t>
            </a:r>
            <a:endParaRPr lang="fr-FR" sz="1200" b="1">
              <a:solidFill>
                <a:schemeClr val="bg2"/>
              </a:solidFill>
            </a:endParaRPr>
          </a:p>
          <a:p>
            <a:pPr lvl="1"/>
            <a:r>
              <a:rPr lang="fr-FR" sz="1400" b="1" smtClean="0"/>
              <a:t>Pour répondre à cela, nous mettrons en place dès le lot  1: </a:t>
            </a:r>
          </a:p>
          <a:p>
            <a:pPr lvl="2"/>
            <a:r>
              <a:rPr lang="fr-FR" sz="1200" err="1" smtClean="0">
                <a:solidFill>
                  <a:srgbClr val="000000"/>
                </a:solidFill>
              </a:rPr>
              <a:t>Phing</a:t>
            </a:r>
            <a:r>
              <a:rPr lang="fr-FR" sz="1200">
                <a:solidFill>
                  <a:srgbClr val="000000"/>
                </a:solidFill>
              </a:rPr>
              <a:t>, </a:t>
            </a:r>
            <a:endParaRPr lang="fr-FR" sz="1200" smtClean="0">
              <a:solidFill>
                <a:srgbClr val="000000"/>
              </a:solidFill>
            </a:endParaRPr>
          </a:p>
          <a:p>
            <a:pPr lvl="2"/>
            <a:r>
              <a:rPr lang="fr-FR" sz="1200" smtClean="0">
                <a:solidFill>
                  <a:srgbClr val="000000"/>
                </a:solidFill>
              </a:rPr>
              <a:t>Sonar</a:t>
            </a:r>
            <a:r>
              <a:rPr lang="fr-FR" sz="1200">
                <a:solidFill>
                  <a:srgbClr val="000000"/>
                </a:solidFill>
              </a:rPr>
              <a:t>, </a:t>
            </a:r>
            <a:r>
              <a:rPr lang="fr-FR" sz="1200" smtClean="0">
                <a:solidFill>
                  <a:srgbClr val="000000"/>
                </a:solidFill>
              </a:rPr>
              <a:t>Hudson</a:t>
            </a:r>
          </a:p>
          <a:p>
            <a:pPr lvl="2"/>
            <a:r>
              <a:rPr lang="fr-FR" sz="1200" err="1" smtClean="0">
                <a:solidFill>
                  <a:srgbClr val="000000"/>
                </a:solidFill>
              </a:rPr>
              <a:t>CubicTest</a:t>
            </a:r>
            <a:r>
              <a:rPr lang="fr-FR" sz="1200" smtClean="0">
                <a:solidFill>
                  <a:srgbClr val="000000"/>
                </a:solidFill>
              </a:rPr>
              <a:t> </a:t>
            </a:r>
            <a:r>
              <a:rPr lang="fr-FR" sz="1200">
                <a:solidFill>
                  <a:srgbClr val="000000"/>
                </a:solidFill>
              </a:rPr>
              <a:t>&amp; </a:t>
            </a:r>
            <a:r>
              <a:rPr lang="fr-FR" sz="1200" err="1" smtClean="0">
                <a:solidFill>
                  <a:srgbClr val="000000"/>
                </a:solidFill>
              </a:rPr>
              <a:t>Selenium</a:t>
            </a:r>
            <a:r>
              <a:rPr lang="fr-FR" sz="1200" smtClean="0">
                <a:solidFill>
                  <a:srgbClr val="000000"/>
                </a:solidFill>
              </a:rPr>
              <a:t> </a:t>
            </a:r>
          </a:p>
          <a:p>
            <a:pPr lvl="2"/>
            <a:endParaRPr lang="fr-FR" sz="1200">
              <a:solidFill>
                <a:srgbClr val="000000"/>
              </a:solidFill>
            </a:endParaRPr>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pic>
        <p:nvPicPr>
          <p:cNvPr id="9" name="Image 8"/>
          <p:cNvPicPr/>
          <p:nvPr/>
        </p:nvPicPr>
        <p:blipFill>
          <a:blip r:embed="rId2" cstate="print"/>
          <a:srcRect t="15144" r="1025" b="6005"/>
          <a:stretch>
            <a:fillRect/>
          </a:stretch>
        </p:blipFill>
        <p:spPr bwMode="auto">
          <a:xfrm>
            <a:off x="142378" y="736600"/>
            <a:ext cx="5630804" cy="3976685"/>
          </a:xfrm>
          <a:prstGeom prst="rect">
            <a:avLst/>
          </a:prstGeom>
          <a:ln>
            <a:noFill/>
          </a:ln>
          <a:effectLst>
            <a:softEdge rad="112500"/>
          </a:effectLst>
        </p:spPr>
      </p:pic>
      <p:pic>
        <p:nvPicPr>
          <p:cNvPr id="7" name="Image 6"/>
          <p:cNvPicPr/>
          <p:nvPr/>
        </p:nvPicPr>
        <p:blipFill>
          <a:blip r:embed="rId3" cstate="print"/>
          <a:srcRect t="15141" r="1143" b="6529"/>
          <a:stretch>
            <a:fillRect/>
          </a:stretch>
        </p:blipFill>
        <p:spPr bwMode="auto">
          <a:xfrm>
            <a:off x="2076312" y="3390900"/>
            <a:ext cx="7036098" cy="3060700"/>
          </a:xfrm>
          <a:prstGeom prst="rect">
            <a:avLst/>
          </a:prstGeom>
          <a:noFill/>
          <a:ln w="9525">
            <a:noFill/>
            <a:miter lim="800000"/>
            <a:headEnd/>
            <a:tailEnd/>
          </a:ln>
        </p:spPr>
      </p:pic>
    </p:spTree>
    <p:extLst>
      <p:ext uri="{BB962C8B-B14F-4D97-AF65-F5344CB8AC3E}">
        <p14:creationId xmlns:p14="http://schemas.microsoft.com/office/powerpoint/2010/main" val="9174297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UN ACCOMPAGNEMENT GLOBAL</a:t>
            </a:r>
            <a:endParaRPr lang="fr-FR"/>
          </a:p>
        </p:txBody>
      </p:sp>
      <p:sp>
        <p:nvSpPr>
          <p:cNvPr id="4" name="Espace réservé du numéro de diapositive 3"/>
          <p:cNvSpPr>
            <a:spLocks noGrp="1"/>
          </p:cNvSpPr>
          <p:nvPr>
            <p:ph type="sldNum" sz="quarter" idx="4"/>
          </p:nvPr>
        </p:nvSpPr>
        <p:spPr/>
        <p:txBody>
          <a:body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7</a:t>
            </a:fld>
            <a:endParaRPr lang="fr-FR">
              <a:solidFill>
                <a:srgbClr val="000000">
                  <a:tint val="75000"/>
                </a:srgbClr>
              </a:solidFill>
            </a:endParaRPr>
          </a:p>
        </p:txBody>
      </p:sp>
      <p:sp>
        <p:nvSpPr>
          <p:cNvPr id="8" name="Espace réservé du texte 2"/>
          <p:cNvSpPr txBox="1">
            <a:spLocks/>
          </p:cNvSpPr>
          <p:nvPr/>
        </p:nvSpPr>
        <p:spPr bwMode="auto">
          <a:xfrm>
            <a:off x="709613" y="1316038"/>
            <a:ext cx="1871662" cy="434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40000"/>
              </a:spcBef>
              <a:spcAft>
                <a:spcPts val="2000"/>
              </a:spcAft>
              <a:buClr>
                <a:schemeClr val="bg2"/>
              </a:buClr>
              <a:buFont typeface="Wingdings 2" pitchFamily="18" charset="2"/>
              <a:buNone/>
              <a:defRPr sz="1800" b="1" cap="all" baseline="0">
                <a:solidFill>
                  <a:schemeClr val="tx1"/>
                </a:solidFill>
                <a:latin typeface="+mn-lt"/>
                <a:ea typeface="+mn-ea"/>
                <a:cs typeface="+mn-cs"/>
              </a:defRPr>
            </a:lvl1pPr>
            <a:lvl2pPr marL="0" indent="0" algn="l" rtl="0" eaLnBrk="0" fontAlgn="base" hangingPunct="0">
              <a:spcBef>
                <a:spcPct val="40000"/>
              </a:spcBef>
              <a:spcAft>
                <a:spcPct val="20000"/>
              </a:spcAft>
              <a:buClr>
                <a:schemeClr val="tx1"/>
              </a:buClr>
              <a:buFont typeface="Wingdings 2" pitchFamily="18" charset="2"/>
              <a:buNone/>
              <a:defRPr sz="1200" b="1">
                <a:solidFill>
                  <a:schemeClr val="tx2"/>
                </a:solidFill>
                <a:latin typeface="+mj-lt"/>
              </a:defRPr>
            </a:lvl2pPr>
            <a:lvl3pPr marL="0" indent="0" algn="l" rtl="0" eaLnBrk="0" fontAlgn="base" hangingPunct="0">
              <a:spcBef>
                <a:spcPct val="40000"/>
              </a:spcBef>
              <a:spcAft>
                <a:spcPct val="20000"/>
              </a:spcAft>
              <a:buClr>
                <a:schemeClr val="tx1"/>
              </a:buClr>
              <a:buFont typeface="Wingdings 2" pitchFamily="18" charset="2"/>
              <a:buNone/>
              <a:defRPr sz="1200">
                <a:solidFill>
                  <a:schemeClr val="tx1"/>
                </a:solidFill>
                <a:latin typeface="+mn-lt"/>
              </a:defRPr>
            </a:lvl3pPr>
            <a:lvl4pPr marL="85725" indent="-85725" algn="l" rtl="0" eaLnBrk="0" fontAlgn="base" hangingPunct="0">
              <a:spcBef>
                <a:spcPct val="40000"/>
              </a:spcBef>
              <a:spcAft>
                <a:spcPct val="20000"/>
              </a:spcAft>
              <a:buClr>
                <a:schemeClr val="tx1"/>
              </a:buClr>
              <a:buFont typeface="Arial" pitchFamily="34" charset="0"/>
              <a:buChar char="-"/>
              <a:tabLst/>
              <a:defRPr sz="1200">
                <a:solidFill>
                  <a:schemeClr val="tx1"/>
                </a:solidFill>
                <a:latin typeface="+mn-lt"/>
              </a:defRPr>
            </a:lvl4pPr>
            <a:lvl5pPr marL="180975" indent="-95250" algn="l" rtl="0" eaLnBrk="0" fontAlgn="base" hangingPunct="0">
              <a:spcBef>
                <a:spcPct val="20000"/>
              </a:spcBef>
              <a:spcAft>
                <a:spcPct val="0"/>
              </a:spcAft>
              <a:buClr>
                <a:schemeClr val="tx1"/>
              </a:buClr>
              <a:buFont typeface="Arial" pitchFamily="34" charset="0"/>
              <a:buChar char="–"/>
              <a:defRPr sz="2000">
                <a:solidFill>
                  <a:schemeClr val="tx1"/>
                </a:solidFill>
                <a:latin typeface="+mn-lt"/>
              </a:defRPr>
            </a:lvl5pPr>
            <a:lvl6pPr marL="2527300" indent="-228600" algn="l" rtl="0" fontAlgn="base">
              <a:spcBef>
                <a:spcPct val="20000"/>
              </a:spcBef>
              <a:spcAft>
                <a:spcPct val="0"/>
              </a:spcAft>
              <a:buClr>
                <a:schemeClr val="tx1"/>
              </a:buClr>
              <a:buFont typeface="Arial" charset="0"/>
              <a:buChar char="–"/>
              <a:defRPr sz="2000">
                <a:solidFill>
                  <a:schemeClr val="tx1"/>
                </a:solidFill>
                <a:latin typeface="+mn-lt"/>
              </a:defRPr>
            </a:lvl6pPr>
            <a:lvl7pPr marL="2984500" indent="-228600" algn="l" rtl="0" fontAlgn="base">
              <a:spcBef>
                <a:spcPct val="20000"/>
              </a:spcBef>
              <a:spcAft>
                <a:spcPct val="0"/>
              </a:spcAft>
              <a:buClr>
                <a:schemeClr val="tx1"/>
              </a:buClr>
              <a:buFont typeface="Arial" charset="0"/>
              <a:buChar char="–"/>
              <a:defRPr sz="2000">
                <a:solidFill>
                  <a:schemeClr val="tx1"/>
                </a:solidFill>
                <a:latin typeface="+mn-lt"/>
              </a:defRPr>
            </a:lvl7pPr>
            <a:lvl8pPr marL="3441700" indent="-228600" algn="l" rtl="0" fontAlgn="base">
              <a:spcBef>
                <a:spcPct val="20000"/>
              </a:spcBef>
              <a:spcAft>
                <a:spcPct val="0"/>
              </a:spcAft>
              <a:buClr>
                <a:schemeClr val="tx1"/>
              </a:buClr>
              <a:buFont typeface="Arial" charset="0"/>
              <a:buChar char="–"/>
              <a:defRPr sz="2000">
                <a:solidFill>
                  <a:schemeClr val="tx1"/>
                </a:solidFill>
                <a:latin typeface="+mn-lt"/>
              </a:defRPr>
            </a:lvl8pPr>
            <a:lvl9pPr marL="3898900" indent="-228600" algn="l" rtl="0" fontAlgn="base">
              <a:spcBef>
                <a:spcPct val="20000"/>
              </a:spcBef>
              <a:spcAft>
                <a:spcPct val="0"/>
              </a:spcAft>
              <a:buClr>
                <a:schemeClr val="tx1"/>
              </a:buClr>
              <a:buFont typeface="Arial" charset="0"/>
              <a:buChar char="–"/>
              <a:defRPr sz="2000">
                <a:solidFill>
                  <a:schemeClr val="tx1"/>
                </a:solidFill>
                <a:latin typeface="+mn-lt"/>
              </a:defRPr>
            </a:lvl9pPr>
          </a:lstStyle>
          <a:p>
            <a:pPr>
              <a:buClr>
                <a:srgbClr val="808080"/>
              </a:buClr>
              <a:defRPr/>
            </a:pPr>
            <a:r>
              <a:rPr lang="fr-FR" kern="0" smtClean="0">
                <a:solidFill>
                  <a:srgbClr val="000000"/>
                </a:solidFill>
                <a:latin typeface="Arial"/>
              </a:rPr>
              <a:t>conseil</a:t>
            </a:r>
            <a:endParaRPr lang="en-US" kern="0">
              <a:solidFill>
                <a:srgbClr val="000000"/>
              </a:solidFill>
              <a:latin typeface="Arial"/>
            </a:endParaRPr>
          </a:p>
        </p:txBody>
      </p:sp>
      <p:sp>
        <p:nvSpPr>
          <p:cNvPr id="9" name="Espace réservé du texte 3"/>
          <p:cNvSpPr txBox="1">
            <a:spLocks/>
          </p:cNvSpPr>
          <p:nvPr/>
        </p:nvSpPr>
        <p:spPr bwMode="auto">
          <a:xfrm>
            <a:off x="4868863" y="1125538"/>
            <a:ext cx="1871662" cy="434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40000"/>
              </a:spcBef>
              <a:spcAft>
                <a:spcPts val="2000"/>
              </a:spcAft>
              <a:buClr>
                <a:schemeClr val="bg2"/>
              </a:buClr>
              <a:buFont typeface="Wingdings 2" pitchFamily="18" charset="2"/>
              <a:buNone/>
              <a:defRPr lang="fr-FR" sz="1800" b="1" cap="all" baseline="0" dirty="0" smtClean="0">
                <a:solidFill>
                  <a:schemeClr val="tx1"/>
                </a:solidFill>
                <a:latin typeface="+mn-lt"/>
                <a:ea typeface="+mn-ea"/>
                <a:cs typeface="+mn-cs"/>
              </a:defRPr>
            </a:lvl1pPr>
            <a:lvl2pPr marL="0" indent="0" algn="l" rtl="0" eaLnBrk="0" fontAlgn="base" hangingPunct="0">
              <a:spcBef>
                <a:spcPct val="40000"/>
              </a:spcBef>
              <a:spcAft>
                <a:spcPct val="20000"/>
              </a:spcAft>
              <a:buClr>
                <a:schemeClr val="tx1"/>
              </a:buClr>
              <a:buFont typeface="Wingdings 2" pitchFamily="18" charset="2"/>
              <a:buNone/>
              <a:defRPr lang="fr-FR" sz="1200" b="1" dirty="0" smtClean="0">
                <a:solidFill>
                  <a:schemeClr val="tx1"/>
                </a:solidFill>
                <a:latin typeface="+mj-lt"/>
                <a:ea typeface="+mn-ea"/>
              </a:defRPr>
            </a:lvl2pPr>
            <a:lvl3pPr marL="0" indent="0" algn="l" rtl="0" eaLnBrk="0" fontAlgn="base" hangingPunct="0">
              <a:spcBef>
                <a:spcPct val="40000"/>
              </a:spcBef>
              <a:spcAft>
                <a:spcPct val="20000"/>
              </a:spcAft>
              <a:buClr>
                <a:schemeClr val="tx1"/>
              </a:buClr>
              <a:buFont typeface="Wingdings 2" pitchFamily="18" charset="2"/>
              <a:buNone/>
              <a:defRPr lang="fr-FR" sz="1200" dirty="0" smtClean="0">
                <a:solidFill>
                  <a:schemeClr val="tx1"/>
                </a:solidFill>
                <a:latin typeface="+mj-lt"/>
                <a:ea typeface="+mn-ea"/>
              </a:defRPr>
            </a:lvl3pPr>
            <a:lvl4pPr marL="85725" indent="-85725" algn="l" rtl="0" eaLnBrk="0" fontAlgn="base" hangingPunct="0">
              <a:spcBef>
                <a:spcPct val="40000"/>
              </a:spcBef>
              <a:spcAft>
                <a:spcPct val="20000"/>
              </a:spcAft>
              <a:buClr>
                <a:schemeClr val="tx1"/>
              </a:buClr>
              <a:buFont typeface="Arial" pitchFamily="34" charset="0"/>
              <a:buChar char="-"/>
              <a:tabLst/>
              <a:defRPr lang="fr-FR" sz="1200" dirty="0" smtClean="0">
                <a:solidFill>
                  <a:schemeClr val="tx1"/>
                </a:solidFill>
                <a:latin typeface="+mj-lt"/>
                <a:ea typeface="+mn-ea"/>
              </a:defRPr>
            </a:lvl4pPr>
            <a:lvl5pPr marL="182563" indent="-90488" algn="l" rtl="0" eaLnBrk="0" fontAlgn="base" hangingPunct="0">
              <a:spcBef>
                <a:spcPct val="20000"/>
              </a:spcBef>
              <a:spcAft>
                <a:spcPct val="0"/>
              </a:spcAft>
              <a:buClr>
                <a:schemeClr val="tx1"/>
              </a:buClr>
              <a:buFont typeface="Arial" pitchFamily="34" charset="0"/>
              <a:buChar char="–"/>
              <a:defRPr lang="fr-FR" sz="1200" dirty="0" smtClean="0">
                <a:solidFill>
                  <a:schemeClr val="tx1"/>
                </a:solidFill>
                <a:latin typeface="+mj-lt"/>
                <a:ea typeface="+mn-ea"/>
              </a:defRPr>
            </a:lvl5pPr>
            <a:lvl6pPr marL="2527300" indent="-228600" algn="l" rtl="0" fontAlgn="base">
              <a:spcBef>
                <a:spcPct val="20000"/>
              </a:spcBef>
              <a:spcAft>
                <a:spcPct val="0"/>
              </a:spcAft>
              <a:buClr>
                <a:schemeClr val="tx1"/>
              </a:buClr>
              <a:buFont typeface="Arial" charset="0"/>
              <a:buChar char="–"/>
              <a:defRPr sz="2000">
                <a:solidFill>
                  <a:schemeClr val="tx1"/>
                </a:solidFill>
                <a:latin typeface="+mn-lt"/>
              </a:defRPr>
            </a:lvl6pPr>
            <a:lvl7pPr marL="2984500" indent="-228600" algn="l" rtl="0" fontAlgn="base">
              <a:spcBef>
                <a:spcPct val="20000"/>
              </a:spcBef>
              <a:spcAft>
                <a:spcPct val="0"/>
              </a:spcAft>
              <a:buClr>
                <a:schemeClr val="tx1"/>
              </a:buClr>
              <a:buFont typeface="Arial" charset="0"/>
              <a:buChar char="–"/>
              <a:defRPr sz="2000">
                <a:solidFill>
                  <a:schemeClr val="tx1"/>
                </a:solidFill>
                <a:latin typeface="+mn-lt"/>
              </a:defRPr>
            </a:lvl7pPr>
            <a:lvl8pPr marL="3441700" indent="-228600" algn="l" rtl="0" fontAlgn="base">
              <a:spcBef>
                <a:spcPct val="20000"/>
              </a:spcBef>
              <a:spcAft>
                <a:spcPct val="0"/>
              </a:spcAft>
              <a:buClr>
                <a:schemeClr val="tx1"/>
              </a:buClr>
              <a:buFont typeface="Arial" charset="0"/>
              <a:buChar char="–"/>
              <a:defRPr sz="2000">
                <a:solidFill>
                  <a:schemeClr val="tx1"/>
                </a:solidFill>
                <a:latin typeface="+mn-lt"/>
              </a:defRPr>
            </a:lvl8pPr>
            <a:lvl9pPr marL="3898900" indent="-228600" algn="l" rtl="0" fontAlgn="base">
              <a:spcBef>
                <a:spcPct val="20000"/>
              </a:spcBef>
              <a:spcAft>
                <a:spcPct val="0"/>
              </a:spcAft>
              <a:buClr>
                <a:schemeClr val="tx1"/>
              </a:buClr>
              <a:buFont typeface="Arial" charset="0"/>
              <a:buChar char="–"/>
              <a:defRPr sz="2000">
                <a:solidFill>
                  <a:schemeClr val="tx1"/>
                </a:solidFill>
                <a:latin typeface="+mn-lt"/>
              </a:defRPr>
            </a:lvl9pPr>
          </a:lstStyle>
          <a:p>
            <a:pPr>
              <a:buClr>
                <a:srgbClr val="808080"/>
              </a:buClr>
              <a:defRPr/>
            </a:pPr>
            <a:r>
              <a:rPr kern="0">
                <a:solidFill>
                  <a:srgbClr val="000000"/>
                </a:solidFill>
                <a:latin typeface="Arial"/>
              </a:rPr>
              <a:t>MA</a:t>
            </a:r>
            <a:r>
              <a:rPr altLang="ja-JP" kern="0">
                <a:solidFill>
                  <a:srgbClr val="000000"/>
                </a:solidFill>
                <a:latin typeface="Arial"/>
              </a:rPr>
              <a:t>ÎTRISE</a:t>
            </a:r>
            <a:br>
              <a:rPr altLang="ja-JP" kern="0">
                <a:solidFill>
                  <a:srgbClr val="000000"/>
                </a:solidFill>
                <a:latin typeface="Arial"/>
              </a:rPr>
            </a:br>
            <a:r>
              <a:rPr altLang="ja-JP" kern="0">
                <a:solidFill>
                  <a:srgbClr val="000000"/>
                </a:solidFill>
                <a:latin typeface="Arial"/>
              </a:rPr>
              <a:t>D’ŒUVRE</a:t>
            </a:r>
            <a:endParaRPr kern="0">
              <a:solidFill>
                <a:srgbClr val="000000"/>
              </a:solidFill>
              <a:latin typeface="Arial"/>
            </a:endParaRPr>
          </a:p>
        </p:txBody>
      </p:sp>
      <p:sp>
        <p:nvSpPr>
          <p:cNvPr id="10" name="Espace réservé du texte 4"/>
          <p:cNvSpPr txBox="1">
            <a:spLocks/>
          </p:cNvSpPr>
          <p:nvPr/>
        </p:nvSpPr>
        <p:spPr bwMode="auto">
          <a:xfrm>
            <a:off x="6956425" y="1125538"/>
            <a:ext cx="1984375" cy="434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40000"/>
              </a:spcBef>
              <a:spcAft>
                <a:spcPts val="2000"/>
              </a:spcAft>
              <a:buClr>
                <a:schemeClr val="bg2"/>
              </a:buClr>
              <a:buFont typeface="Wingdings 2" pitchFamily="18" charset="2"/>
              <a:buNone/>
              <a:defRPr lang="fr-FR" sz="1800" b="1" cap="all" baseline="0" dirty="0" smtClean="0">
                <a:solidFill>
                  <a:schemeClr val="tx1"/>
                </a:solidFill>
                <a:latin typeface="+mn-lt"/>
                <a:ea typeface="+mn-ea"/>
                <a:cs typeface="+mn-cs"/>
              </a:defRPr>
            </a:lvl1pPr>
            <a:lvl2pPr marL="0" indent="0" algn="l" rtl="0" eaLnBrk="0" fontAlgn="base" hangingPunct="0">
              <a:spcBef>
                <a:spcPct val="40000"/>
              </a:spcBef>
              <a:spcAft>
                <a:spcPct val="20000"/>
              </a:spcAft>
              <a:buClr>
                <a:schemeClr val="tx1"/>
              </a:buClr>
              <a:buFont typeface="Wingdings 2" pitchFamily="18" charset="2"/>
              <a:buNone/>
              <a:defRPr lang="fr-FR" sz="1200" b="1" dirty="0" smtClean="0">
                <a:solidFill>
                  <a:schemeClr val="tx1"/>
                </a:solidFill>
                <a:latin typeface="+mj-lt"/>
                <a:ea typeface="+mn-ea"/>
              </a:defRPr>
            </a:lvl2pPr>
            <a:lvl3pPr marL="0" indent="0" algn="l" rtl="0" eaLnBrk="0" fontAlgn="base" hangingPunct="0">
              <a:spcBef>
                <a:spcPct val="40000"/>
              </a:spcBef>
              <a:spcAft>
                <a:spcPct val="20000"/>
              </a:spcAft>
              <a:buClr>
                <a:schemeClr val="tx1"/>
              </a:buClr>
              <a:buFont typeface="Wingdings 2" pitchFamily="18" charset="2"/>
              <a:buNone/>
              <a:defRPr lang="fr-FR" sz="1200" dirty="0" smtClean="0">
                <a:solidFill>
                  <a:schemeClr val="tx1"/>
                </a:solidFill>
                <a:latin typeface="+mj-lt"/>
                <a:ea typeface="+mn-ea"/>
              </a:defRPr>
            </a:lvl3pPr>
            <a:lvl4pPr marL="85725" indent="-85725" algn="l" rtl="0" eaLnBrk="0" fontAlgn="base" hangingPunct="0">
              <a:spcBef>
                <a:spcPct val="40000"/>
              </a:spcBef>
              <a:spcAft>
                <a:spcPct val="20000"/>
              </a:spcAft>
              <a:buClr>
                <a:schemeClr val="tx1"/>
              </a:buClr>
              <a:buFont typeface="Arial" pitchFamily="34" charset="0"/>
              <a:buChar char="-"/>
              <a:tabLst/>
              <a:defRPr lang="fr-FR" sz="1200" dirty="0" smtClean="0">
                <a:solidFill>
                  <a:schemeClr val="tx1"/>
                </a:solidFill>
                <a:latin typeface="+mj-lt"/>
                <a:ea typeface="+mn-ea"/>
              </a:defRPr>
            </a:lvl4pPr>
            <a:lvl5pPr marL="182563" indent="-90488" algn="l" rtl="0" eaLnBrk="0" fontAlgn="base" hangingPunct="0">
              <a:spcBef>
                <a:spcPct val="20000"/>
              </a:spcBef>
              <a:spcAft>
                <a:spcPct val="0"/>
              </a:spcAft>
              <a:buClr>
                <a:schemeClr val="tx1"/>
              </a:buClr>
              <a:buFont typeface="Arial" pitchFamily="34" charset="0"/>
              <a:buChar char="–"/>
              <a:defRPr lang="fr-FR" sz="1200" dirty="0" smtClean="0">
                <a:solidFill>
                  <a:schemeClr val="tx1"/>
                </a:solidFill>
                <a:latin typeface="+mj-lt"/>
                <a:ea typeface="+mn-ea"/>
              </a:defRPr>
            </a:lvl5pPr>
            <a:lvl6pPr marL="2527300" indent="-228600" algn="l" rtl="0" fontAlgn="base">
              <a:spcBef>
                <a:spcPct val="20000"/>
              </a:spcBef>
              <a:spcAft>
                <a:spcPct val="0"/>
              </a:spcAft>
              <a:buClr>
                <a:schemeClr val="tx1"/>
              </a:buClr>
              <a:buFont typeface="Arial" charset="0"/>
              <a:buChar char="–"/>
              <a:defRPr sz="2000">
                <a:solidFill>
                  <a:schemeClr val="tx1"/>
                </a:solidFill>
                <a:latin typeface="+mn-lt"/>
              </a:defRPr>
            </a:lvl6pPr>
            <a:lvl7pPr marL="2984500" indent="-228600" algn="l" rtl="0" fontAlgn="base">
              <a:spcBef>
                <a:spcPct val="20000"/>
              </a:spcBef>
              <a:spcAft>
                <a:spcPct val="0"/>
              </a:spcAft>
              <a:buClr>
                <a:schemeClr val="tx1"/>
              </a:buClr>
              <a:buFont typeface="Arial" charset="0"/>
              <a:buChar char="–"/>
              <a:defRPr sz="2000">
                <a:solidFill>
                  <a:schemeClr val="tx1"/>
                </a:solidFill>
                <a:latin typeface="+mn-lt"/>
              </a:defRPr>
            </a:lvl7pPr>
            <a:lvl8pPr marL="3441700" indent="-228600" algn="l" rtl="0" fontAlgn="base">
              <a:spcBef>
                <a:spcPct val="20000"/>
              </a:spcBef>
              <a:spcAft>
                <a:spcPct val="0"/>
              </a:spcAft>
              <a:buClr>
                <a:schemeClr val="tx1"/>
              </a:buClr>
              <a:buFont typeface="Arial" charset="0"/>
              <a:buChar char="–"/>
              <a:defRPr sz="2000">
                <a:solidFill>
                  <a:schemeClr val="tx1"/>
                </a:solidFill>
                <a:latin typeface="+mn-lt"/>
              </a:defRPr>
            </a:lvl8pPr>
            <a:lvl9pPr marL="3898900" indent="-228600" algn="l" rtl="0" fontAlgn="base">
              <a:spcBef>
                <a:spcPct val="20000"/>
              </a:spcBef>
              <a:spcAft>
                <a:spcPct val="0"/>
              </a:spcAft>
              <a:buClr>
                <a:schemeClr val="tx1"/>
              </a:buClr>
              <a:buFont typeface="Arial" charset="0"/>
              <a:buChar char="–"/>
              <a:defRPr sz="2000">
                <a:solidFill>
                  <a:schemeClr val="tx1"/>
                </a:solidFill>
                <a:latin typeface="+mn-lt"/>
              </a:defRPr>
            </a:lvl9pPr>
          </a:lstStyle>
          <a:p>
            <a:pPr>
              <a:buClr>
                <a:srgbClr val="808080"/>
              </a:buClr>
              <a:defRPr/>
            </a:pPr>
            <a:r>
              <a:rPr kern="0">
                <a:solidFill>
                  <a:srgbClr val="000000"/>
                </a:solidFill>
                <a:latin typeface="Arial"/>
              </a:rPr>
              <a:t>Ingénierie</a:t>
            </a:r>
            <a:br>
              <a:rPr kern="0">
                <a:solidFill>
                  <a:srgbClr val="000000"/>
                </a:solidFill>
                <a:latin typeface="Arial"/>
              </a:rPr>
            </a:br>
            <a:r>
              <a:rPr kern="0" spc="-40">
                <a:solidFill>
                  <a:srgbClr val="000000"/>
                </a:solidFill>
                <a:latin typeface="Arial"/>
              </a:rPr>
              <a:t>de FORMATION</a:t>
            </a:r>
          </a:p>
        </p:txBody>
      </p:sp>
      <p:sp>
        <p:nvSpPr>
          <p:cNvPr id="11" name="Espace réservé du texte 5"/>
          <p:cNvSpPr txBox="1">
            <a:spLocks/>
          </p:cNvSpPr>
          <p:nvPr/>
        </p:nvSpPr>
        <p:spPr bwMode="auto">
          <a:xfrm>
            <a:off x="2773363" y="1125538"/>
            <a:ext cx="1871662" cy="434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40000"/>
              </a:spcBef>
              <a:spcAft>
                <a:spcPts val="2000"/>
              </a:spcAft>
              <a:buClr>
                <a:schemeClr val="bg2"/>
              </a:buClr>
              <a:buFont typeface="Wingdings 2" pitchFamily="18" charset="2"/>
              <a:buNone/>
              <a:defRPr lang="fr-FR" sz="1800" b="1" cap="all" baseline="0" dirty="0" smtClean="0">
                <a:solidFill>
                  <a:schemeClr val="tx1"/>
                </a:solidFill>
                <a:latin typeface="+mn-lt"/>
                <a:ea typeface="+mn-ea"/>
                <a:cs typeface="+mn-cs"/>
              </a:defRPr>
            </a:lvl1pPr>
            <a:lvl2pPr marL="0" indent="0" algn="l" rtl="0" eaLnBrk="0" fontAlgn="base" hangingPunct="0">
              <a:spcBef>
                <a:spcPct val="40000"/>
              </a:spcBef>
              <a:spcAft>
                <a:spcPct val="20000"/>
              </a:spcAft>
              <a:buClr>
                <a:schemeClr val="tx1"/>
              </a:buClr>
              <a:buFont typeface="Wingdings 2" pitchFamily="18" charset="2"/>
              <a:buNone/>
              <a:defRPr lang="fr-FR" sz="1200" b="1" dirty="0" smtClean="0">
                <a:solidFill>
                  <a:schemeClr val="tx1"/>
                </a:solidFill>
                <a:latin typeface="+mj-lt"/>
                <a:ea typeface="+mn-ea"/>
              </a:defRPr>
            </a:lvl2pPr>
            <a:lvl3pPr marL="0" indent="0" algn="l" rtl="0" eaLnBrk="0" fontAlgn="base" hangingPunct="0">
              <a:spcBef>
                <a:spcPct val="40000"/>
              </a:spcBef>
              <a:spcAft>
                <a:spcPct val="20000"/>
              </a:spcAft>
              <a:buClr>
                <a:schemeClr val="tx1"/>
              </a:buClr>
              <a:buFont typeface="Wingdings 2" pitchFamily="18" charset="2"/>
              <a:buNone/>
              <a:defRPr lang="fr-FR" sz="1200" dirty="0" smtClean="0">
                <a:solidFill>
                  <a:schemeClr val="tx1"/>
                </a:solidFill>
                <a:latin typeface="+mj-lt"/>
                <a:ea typeface="+mn-ea"/>
              </a:defRPr>
            </a:lvl3pPr>
            <a:lvl4pPr marL="85725" indent="-85725" algn="l" rtl="0" eaLnBrk="0" fontAlgn="base" hangingPunct="0">
              <a:spcBef>
                <a:spcPct val="40000"/>
              </a:spcBef>
              <a:spcAft>
                <a:spcPct val="20000"/>
              </a:spcAft>
              <a:buClr>
                <a:schemeClr val="tx1"/>
              </a:buClr>
              <a:buFont typeface="Arial" pitchFamily="34" charset="0"/>
              <a:buChar char="-"/>
              <a:tabLst/>
              <a:defRPr lang="fr-FR" sz="1200" dirty="0" smtClean="0">
                <a:solidFill>
                  <a:schemeClr val="tx1"/>
                </a:solidFill>
                <a:latin typeface="+mj-lt"/>
                <a:ea typeface="+mn-ea"/>
              </a:defRPr>
            </a:lvl4pPr>
            <a:lvl5pPr marL="182563" indent="-90488" algn="l" rtl="0" eaLnBrk="0" fontAlgn="base" hangingPunct="0">
              <a:spcBef>
                <a:spcPct val="20000"/>
              </a:spcBef>
              <a:spcAft>
                <a:spcPct val="0"/>
              </a:spcAft>
              <a:buClr>
                <a:schemeClr val="tx1"/>
              </a:buClr>
              <a:buFont typeface="Arial" pitchFamily="34" charset="0"/>
              <a:buChar char="–"/>
              <a:defRPr lang="fr-FR" sz="1200" dirty="0" smtClean="0">
                <a:solidFill>
                  <a:schemeClr val="tx1"/>
                </a:solidFill>
                <a:latin typeface="+mj-lt"/>
                <a:ea typeface="+mn-ea"/>
              </a:defRPr>
            </a:lvl5pPr>
            <a:lvl6pPr marL="2527300" indent="-228600" algn="l" rtl="0" fontAlgn="base">
              <a:spcBef>
                <a:spcPct val="20000"/>
              </a:spcBef>
              <a:spcAft>
                <a:spcPct val="0"/>
              </a:spcAft>
              <a:buClr>
                <a:schemeClr val="tx1"/>
              </a:buClr>
              <a:buFont typeface="Arial" charset="0"/>
              <a:buChar char="–"/>
              <a:defRPr sz="2000">
                <a:solidFill>
                  <a:schemeClr val="tx1"/>
                </a:solidFill>
                <a:latin typeface="+mn-lt"/>
              </a:defRPr>
            </a:lvl6pPr>
            <a:lvl7pPr marL="2984500" indent="-228600" algn="l" rtl="0" fontAlgn="base">
              <a:spcBef>
                <a:spcPct val="20000"/>
              </a:spcBef>
              <a:spcAft>
                <a:spcPct val="0"/>
              </a:spcAft>
              <a:buClr>
                <a:schemeClr val="tx1"/>
              </a:buClr>
              <a:buFont typeface="Arial" charset="0"/>
              <a:buChar char="–"/>
              <a:defRPr sz="2000">
                <a:solidFill>
                  <a:schemeClr val="tx1"/>
                </a:solidFill>
                <a:latin typeface="+mn-lt"/>
              </a:defRPr>
            </a:lvl7pPr>
            <a:lvl8pPr marL="3441700" indent="-228600" algn="l" rtl="0" fontAlgn="base">
              <a:spcBef>
                <a:spcPct val="20000"/>
              </a:spcBef>
              <a:spcAft>
                <a:spcPct val="0"/>
              </a:spcAft>
              <a:buClr>
                <a:schemeClr val="tx1"/>
              </a:buClr>
              <a:buFont typeface="Arial" charset="0"/>
              <a:buChar char="–"/>
              <a:defRPr sz="2000">
                <a:solidFill>
                  <a:schemeClr val="tx1"/>
                </a:solidFill>
                <a:latin typeface="+mn-lt"/>
              </a:defRPr>
            </a:lvl8pPr>
            <a:lvl9pPr marL="3898900" indent="-228600" algn="l" rtl="0" fontAlgn="base">
              <a:spcBef>
                <a:spcPct val="20000"/>
              </a:spcBef>
              <a:spcAft>
                <a:spcPct val="0"/>
              </a:spcAft>
              <a:buClr>
                <a:schemeClr val="tx1"/>
              </a:buClr>
              <a:buFont typeface="Arial" charset="0"/>
              <a:buChar char="–"/>
              <a:defRPr sz="2000">
                <a:solidFill>
                  <a:schemeClr val="tx1"/>
                </a:solidFill>
                <a:latin typeface="+mn-lt"/>
              </a:defRPr>
            </a:lvl9pPr>
          </a:lstStyle>
          <a:p>
            <a:pPr>
              <a:buClr>
                <a:srgbClr val="808080"/>
              </a:buClr>
              <a:defRPr/>
            </a:pPr>
            <a:r>
              <a:rPr kern="0">
                <a:solidFill>
                  <a:srgbClr val="000000"/>
                </a:solidFill>
                <a:latin typeface="Arial"/>
              </a:rPr>
              <a:t>Maîtrise</a:t>
            </a:r>
            <a:br>
              <a:rPr kern="0">
                <a:solidFill>
                  <a:srgbClr val="000000"/>
                </a:solidFill>
                <a:latin typeface="Arial"/>
              </a:rPr>
            </a:br>
            <a:r>
              <a:rPr kern="0">
                <a:solidFill>
                  <a:srgbClr val="000000"/>
                </a:solidFill>
                <a:latin typeface="Arial"/>
              </a:rPr>
              <a:t>d’ouvrage</a:t>
            </a:r>
          </a:p>
        </p:txBody>
      </p:sp>
      <p:sp>
        <p:nvSpPr>
          <p:cNvPr id="12" name="Rectangle 13"/>
          <p:cNvSpPr>
            <a:spLocks noChangeArrowheads="1"/>
          </p:cNvSpPr>
          <p:nvPr/>
        </p:nvSpPr>
        <p:spPr bwMode="auto">
          <a:xfrm>
            <a:off x="704850" y="4764088"/>
            <a:ext cx="190500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1400"/>
              </a:lnSpc>
              <a:spcBef>
                <a:spcPct val="20000"/>
              </a:spcBef>
            </a:pPr>
            <a:r>
              <a:rPr lang="fr-FR" sz="1400">
                <a:solidFill>
                  <a:srgbClr val="000000"/>
                </a:solidFill>
                <a:latin typeface="Arial Black" pitchFamily="34" charset="0"/>
              </a:rPr>
              <a:t>EXPERTISES MÉTIERS ET TECHNOLOGIQUES</a:t>
            </a:r>
          </a:p>
        </p:txBody>
      </p:sp>
      <p:sp>
        <p:nvSpPr>
          <p:cNvPr id="13" name="Rectangle 16"/>
          <p:cNvSpPr>
            <a:spLocks noChangeArrowheads="1"/>
          </p:cNvSpPr>
          <p:nvPr/>
        </p:nvSpPr>
        <p:spPr bwMode="auto">
          <a:xfrm>
            <a:off x="2790825" y="1957388"/>
            <a:ext cx="1905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fontAlgn="auto">
              <a:spcBef>
                <a:spcPct val="80000"/>
              </a:spcBef>
              <a:spcAft>
                <a:spcPts val="0"/>
              </a:spcAft>
              <a:defRPr/>
            </a:pPr>
            <a:r>
              <a:rPr lang="fr-FR" sz="1000" kern="0" smtClean="0">
                <a:solidFill>
                  <a:sysClr val="windowText" lastClr="000000"/>
                </a:solidFill>
              </a:rPr>
              <a:t>Définition des indicateurs</a:t>
            </a:r>
            <a:br>
              <a:rPr lang="fr-FR" sz="1000" kern="0" smtClean="0">
                <a:solidFill>
                  <a:sysClr val="windowText" lastClr="000000"/>
                </a:solidFill>
              </a:rPr>
            </a:br>
            <a:r>
              <a:rPr lang="fr-FR" sz="1000" kern="0" smtClean="0">
                <a:solidFill>
                  <a:sysClr val="windowText" lastClr="000000"/>
                </a:solidFill>
              </a:rPr>
              <a:t>et des métriques métiers</a:t>
            </a:r>
          </a:p>
          <a:p>
            <a:pPr fontAlgn="auto">
              <a:spcBef>
                <a:spcPct val="80000"/>
              </a:spcBef>
              <a:spcAft>
                <a:spcPts val="0"/>
              </a:spcAft>
              <a:defRPr/>
            </a:pPr>
            <a:r>
              <a:rPr lang="fr-FR" sz="1000" kern="0" smtClean="0">
                <a:solidFill>
                  <a:sysClr val="windowText" lastClr="000000"/>
                </a:solidFill>
              </a:rPr>
              <a:t>Pilotage &amp; gestion de projet</a:t>
            </a:r>
          </a:p>
          <a:p>
            <a:pPr fontAlgn="auto">
              <a:spcBef>
                <a:spcPct val="80000"/>
              </a:spcBef>
              <a:spcAft>
                <a:spcPts val="0"/>
              </a:spcAft>
              <a:defRPr/>
            </a:pPr>
            <a:r>
              <a:rPr lang="fr-FR" sz="1000" kern="0" smtClean="0">
                <a:solidFill>
                  <a:sysClr val="windowText" lastClr="000000"/>
                </a:solidFill>
              </a:rPr>
              <a:t>Définition des architectures</a:t>
            </a:r>
          </a:p>
          <a:p>
            <a:pPr fontAlgn="auto">
              <a:spcBef>
                <a:spcPct val="80000"/>
              </a:spcBef>
              <a:spcAft>
                <a:spcPts val="0"/>
              </a:spcAft>
              <a:defRPr/>
            </a:pPr>
            <a:r>
              <a:rPr lang="fr-FR" sz="1000" kern="0" smtClean="0">
                <a:solidFill>
                  <a:sysClr val="windowText" lastClr="000000"/>
                </a:solidFill>
              </a:rPr>
              <a:t>Conception </a:t>
            </a:r>
            <a:br>
              <a:rPr lang="fr-FR" sz="1000" kern="0" smtClean="0">
                <a:solidFill>
                  <a:sysClr val="windowText" lastClr="000000"/>
                </a:solidFill>
              </a:rPr>
            </a:br>
            <a:r>
              <a:rPr lang="fr-FR" sz="1000" kern="0" smtClean="0">
                <a:solidFill>
                  <a:sysClr val="windowText" lastClr="000000"/>
                </a:solidFill>
              </a:rPr>
              <a:t>générale et détaillée</a:t>
            </a:r>
          </a:p>
          <a:p>
            <a:pPr fontAlgn="auto">
              <a:spcBef>
                <a:spcPct val="80000"/>
              </a:spcBef>
              <a:spcAft>
                <a:spcPts val="0"/>
              </a:spcAft>
              <a:defRPr/>
            </a:pPr>
            <a:r>
              <a:rPr lang="fr-FR" sz="1000" kern="0" smtClean="0">
                <a:solidFill>
                  <a:sysClr val="windowText" lastClr="000000"/>
                </a:solidFill>
              </a:rPr>
              <a:t>Conseil technologique</a:t>
            </a:r>
          </a:p>
          <a:p>
            <a:pPr fontAlgn="auto">
              <a:spcBef>
                <a:spcPct val="80000"/>
              </a:spcBef>
              <a:spcAft>
                <a:spcPts val="0"/>
              </a:spcAft>
              <a:defRPr/>
            </a:pPr>
            <a:r>
              <a:rPr lang="fr-FR" sz="1000" kern="0" smtClean="0">
                <a:solidFill>
                  <a:sysClr val="windowText" lastClr="000000"/>
                </a:solidFill>
              </a:rPr>
              <a:t>Prototypes / Maquettes</a:t>
            </a:r>
          </a:p>
        </p:txBody>
      </p:sp>
      <p:sp>
        <p:nvSpPr>
          <p:cNvPr id="14" name="Rectangle 18"/>
          <p:cNvSpPr>
            <a:spLocks noChangeArrowheads="1"/>
          </p:cNvSpPr>
          <p:nvPr/>
        </p:nvSpPr>
        <p:spPr bwMode="auto">
          <a:xfrm>
            <a:off x="2795588" y="4764088"/>
            <a:ext cx="1982787"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1400"/>
              </a:lnSpc>
              <a:spcBef>
                <a:spcPct val="20000"/>
              </a:spcBef>
            </a:pPr>
            <a:r>
              <a:rPr lang="fr-FR" sz="1400">
                <a:solidFill>
                  <a:srgbClr val="000000"/>
                </a:solidFill>
                <a:latin typeface="Arial Black" pitchFamily="34" charset="0"/>
              </a:rPr>
              <a:t>PILOTAGE ET ACCOMPAGNEMENT DE PROJETS</a:t>
            </a:r>
          </a:p>
        </p:txBody>
      </p:sp>
      <p:sp>
        <p:nvSpPr>
          <p:cNvPr id="15" name="Rectangle 21"/>
          <p:cNvSpPr>
            <a:spLocks noChangeArrowheads="1"/>
          </p:cNvSpPr>
          <p:nvPr/>
        </p:nvSpPr>
        <p:spPr bwMode="auto">
          <a:xfrm>
            <a:off x="4881563" y="1957388"/>
            <a:ext cx="1905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fontAlgn="auto">
              <a:spcBef>
                <a:spcPct val="80000"/>
              </a:spcBef>
              <a:spcAft>
                <a:spcPts val="0"/>
              </a:spcAft>
              <a:defRPr/>
            </a:pPr>
            <a:r>
              <a:rPr lang="fr-FR" sz="1000" kern="0" smtClean="0">
                <a:solidFill>
                  <a:sysClr val="windowText" lastClr="000000"/>
                </a:solidFill>
              </a:rPr>
              <a:t>Conception de la solution</a:t>
            </a:r>
            <a:br>
              <a:rPr lang="fr-FR" sz="1000" kern="0" smtClean="0">
                <a:solidFill>
                  <a:sysClr val="windowText" lastClr="000000"/>
                </a:solidFill>
              </a:rPr>
            </a:br>
            <a:r>
              <a:rPr lang="fr-FR" sz="1000" kern="0" smtClean="0">
                <a:solidFill>
                  <a:sysClr val="windowText" lastClr="000000"/>
                </a:solidFill>
              </a:rPr>
              <a:t>&amp; réalisation technique</a:t>
            </a:r>
          </a:p>
          <a:p>
            <a:pPr fontAlgn="auto">
              <a:spcBef>
                <a:spcPct val="80000"/>
              </a:spcBef>
              <a:spcAft>
                <a:spcPts val="0"/>
              </a:spcAft>
              <a:defRPr/>
            </a:pPr>
            <a:r>
              <a:rPr lang="fr-FR" sz="1000" kern="0" smtClean="0">
                <a:solidFill>
                  <a:sysClr val="windowText" lastClr="000000"/>
                </a:solidFill>
              </a:rPr>
              <a:t>Audit de performance </a:t>
            </a:r>
            <a:br>
              <a:rPr lang="fr-FR" sz="1000" kern="0" smtClean="0">
                <a:solidFill>
                  <a:sysClr val="windowText" lastClr="000000"/>
                </a:solidFill>
              </a:rPr>
            </a:br>
            <a:r>
              <a:rPr lang="fr-FR" sz="1000" kern="0" smtClean="0">
                <a:solidFill>
                  <a:sysClr val="windowText" lastClr="000000"/>
                </a:solidFill>
              </a:rPr>
              <a:t>&amp; expertise technique</a:t>
            </a:r>
          </a:p>
          <a:p>
            <a:pPr fontAlgn="auto">
              <a:spcBef>
                <a:spcPct val="80000"/>
              </a:spcBef>
              <a:spcAft>
                <a:spcPts val="0"/>
              </a:spcAft>
              <a:defRPr/>
            </a:pPr>
            <a:r>
              <a:rPr lang="fr-FR" sz="1000" kern="0" smtClean="0">
                <a:solidFill>
                  <a:sysClr val="windowText" lastClr="000000"/>
                </a:solidFill>
              </a:rPr>
              <a:t>Intégration logicielle, migrations, médiation inter-applicative</a:t>
            </a:r>
          </a:p>
          <a:p>
            <a:pPr fontAlgn="auto">
              <a:spcBef>
                <a:spcPct val="80000"/>
              </a:spcBef>
              <a:spcAft>
                <a:spcPts val="0"/>
              </a:spcAft>
              <a:defRPr/>
            </a:pPr>
            <a:r>
              <a:rPr lang="fr-FR" sz="1000" kern="0" smtClean="0">
                <a:solidFill>
                  <a:sysClr val="windowText" lastClr="000000"/>
                </a:solidFill>
              </a:rPr>
              <a:t>Développement</a:t>
            </a:r>
            <a:br>
              <a:rPr lang="fr-FR" sz="1000" kern="0" smtClean="0">
                <a:solidFill>
                  <a:sysClr val="windowText" lastClr="000000"/>
                </a:solidFill>
              </a:rPr>
            </a:br>
            <a:r>
              <a:rPr lang="fr-FR" sz="1000" kern="0" smtClean="0">
                <a:solidFill>
                  <a:sysClr val="windowText" lastClr="000000"/>
                </a:solidFill>
              </a:rPr>
              <a:t>d’applicatif spécifique</a:t>
            </a:r>
          </a:p>
          <a:p>
            <a:pPr fontAlgn="auto">
              <a:spcBef>
                <a:spcPct val="80000"/>
              </a:spcBef>
              <a:spcAft>
                <a:spcPts val="0"/>
              </a:spcAft>
              <a:defRPr/>
            </a:pPr>
            <a:r>
              <a:rPr lang="fr-FR" sz="1000" kern="0" smtClean="0">
                <a:solidFill>
                  <a:sysClr val="windowText" lastClr="000000"/>
                </a:solidFill>
              </a:rPr>
              <a:t>Assistance </a:t>
            </a:r>
            <a:br>
              <a:rPr lang="fr-FR" sz="1000" kern="0" smtClean="0">
                <a:solidFill>
                  <a:sysClr val="windowText" lastClr="000000"/>
                </a:solidFill>
              </a:rPr>
            </a:br>
            <a:r>
              <a:rPr lang="fr-FR" sz="1000" kern="0" smtClean="0">
                <a:solidFill>
                  <a:sysClr val="windowText" lastClr="000000"/>
                </a:solidFill>
              </a:rPr>
              <a:t>à la mise en exploitation</a:t>
            </a:r>
          </a:p>
        </p:txBody>
      </p:sp>
      <p:sp>
        <p:nvSpPr>
          <p:cNvPr id="16" name="Rectangle 23"/>
          <p:cNvSpPr>
            <a:spLocks noChangeArrowheads="1"/>
          </p:cNvSpPr>
          <p:nvPr/>
        </p:nvSpPr>
        <p:spPr bwMode="auto">
          <a:xfrm>
            <a:off x="4886325" y="4764088"/>
            <a:ext cx="190500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1400"/>
              </a:lnSpc>
            </a:pPr>
            <a:r>
              <a:rPr lang="fr-FR" sz="1400">
                <a:solidFill>
                  <a:srgbClr val="000000"/>
                </a:solidFill>
                <a:latin typeface="Arial Black" pitchFamily="34" charset="0"/>
              </a:rPr>
              <a:t>SPÉCIFICATIONS</a:t>
            </a:r>
          </a:p>
          <a:p>
            <a:pPr>
              <a:lnSpc>
                <a:spcPts val="1400"/>
              </a:lnSpc>
            </a:pPr>
            <a:r>
              <a:rPr lang="fr-FR" sz="1400">
                <a:solidFill>
                  <a:srgbClr val="000000"/>
                </a:solidFill>
                <a:latin typeface="Arial Black" pitchFamily="34" charset="0"/>
              </a:rPr>
              <a:t>ET INTÉGRATION</a:t>
            </a:r>
          </a:p>
        </p:txBody>
      </p:sp>
      <p:sp>
        <p:nvSpPr>
          <p:cNvPr id="17" name="Rectangle 26"/>
          <p:cNvSpPr>
            <a:spLocks noChangeArrowheads="1"/>
          </p:cNvSpPr>
          <p:nvPr/>
        </p:nvSpPr>
        <p:spPr bwMode="auto">
          <a:xfrm>
            <a:off x="6972300" y="1957388"/>
            <a:ext cx="1905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fontAlgn="auto">
              <a:spcBef>
                <a:spcPct val="80000"/>
              </a:spcBef>
              <a:spcAft>
                <a:spcPts val="0"/>
              </a:spcAft>
              <a:defRPr/>
            </a:pPr>
            <a:r>
              <a:rPr lang="fr-FR" sz="1000" kern="0" smtClean="0">
                <a:solidFill>
                  <a:sysClr val="windowText" lastClr="000000"/>
                </a:solidFill>
              </a:rPr>
              <a:t>Formation bureautique, informatique, management </a:t>
            </a:r>
            <a:br>
              <a:rPr lang="fr-FR" sz="1000" kern="0" smtClean="0">
                <a:solidFill>
                  <a:sysClr val="windowText" lastClr="000000"/>
                </a:solidFill>
              </a:rPr>
            </a:br>
            <a:r>
              <a:rPr lang="fr-FR" sz="1000" kern="0" smtClean="0">
                <a:solidFill>
                  <a:sysClr val="windowText" lastClr="000000"/>
                </a:solidFill>
              </a:rPr>
              <a:t>&amp; comportemental</a:t>
            </a:r>
          </a:p>
          <a:p>
            <a:pPr fontAlgn="auto">
              <a:spcBef>
                <a:spcPct val="80000"/>
              </a:spcBef>
              <a:spcAft>
                <a:spcPts val="0"/>
              </a:spcAft>
              <a:defRPr/>
            </a:pPr>
            <a:r>
              <a:rPr lang="fr-FR" sz="1000" kern="0" smtClean="0">
                <a:solidFill>
                  <a:sysClr val="windowText" lastClr="000000"/>
                </a:solidFill>
              </a:rPr>
              <a:t>Transfert de compét</a:t>
            </a:r>
            <a:r>
              <a:rPr lang="en-US" sz="1000" kern="0" smtClean="0">
                <a:solidFill>
                  <a:sysClr val="windowText" lastClr="000000"/>
                </a:solidFill>
              </a:rPr>
              <a:t>e</a:t>
            </a:r>
            <a:r>
              <a:rPr lang="fr-FR" sz="1000" kern="0" smtClean="0">
                <a:solidFill>
                  <a:sysClr val="windowText" lastClr="000000"/>
                </a:solidFill>
              </a:rPr>
              <a:t>nces</a:t>
            </a:r>
          </a:p>
          <a:p>
            <a:pPr fontAlgn="auto">
              <a:spcBef>
                <a:spcPct val="80000"/>
              </a:spcBef>
              <a:spcAft>
                <a:spcPts val="0"/>
              </a:spcAft>
              <a:defRPr/>
            </a:pPr>
            <a:r>
              <a:rPr lang="fr-FR" sz="1000" kern="0" smtClean="0">
                <a:solidFill>
                  <a:sysClr val="windowText" lastClr="000000"/>
                </a:solidFill>
              </a:rPr>
              <a:t>Ingén</a:t>
            </a:r>
            <a:r>
              <a:rPr lang="en-US" sz="1000" kern="0" smtClean="0">
                <a:solidFill>
                  <a:sysClr val="windowText" lastClr="000000"/>
                </a:solidFill>
              </a:rPr>
              <a:t>i</a:t>
            </a:r>
            <a:r>
              <a:rPr lang="fr-FR" sz="1000" kern="0" smtClean="0">
                <a:solidFill>
                  <a:sysClr val="windowText" lastClr="000000"/>
                </a:solidFill>
              </a:rPr>
              <a:t>erie péd</a:t>
            </a:r>
            <a:r>
              <a:rPr lang="en-US" sz="1000" kern="0" smtClean="0">
                <a:solidFill>
                  <a:sysClr val="windowText" lastClr="000000"/>
                </a:solidFill>
              </a:rPr>
              <a:t>a</a:t>
            </a:r>
            <a:r>
              <a:rPr lang="fr-FR" sz="1000" kern="0" smtClean="0">
                <a:solidFill>
                  <a:sysClr val="windowText" lastClr="000000"/>
                </a:solidFill>
              </a:rPr>
              <a:t>gogique</a:t>
            </a:r>
          </a:p>
          <a:p>
            <a:pPr fontAlgn="auto">
              <a:spcBef>
                <a:spcPct val="80000"/>
              </a:spcBef>
              <a:spcAft>
                <a:spcPts val="0"/>
              </a:spcAft>
              <a:defRPr/>
            </a:pPr>
            <a:r>
              <a:rPr lang="fr-FR" sz="1000" kern="0" smtClean="0">
                <a:solidFill>
                  <a:sysClr val="windowText" lastClr="000000"/>
                </a:solidFill>
              </a:rPr>
              <a:t>E-learning</a:t>
            </a:r>
            <a:br>
              <a:rPr lang="fr-FR" sz="1000" kern="0" smtClean="0">
                <a:solidFill>
                  <a:sysClr val="windowText" lastClr="000000"/>
                </a:solidFill>
              </a:rPr>
            </a:br>
            <a:r>
              <a:rPr lang="fr-FR" sz="1000" kern="0" smtClean="0">
                <a:solidFill>
                  <a:sysClr val="windowText" lastClr="000000"/>
                </a:solidFill>
              </a:rPr>
              <a:t>(plateformes &amp; contenus)</a:t>
            </a:r>
          </a:p>
          <a:p>
            <a:pPr fontAlgn="auto">
              <a:spcBef>
                <a:spcPct val="80000"/>
              </a:spcBef>
              <a:spcAft>
                <a:spcPts val="0"/>
              </a:spcAft>
              <a:defRPr/>
            </a:pPr>
            <a:r>
              <a:rPr lang="fr-FR" sz="1000" kern="0" smtClean="0">
                <a:solidFill>
                  <a:sysClr val="windowText" lastClr="000000"/>
                </a:solidFill>
              </a:rPr>
              <a:t>Communication (Teaser)</a:t>
            </a:r>
          </a:p>
          <a:p>
            <a:pPr fontAlgn="auto">
              <a:spcBef>
                <a:spcPct val="80000"/>
              </a:spcBef>
              <a:spcAft>
                <a:spcPts val="0"/>
              </a:spcAft>
              <a:defRPr/>
            </a:pPr>
            <a:r>
              <a:rPr lang="fr-FR" sz="1000" kern="0" smtClean="0">
                <a:solidFill>
                  <a:sysClr val="windowText" lastClr="000000"/>
                </a:solidFill>
              </a:rPr>
              <a:t>Assistance fonctionnelle, péd</a:t>
            </a:r>
            <a:r>
              <a:rPr lang="en-US" sz="1000" kern="0" smtClean="0">
                <a:solidFill>
                  <a:sysClr val="windowText" lastClr="000000"/>
                </a:solidFill>
              </a:rPr>
              <a:t>a</a:t>
            </a:r>
            <a:r>
              <a:rPr lang="fr-FR" sz="1000" kern="0" smtClean="0">
                <a:solidFill>
                  <a:sysClr val="windowText" lastClr="000000"/>
                </a:solidFill>
              </a:rPr>
              <a:t>gogique &amp; technique</a:t>
            </a:r>
          </a:p>
        </p:txBody>
      </p:sp>
      <p:sp>
        <p:nvSpPr>
          <p:cNvPr id="18" name="Rectangle 28"/>
          <p:cNvSpPr>
            <a:spLocks noChangeArrowheads="1"/>
          </p:cNvSpPr>
          <p:nvPr/>
        </p:nvSpPr>
        <p:spPr bwMode="auto">
          <a:xfrm>
            <a:off x="6977063" y="4764088"/>
            <a:ext cx="190500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1400"/>
              </a:lnSpc>
              <a:spcBef>
                <a:spcPct val="20000"/>
              </a:spcBef>
            </a:pPr>
            <a:r>
              <a:rPr lang="fr-FR" sz="1400">
                <a:solidFill>
                  <a:srgbClr val="000000"/>
                </a:solidFill>
                <a:latin typeface="Arial Black" pitchFamily="34" charset="0"/>
              </a:rPr>
              <a:t>E-LEARNING</a:t>
            </a:r>
            <a:br>
              <a:rPr lang="fr-FR" sz="1400">
                <a:solidFill>
                  <a:srgbClr val="000000"/>
                </a:solidFill>
                <a:latin typeface="Arial Black" pitchFamily="34" charset="0"/>
              </a:rPr>
            </a:br>
            <a:r>
              <a:rPr lang="fr-FR" sz="1400">
                <a:solidFill>
                  <a:srgbClr val="000000"/>
                </a:solidFill>
                <a:latin typeface="Arial Black" pitchFamily="34" charset="0"/>
              </a:rPr>
              <a:t>ET CONDUITE</a:t>
            </a:r>
            <a:br>
              <a:rPr lang="fr-FR" sz="1400">
                <a:solidFill>
                  <a:srgbClr val="000000"/>
                </a:solidFill>
                <a:latin typeface="Arial Black" pitchFamily="34" charset="0"/>
              </a:rPr>
            </a:br>
            <a:r>
              <a:rPr lang="fr-FR" sz="1400">
                <a:solidFill>
                  <a:srgbClr val="000000"/>
                </a:solidFill>
                <a:latin typeface="Arial Black" pitchFamily="34" charset="0"/>
              </a:rPr>
              <a:t>DU CHANGEMENT</a:t>
            </a:r>
          </a:p>
        </p:txBody>
      </p:sp>
      <p:sp>
        <p:nvSpPr>
          <p:cNvPr id="19" name="Freeform 53"/>
          <p:cNvSpPr>
            <a:spLocks/>
          </p:cNvSpPr>
          <p:nvPr/>
        </p:nvSpPr>
        <p:spPr bwMode="auto">
          <a:xfrm>
            <a:off x="698500" y="1766888"/>
            <a:ext cx="1808163" cy="73025"/>
          </a:xfrm>
          <a:custGeom>
            <a:avLst/>
            <a:gdLst>
              <a:gd name="T0" fmla="*/ 0 w 10000"/>
              <a:gd name="T1" fmla="*/ 0 h 10000"/>
              <a:gd name="T2" fmla="*/ 0 w 10000"/>
              <a:gd name="T3" fmla="*/ 525780 h 10000"/>
              <a:gd name="T4" fmla="*/ 319785018 w 10000"/>
              <a:gd name="T5" fmla="*/ 502595 h 10000"/>
              <a:gd name="T6" fmla="*/ 326945163 w 10000"/>
              <a:gd name="T7" fmla="*/ 0 h 10000"/>
              <a:gd name="T8" fmla="*/ 0 w 10000"/>
              <a:gd name="T9" fmla="*/ 0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0" h="10000">
                <a:moveTo>
                  <a:pt x="0" y="0"/>
                </a:moveTo>
                <a:lnTo>
                  <a:pt x="0" y="10000"/>
                </a:lnTo>
                <a:lnTo>
                  <a:pt x="9781" y="9559"/>
                </a:lnTo>
                <a:lnTo>
                  <a:pt x="10000" y="0"/>
                </a:lnTo>
                <a:lnTo>
                  <a:pt x="0" y="0"/>
                </a:lnTo>
                <a:close/>
              </a:path>
            </a:pathLst>
          </a:custGeom>
          <a:solidFill>
            <a:schemeClr val="bg2"/>
          </a:solidFill>
          <a:ln>
            <a:noFill/>
          </a:ln>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20" name="Line 66"/>
          <p:cNvSpPr>
            <a:spLocks noChangeShapeType="1"/>
          </p:cNvSpPr>
          <p:nvPr/>
        </p:nvSpPr>
        <p:spPr bwMode="auto">
          <a:xfrm>
            <a:off x="698500" y="2179638"/>
            <a:ext cx="1770063"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21" name="Line 67"/>
          <p:cNvSpPr>
            <a:spLocks noChangeShapeType="1"/>
          </p:cNvSpPr>
          <p:nvPr/>
        </p:nvSpPr>
        <p:spPr bwMode="auto">
          <a:xfrm>
            <a:off x="698500" y="2595563"/>
            <a:ext cx="1770063"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22" name="Line 68"/>
          <p:cNvSpPr>
            <a:spLocks noChangeShapeType="1"/>
          </p:cNvSpPr>
          <p:nvPr/>
        </p:nvSpPr>
        <p:spPr bwMode="auto">
          <a:xfrm>
            <a:off x="698500" y="3032125"/>
            <a:ext cx="1770063"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23" name="Line 69"/>
          <p:cNvSpPr>
            <a:spLocks noChangeShapeType="1"/>
          </p:cNvSpPr>
          <p:nvPr/>
        </p:nvSpPr>
        <p:spPr bwMode="auto">
          <a:xfrm>
            <a:off x="698500" y="3448050"/>
            <a:ext cx="1770063"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24" name="Line 70"/>
          <p:cNvSpPr>
            <a:spLocks noChangeShapeType="1"/>
          </p:cNvSpPr>
          <p:nvPr/>
        </p:nvSpPr>
        <p:spPr bwMode="auto">
          <a:xfrm>
            <a:off x="698500" y="3884613"/>
            <a:ext cx="1770063"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25" name="Line 71"/>
          <p:cNvSpPr>
            <a:spLocks noChangeShapeType="1"/>
          </p:cNvSpPr>
          <p:nvPr/>
        </p:nvSpPr>
        <p:spPr bwMode="auto">
          <a:xfrm>
            <a:off x="2789238" y="3575050"/>
            <a:ext cx="1770062"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26" name="Line 72"/>
          <p:cNvSpPr>
            <a:spLocks noChangeShapeType="1"/>
          </p:cNvSpPr>
          <p:nvPr/>
        </p:nvSpPr>
        <p:spPr bwMode="auto">
          <a:xfrm>
            <a:off x="2789238" y="3292475"/>
            <a:ext cx="1770062"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27" name="Line 73"/>
          <p:cNvSpPr>
            <a:spLocks noChangeShapeType="1"/>
          </p:cNvSpPr>
          <p:nvPr/>
        </p:nvSpPr>
        <p:spPr bwMode="auto">
          <a:xfrm>
            <a:off x="2789238" y="2876550"/>
            <a:ext cx="1770062"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28" name="Line 74"/>
          <p:cNvSpPr>
            <a:spLocks noChangeShapeType="1"/>
          </p:cNvSpPr>
          <p:nvPr/>
        </p:nvSpPr>
        <p:spPr bwMode="auto">
          <a:xfrm>
            <a:off x="2789238" y="2593975"/>
            <a:ext cx="1770062"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29" name="Line 75"/>
          <p:cNvSpPr>
            <a:spLocks noChangeShapeType="1"/>
          </p:cNvSpPr>
          <p:nvPr/>
        </p:nvSpPr>
        <p:spPr bwMode="auto">
          <a:xfrm>
            <a:off x="2789238" y="2319338"/>
            <a:ext cx="1770062"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30" name="Line 76"/>
          <p:cNvSpPr>
            <a:spLocks noChangeShapeType="1"/>
          </p:cNvSpPr>
          <p:nvPr/>
        </p:nvSpPr>
        <p:spPr bwMode="auto">
          <a:xfrm>
            <a:off x="4879975" y="2319338"/>
            <a:ext cx="1770063"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31" name="Line 77"/>
          <p:cNvSpPr>
            <a:spLocks noChangeShapeType="1"/>
          </p:cNvSpPr>
          <p:nvPr/>
        </p:nvSpPr>
        <p:spPr bwMode="auto">
          <a:xfrm>
            <a:off x="4879975" y="2749550"/>
            <a:ext cx="1770063"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32" name="Line 78"/>
          <p:cNvSpPr>
            <a:spLocks noChangeShapeType="1"/>
          </p:cNvSpPr>
          <p:nvPr/>
        </p:nvSpPr>
        <p:spPr bwMode="auto">
          <a:xfrm>
            <a:off x="4879975" y="3179763"/>
            <a:ext cx="1770063"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33" name="Line 79"/>
          <p:cNvSpPr>
            <a:spLocks noChangeShapeType="1"/>
          </p:cNvSpPr>
          <p:nvPr/>
        </p:nvSpPr>
        <p:spPr bwMode="auto">
          <a:xfrm>
            <a:off x="4879975" y="3617913"/>
            <a:ext cx="1770063"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34" name="Line 80"/>
          <p:cNvSpPr>
            <a:spLocks noChangeShapeType="1"/>
          </p:cNvSpPr>
          <p:nvPr/>
        </p:nvSpPr>
        <p:spPr bwMode="auto">
          <a:xfrm>
            <a:off x="6970713" y="3722688"/>
            <a:ext cx="1770062"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35" name="Line 81"/>
          <p:cNvSpPr>
            <a:spLocks noChangeShapeType="1"/>
          </p:cNvSpPr>
          <p:nvPr/>
        </p:nvSpPr>
        <p:spPr bwMode="auto">
          <a:xfrm>
            <a:off x="6970713" y="3448050"/>
            <a:ext cx="1770062"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36" name="Line 82"/>
          <p:cNvSpPr>
            <a:spLocks noChangeShapeType="1"/>
          </p:cNvSpPr>
          <p:nvPr/>
        </p:nvSpPr>
        <p:spPr bwMode="auto">
          <a:xfrm>
            <a:off x="6970713" y="3024188"/>
            <a:ext cx="1770062"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37" name="Line 83"/>
          <p:cNvSpPr>
            <a:spLocks noChangeShapeType="1"/>
          </p:cNvSpPr>
          <p:nvPr/>
        </p:nvSpPr>
        <p:spPr bwMode="auto">
          <a:xfrm>
            <a:off x="6970713" y="2749550"/>
            <a:ext cx="1770062"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38" name="Line 84"/>
          <p:cNvSpPr>
            <a:spLocks noChangeShapeType="1"/>
          </p:cNvSpPr>
          <p:nvPr/>
        </p:nvSpPr>
        <p:spPr bwMode="auto">
          <a:xfrm>
            <a:off x="6970713" y="2474913"/>
            <a:ext cx="1770062" cy="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39" name="Rectangle 85"/>
          <p:cNvSpPr>
            <a:spLocks noChangeArrowheads="1"/>
          </p:cNvSpPr>
          <p:nvPr/>
        </p:nvSpPr>
        <p:spPr bwMode="auto">
          <a:xfrm>
            <a:off x="700088" y="1957388"/>
            <a:ext cx="1905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175" lvl="2" fontAlgn="auto">
              <a:spcBef>
                <a:spcPct val="80000"/>
              </a:spcBef>
              <a:spcAft>
                <a:spcPts val="0"/>
              </a:spcAft>
              <a:defRPr/>
            </a:pPr>
            <a:r>
              <a:rPr lang="fr-FR" sz="1000" kern="0" smtClean="0">
                <a:solidFill>
                  <a:sysClr val="windowText" lastClr="000000"/>
                </a:solidFill>
              </a:rPr>
              <a:t>Management &amp; organisation</a:t>
            </a:r>
          </a:p>
          <a:p>
            <a:pPr marL="3175" lvl="2" fontAlgn="auto">
              <a:spcBef>
                <a:spcPct val="80000"/>
              </a:spcBef>
              <a:spcAft>
                <a:spcPts val="0"/>
              </a:spcAft>
              <a:defRPr/>
            </a:pPr>
            <a:r>
              <a:rPr lang="fr-FR" sz="1000" kern="0" smtClean="0">
                <a:solidFill>
                  <a:sysClr val="windowText" lastClr="000000"/>
                </a:solidFill>
              </a:rPr>
              <a:t>Définition &amp; Gestion d’une stratégie digitale, Plan média</a:t>
            </a:r>
          </a:p>
          <a:p>
            <a:pPr marL="3175" lvl="2" fontAlgn="auto">
              <a:spcBef>
                <a:spcPct val="80000"/>
              </a:spcBef>
              <a:spcAft>
                <a:spcPts val="0"/>
              </a:spcAft>
              <a:defRPr/>
            </a:pPr>
            <a:r>
              <a:rPr lang="fr-FR" sz="1000" kern="0" smtClean="0">
                <a:solidFill>
                  <a:sysClr val="windowText" lastClr="000000"/>
                </a:solidFill>
              </a:rPr>
              <a:t>Étude des impacts </a:t>
            </a:r>
            <a:br>
              <a:rPr lang="fr-FR" sz="1000" kern="0" smtClean="0">
                <a:solidFill>
                  <a:sysClr val="windowText" lastClr="000000"/>
                </a:solidFill>
              </a:rPr>
            </a:br>
            <a:r>
              <a:rPr lang="fr-FR" sz="1000" kern="0" smtClean="0">
                <a:solidFill>
                  <a:sysClr val="windowText" lastClr="000000"/>
                </a:solidFill>
              </a:rPr>
              <a:t>et des transformations</a:t>
            </a:r>
          </a:p>
          <a:p>
            <a:pPr marL="3175" lvl="2" fontAlgn="auto">
              <a:spcBef>
                <a:spcPct val="80000"/>
              </a:spcBef>
              <a:spcAft>
                <a:spcPts val="0"/>
              </a:spcAft>
              <a:defRPr/>
            </a:pPr>
            <a:r>
              <a:rPr lang="fr-FR" sz="1000" kern="0" smtClean="0">
                <a:solidFill>
                  <a:sysClr val="windowText" lastClr="000000"/>
                </a:solidFill>
              </a:rPr>
              <a:t>Choix technologique </a:t>
            </a:r>
            <a:br>
              <a:rPr lang="fr-FR" sz="1000" kern="0" smtClean="0">
                <a:solidFill>
                  <a:sysClr val="windowText" lastClr="000000"/>
                </a:solidFill>
              </a:rPr>
            </a:br>
            <a:r>
              <a:rPr lang="fr-FR" sz="1000" kern="0" smtClean="0">
                <a:solidFill>
                  <a:sysClr val="windowText" lastClr="000000"/>
                </a:solidFill>
              </a:rPr>
              <a:t>&amp; architecture</a:t>
            </a:r>
          </a:p>
          <a:p>
            <a:pPr marL="3175" lvl="2" fontAlgn="auto">
              <a:spcBef>
                <a:spcPct val="80000"/>
              </a:spcBef>
              <a:spcAft>
                <a:spcPts val="0"/>
              </a:spcAft>
              <a:defRPr/>
            </a:pPr>
            <a:r>
              <a:rPr lang="fr-FR" sz="1000" kern="0" smtClean="0">
                <a:solidFill>
                  <a:sysClr val="windowText" lastClr="000000"/>
                </a:solidFill>
              </a:rPr>
              <a:t>Qualité, référentiel d’entreprise,</a:t>
            </a:r>
            <a:br>
              <a:rPr lang="fr-FR" sz="1000" kern="0" smtClean="0">
                <a:solidFill>
                  <a:sysClr val="windowText" lastClr="000000"/>
                </a:solidFill>
              </a:rPr>
            </a:br>
            <a:r>
              <a:rPr lang="fr-FR" sz="1000" kern="0" smtClean="0">
                <a:solidFill>
                  <a:sysClr val="windowText" lastClr="000000"/>
                </a:solidFill>
              </a:rPr>
              <a:t>&amp; Data Management</a:t>
            </a:r>
          </a:p>
          <a:p>
            <a:pPr marL="3175" lvl="2" fontAlgn="auto">
              <a:spcBef>
                <a:spcPct val="80000"/>
              </a:spcBef>
              <a:spcAft>
                <a:spcPts val="0"/>
              </a:spcAft>
              <a:defRPr/>
            </a:pPr>
            <a:r>
              <a:rPr lang="fr-FR" sz="1000" kern="0" smtClean="0">
                <a:solidFill>
                  <a:sysClr val="windowText" lastClr="000000"/>
                </a:solidFill>
              </a:rPr>
              <a:t>Gestion et pilotage des performances financières </a:t>
            </a:r>
            <a:br>
              <a:rPr lang="fr-FR" sz="1000" kern="0" smtClean="0">
                <a:solidFill>
                  <a:sysClr val="windowText" lastClr="000000"/>
                </a:solidFill>
              </a:rPr>
            </a:br>
            <a:r>
              <a:rPr lang="fr-FR" sz="1000" kern="0" smtClean="0">
                <a:solidFill>
                  <a:sysClr val="windowText" lastClr="000000"/>
                </a:solidFill>
              </a:rPr>
              <a:t>&amp; opérationnelles</a:t>
            </a:r>
          </a:p>
        </p:txBody>
      </p:sp>
      <p:sp>
        <p:nvSpPr>
          <p:cNvPr id="40" name="Freeform 53"/>
          <p:cNvSpPr>
            <a:spLocks/>
          </p:cNvSpPr>
          <p:nvPr/>
        </p:nvSpPr>
        <p:spPr bwMode="auto">
          <a:xfrm>
            <a:off x="2790825" y="1766888"/>
            <a:ext cx="1808163" cy="73025"/>
          </a:xfrm>
          <a:custGeom>
            <a:avLst/>
            <a:gdLst>
              <a:gd name="T0" fmla="*/ 0 w 10000"/>
              <a:gd name="T1" fmla="*/ 0 h 10000"/>
              <a:gd name="T2" fmla="*/ 0 w 10000"/>
              <a:gd name="T3" fmla="*/ 525780 h 10000"/>
              <a:gd name="T4" fmla="*/ 319785018 w 10000"/>
              <a:gd name="T5" fmla="*/ 502595 h 10000"/>
              <a:gd name="T6" fmla="*/ 326945163 w 10000"/>
              <a:gd name="T7" fmla="*/ 0 h 10000"/>
              <a:gd name="T8" fmla="*/ 0 w 10000"/>
              <a:gd name="T9" fmla="*/ 0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0" h="10000">
                <a:moveTo>
                  <a:pt x="0" y="0"/>
                </a:moveTo>
                <a:lnTo>
                  <a:pt x="0" y="10000"/>
                </a:lnTo>
                <a:lnTo>
                  <a:pt x="9781" y="9559"/>
                </a:lnTo>
                <a:lnTo>
                  <a:pt x="10000" y="0"/>
                </a:lnTo>
                <a:lnTo>
                  <a:pt x="0" y="0"/>
                </a:lnTo>
                <a:close/>
              </a:path>
            </a:pathLst>
          </a:custGeom>
          <a:solidFill>
            <a:schemeClr val="bg2"/>
          </a:solidFill>
          <a:ln>
            <a:noFill/>
          </a:ln>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41" name="Freeform 53"/>
          <p:cNvSpPr>
            <a:spLocks/>
          </p:cNvSpPr>
          <p:nvPr/>
        </p:nvSpPr>
        <p:spPr bwMode="auto">
          <a:xfrm>
            <a:off x="4881563" y="1766888"/>
            <a:ext cx="1808162" cy="73025"/>
          </a:xfrm>
          <a:custGeom>
            <a:avLst/>
            <a:gdLst>
              <a:gd name="T0" fmla="*/ 0 w 10000"/>
              <a:gd name="T1" fmla="*/ 0 h 10000"/>
              <a:gd name="T2" fmla="*/ 0 w 10000"/>
              <a:gd name="T3" fmla="*/ 525780 h 10000"/>
              <a:gd name="T4" fmla="*/ 319784841 w 10000"/>
              <a:gd name="T5" fmla="*/ 502595 h 10000"/>
              <a:gd name="T6" fmla="*/ 326944982 w 10000"/>
              <a:gd name="T7" fmla="*/ 0 h 10000"/>
              <a:gd name="T8" fmla="*/ 0 w 10000"/>
              <a:gd name="T9" fmla="*/ 0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0" h="10000">
                <a:moveTo>
                  <a:pt x="0" y="0"/>
                </a:moveTo>
                <a:lnTo>
                  <a:pt x="0" y="10000"/>
                </a:lnTo>
                <a:lnTo>
                  <a:pt x="9781" y="9559"/>
                </a:lnTo>
                <a:lnTo>
                  <a:pt x="10000" y="0"/>
                </a:lnTo>
                <a:lnTo>
                  <a:pt x="0" y="0"/>
                </a:lnTo>
                <a:close/>
              </a:path>
            </a:pathLst>
          </a:custGeom>
          <a:solidFill>
            <a:schemeClr val="bg2"/>
          </a:solidFill>
          <a:ln>
            <a:noFill/>
          </a:ln>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42" name="Freeform 53"/>
          <p:cNvSpPr>
            <a:spLocks/>
          </p:cNvSpPr>
          <p:nvPr/>
        </p:nvSpPr>
        <p:spPr bwMode="auto">
          <a:xfrm>
            <a:off x="6983413" y="1766888"/>
            <a:ext cx="1808162" cy="73025"/>
          </a:xfrm>
          <a:custGeom>
            <a:avLst/>
            <a:gdLst>
              <a:gd name="T0" fmla="*/ 0 w 10000"/>
              <a:gd name="T1" fmla="*/ 0 h 10000"/>
              <a:gd name="T2" fmla="*/ 0 w 10000"/>
              <a:gd name="T3" fmla="*/ 525780 h 10000"/>
              <a:gd name="T4" fmla="*/ 319784841 w 10000"/>
              <a:gd name="T5" fmla="*/ 502595 h 10000"/>
              <a:gd name="T6" fmla="*/ 326944982 w 10000"/>
              <a:gd name="T7" fmla="*/ 0 h 10000"/>
              <a:gd name="T8" fmla="*/ 0 w 10000"/>
              <a:gd name="T9" fmla="*/ 0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0" h="10000">
                <a:moveTo>
                  <a:pt x="0" y="0"/>
                </a:moveTo>
                <a:lnTo>
                  <a:pt x="0" y="10000"/>
                </a:lnTo>
                <a:lnTo>
                  <a:pt x="9781" y="9559"/>
                </a:lnTo>
                <a:lnTo>
                  <a:pt x="10000" y="0"/>
                </a:lnTo>
                <a:lnTo>
                  <a:pt x="0" y="0"/>
                </a:lnTo>
                <a:close/>
              </a:path>
            </a:pathLst>
          </a:custGeom>
          <a:solidFill>
            <a:schemeClr val="bg2"/>
          </a:solidFill>
          <a:ln>
            <a:noFill/>
          </a:ln>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43" name="Freeform 53"/>
          <p:cNvSpPr>
            <a:spLocks/>
          </p:cNvSpPr>
          <p:nvPr/>
        </p:nvSpPr>
        <p:spPr bwMode="auto">
          <a:xfrm>
            <a:off x="703263" y="4537075"/>
            <a:ext cx="1808162" cy="73025"/>
          </a:xfrm>
          <a:custGeom>
            <a:avLst/>
            <a:gdLst>
              <a:gd name="T0" fmla="*/ 0 w 10000"/>
              <a:gd name="T1" fmla="*/ 0 h 10000"/>
              <a:gd name="T2" fmla="*/ 0 w 10000"/>
              <a:gd name="T3" fmla="*/ 525780 h 10000"/>
              <a:gd name="T4" fmla="*/ 319784841 w 10000"/>
              <a:gd name="T5" fmla="*/ 502595 h 10000"/>
              <a:gd name="T6" fmla="*/ 326944982 w 10000"/>
              <a:gd name="T7" fmla="*/ 0 h 10000"/>
              <a:gd name="T8" fmla="*/ 0 w 10000"/>
              <a:gd name="T9" fmla="*/ 0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0" h="10000">
                <a:moveTo>
                  <a:pt x="0" y="0"/>
                </a:moveTo>
                <a:lnTo>
                  <a:pt x="0" y="10000"/>
                </a:lnTo>
                <a:lnTo>
                  <a:pt x="9781" y="9559"/>
                </a:lnTo>
                <a:lnTo>
                  <a:pt x="10000" y="0"/>
                </a:lnTo>
                <a:lnTo>
                  <a:pt x="0" y="0"/>
                </a:lnTo>
                <a:close/>
              </a:path>
            </a:pathLst>
          </a:custGeom>
          <a:solidFill>
            <a:schemeClr val="bg2"/>
          </a:solidFill>
          <a:ln>
            <a:noFill/>
          </a:ln>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44" name="Freeform 53"/>
          <p:cNvSpPr>
            <a:spLocks/>
          </p:cNvSpPr>
          <p:nvPr/>
        </p:nvSpPr>
        <p:spPr bwMode="auto">
          <a:xfrm>
            <a:off x="2795588" y="4537075"/>
            <a:ext cx="1808162" cy="73025"/>
          </a:xfrm>
          <a:custGeom>
            <a:avLst/>
            <a:gdLst>
              <a:gd name="T0" fmla="*/ 0 w 10000"/>
              <a:gd name="T1" fmla="*/ 0 h 10000"/>
              <a:gd name="T2" fmla="*/ 0 w 10000"/>
              <a:gd name="T3" fmla="*/ 525780 h 10000"/>
              <a:gd name="T4" fmla="*/ 319784841 w 10000"/>
              <a:gd name="T5" fmla="*/ 502595 h 10000"/>
              <a:gd name="T6" fmla="*/ 326944982 w 10000"/>
              <a:gd name="T7" fmla="*/ 0 h 10000"/>
              <a:gd name="T8" fmla="*/ 0 w 10000"/>
              <a:gd name="T9" fmla="*/ 0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0" h="10000">
                <a:moveTo>
                  <a:pt x="0" y="0"/>
                </a:moveTo>
                <a:lnTo>
                  <a:pt x="0" y="10000"/>
                </a:lnTo>
                <a:lnTo>
                  <a:pt x="9781" y="9559"/>
                </a:lnTo>
                <a:lnTo>
                  <a:pt x="10000" y="0"/>
                </a:lnTo>
                <a:lnTo>
                  <a:pt x="0" y="0"/>
                </a:lnTo>
                <a:close/>
              </a:path>
            </a:pathLst>
          </a:custGeom>
          <a:solidFill>
            <a:schemeClr val="bg2"/>
          </a:solidFill>
          <a:ln>
            <a:noFill/>
          </a:ln>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45" name="Freeform 53"/>
          <p:cNvSpPr>
            <a:spLocks/>
          </p:cNvSpPr>
          <p:nvPr/>
        </p:nvSpPr>
        <p:spPr bwMode="auto">
          <a:xfrm>
            <a:off x="4886325" y="4537075"/>
            <a:ext cx="1808163" cy="73025"/>
          </a:xfrm>
          <a:custGeom>
            <a:avLst/>
            <a:gdLst>
              <a:gd name="T0" fmla="*/ 0 w 10000"/>
              <a:gd name="T1" fmla="*/ 0 h 10000"/>
              <a:gd name="T2" fmla="*/ 0 w 10000"/>
              <a:gd name="T3" fmla="*/ 525780 h 10000"/>
              <a:gd name="T4" fmla="*/ 319785018 w 10000"/>
              <a:gd name="T5" fmla="*/ 502595 h 10000"/>
              <a:gd name="T6" fmla="*/ 326945163 w 10000"/>
              <a:gd name="T7" fmla="*/ 0 h 10000"/>
              <a:gd name="T8" fmla="*/ 0 w 10000"/>
              <a:gd name="T9" fmla="*/ 0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0" h="10000">
                <a:moveTo>
                  <a:pt x="0" y="0"/>
                </a:moveTo>
                <a:lnTo>
                  <a:pt x="0" y="10000"/>
                </a:lnTo>
                <a:lnTo>
                  <a:pt x="9781" y="9559"/>
                </a:lnTo>
                <a:lnTo>
                  <a:pt x="10000" y="0"/>
                </a:lnTo>
                <a:lnTo>
                  <a:pt x="0" y="0"/>
                </a:lnTo>
                <a:close/>
              </a:path>
            </a:pathLst>
          </a:custGeom>
          <a:solidFill>
            <a:schemeClr val="bg2"/>
          </a:solidFill>
          <a:ln>
            <a:noFill/>
          </a:ln>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46" name="Freeform 53"/>
          <p:cNvSpPr>
            <a:spLocks/>
          </p:cNvSpPr>
          <p:nvPr/>
        </p:nvSpPr>
        <p:spPr bwMode="auto">
          <a:xfrm>
            <a:off x="6988175" y="4537075"/>
            <a:ext cx="1808163" cy="73025"/>
          </a:xfrm>
          <a:custGeom>
            <a:avLst/>
            <a:gdLst>
              <a:gd name="T0" fmla="*/ 0 w 10000"/>
              <a:gd name="T1" fmla="*/ 0 h 10000"/>
              <a:gd name="T2" fmla="*/ 0 w 10000"/>
              <a:gd name="T3" fmla="*/ 525780 h 10000"/>
              <a:gd name="T4" fmla="*/ 319785018 w 10000"/>
              <a:gd name="T5" fmla="*/ 502595 h 10000"/>
              <a:gd name="T6" fmla="*/ 326945163 w 10000"/>
              <a:gd name="T7" fmla="*/ 0 h 10000"/>
              <a:gd name="T8" fmla="*/ 0 w 10000"/>
              <a:gd name="T9" fmla="*/ 0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0" h="10000">
                <a:moveTo>
                  <a:pt x="0" y="0"/>
                </a:moveTo>
                <a:lnTo>
                  <a:pt x="0" y="10000"/>
                </a:lnTo>
                <a:lnTo>
                  <a:pt x="9781" y="9559"/>
                </a:lnTo>
                <a:lnTo>
                  <a:pt x="10000" y="0"/>
                </a:lnTo>
                <a:lnTo>
                  <a:pt x="0" y="0"/>
                </a:lnTo>
                <a:close/>
              </a:path>
            </a:pathLst>
          </a:custGeom>
          <a:solidFill>
            <a:schemeClr val="bg2"/>
          </a:solidFill>
          <a:ln>
            <a:noFill/>
          </a:ln>
          <a:extLst/>
        </p:spPr>
        <p:txBody>
          <a:bodyPr wrap="none" anchor="ctr"/>
          <a:lstStyle/>
          <a:p>
            <a:pPr fontAlgn="auto">
              <a:spcBef>
                <a:spcPts val="0"/>
              </a:spcBef>
              <a:spcAft>
                <a:spcPts val="0"/>
              </a:spcAft>
              <a:defRPr/>
            </a:pPr>
            <a:endParaRPr lang="fr-FR" sz="1800" kern="0" smtClean="0">
              <a:solidFill>
                <a:sysClr val="windowText" lastClr="000000"/>
              </a:solidFill>
            </a:endParaRPr>
          </a:p>
        </p:txBody>
      </p:sp>
      <p:sp>
        <p:nvSpPr>
          <p:cNvPr id="47" name="Espace réservé du pied de page 2"/>
          <p:cNvSpPr>
            <a:spLocks noGrp="1"/>
          </p:cNvSpPr>
          <p:nvPr>
            <p:ph type="ftr" sz="quarter" idx="3"/>
          </p:nvPr>
        </p:nvSpPr>
        <p:spPr>
          <a:xfrm>
            <a:off x="3140075" y="6562800"/>
            <a:ext cx="2895600" cy="196850"/>
          </a:xfrm>
        </p:spPr>
        <p:txBody>
          <a:bodyPr/>
          <a:lstStyle/>
          <a:p>
            <a:pPr algn="ctr">
              <a:defRPr/>
            </a:pPr>
            <a:r>
              <a:rPr lang="fr-FR" smtClean="0"/>
              <a:t>Groupe Bayard – Projet MIKADO</a:t>
            </a:r>
            <a:endParaRPr lang="fr-FR"/>
          </a:p>
        </p:txBody>
      </p:sp>
    </p:spTree>
    <p:extLst>
      <p:ext uri="{BB962C8B-B14F-4D97-AF65-F5344CB8AC3E}">
        <p14:creationId xmlns:p14="http://schemas.microsoft.com/office/powerpoint/2010/main" val="1466950055"/>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4874" y="323400"/>
            <a:ext cx="8450580" cy="249299"/>
          </a:xfrm>
        </p:spPr>
        <p:txBody>
          <a:bodyPr/>
          <a:lstStyle/>
          <a:p>
            <a:r>
              <a:rPr lang="fr-FR" sz="1800"/>
              <a:t>stratégie d’intégration : Qualité, </a:t>
            </a:r>
            <a:r>
              <a:rPr lang="fr-FR" sz="1800" err="1"/>
              <a:t>scalabilité</a:t>
            </a:r>
            <a:r>
              <a:rPr lang="fr-FR" sz="1800"/>
              <a:t>, anticipation </a:t>
            </a:r>
            <a:r>
              <a:rPr lang="fr-FR" sz="1800" smtClean="0"/>
              <a:t>(2/2</a:t>
            </a:r>
            <a:r>
              <a:rPr lang="fr-FR" sz="1800"/>
              <a:t>)</a:t>
            </a: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70</a:t>
            </a:fld>
            <a:endParaRPr lang="fr-FR"/>
          </a:p>
        </p:txBody>
      </p:sp>
      <p:sp>
        <p:nvSpPr>
          <p:cNvPr id="5" name="Espace réservé du texte 4"/>
          <p:cNvSpPr>
            <a:spLocks noGrp="1"/>
          </p:cNvSpPr>
          <p:nvPr>
            <p:ph type="body" sz="quarter" idx="10"/>
          </p:nvPr>
        </p:nvSpPr>
        <p:spPr>
          <a:xfrm>
            <a:off x="372137" y="814507"/>
            <a:ext cx="8653899" cy="5688843"/>
          </a:xfrm>
        </p:spPr>
        <p:txBody>
          <a:bodyPr/>
          <a:lstStyle/>
          <a:p>
            <a:r>
              <a:rPr lang="fr-FR" sz="1600" b="1" smtClean="0"/>
              <a:t>Des outils assurant l’anticipation :</a:t>
            </a:r>
          </a:p>
          <a:p>
            <a:pPr lvl="1"/>
            <a:r>
              <a:rPr lang="fr-FR" sz="1200" smtClean="0"/>
              <a:t>Nous souhaitons également vous accompagner sur le long terme d’un point de vue </a:t>
            </a:r>
            <a:r>
              <a:rPr lang="fr-FR" sz="1200" err="1" smtClean="0"/>
              <a:t>scalabilité</a:t>
            </a:r>
            <a:r>
              <a:rPr lang="fr-FR" sz="1200" smtClean="0"/>
              <a:t> de la plateforme et anticipation d’évolution.</a:t>
            </a:r>
          </a:p>
          <a:p>
            <a:pPr lvl="1"/>
            <a:r>
              <a:rPr lang="fr-FR" sz="1200" smtClean="0"/>
              <a:t>Pour cela, nous mettons en place chez nos clients une démarche de </a:t>
            </a:r>
            <a:r>
              <a:rPr lang="fr-FR" sz="1200" err="1" smtClean="0"/>
              <a:t>capacity</a:t>
            </a:r>
            <a:r>
              <a:rPr lang="fr-FR" sz="1200" smtClean="0"/>
              <a:t> </a:t>
            </a:r>
            <a:r>
              <a:rPr lang="fr-FR" sz="1200" err="1" smtClean="0"/>
              <a:t>planing</a:t>
            </a:r>
            <a:r>
              <a:rPr lang="fr-FR" sz="1200" smtClean="0"/>
              <a:t> basée sur les métriques fonctionnels et techniques collectés dans le cadre du projet. </a:t>
            </a:r>
            <a:r>
              <a:rPr lang="fr-FR" sz="1200"/>
              <a:t>N</a:t>
            </a:r>
            <a:r>
              <a:rPr lang="fr-FR" sz="1200" smtClean="0"/>
              <a:t>ous établissons régulièrement des rapports de capacity </a:t>
            </a:r>
            <a:r>
              <a:rPr lang="fr-FR" sz="1200" err="1" smtClean="0"/>
              <a:t>planing</a:t>
            </a:r>
            <a:r>
              <a:rPr lang="fr-FR" sz="1200" smtClean="0"/>
              <a:t> permettant de connaitre et de maitriser l’évolution de la plateforme.</a:t>
            </a:r>
          </a:p>
          <a:p>
            <a:pPr marL="284400" lvl="1">
              <a:lnSpc>
                <a:spcPct val="80000"/>
              </a:lnSpc>
              <a:spcBef>
                <a:spcPts val="1000"/>
              </a:spcBef>
              <a:spcAft>
                <a:spcPts val="1000"/>
              </a:spcAft>
              <a:buFont typeface="Wingdings 3" pitchFamily="18" charset="2"/>
              <a:buChar char=""/>
            </a:pPr>
            <a:r>
              <a:rPr lang="fr-FR" sz="1600" b="1" smtClean="0">
                <a:solidFill>
                  <a:srgbClr val="87EB14"/>
                </a:solidFill>
                <a:latin typeface="+mj-lt"/>
                <a:cs typeface="ヒラギノ角ゴ Pro W3"/>
              </a:rPr>
              <a:t>Une démarche de test de performance </a:t>
            </a:r>
            <a:r>
              <a:rPr lang="fr-FR" sz="1600" b="1">
                <a:solidFill>
                  <a:srgbClr val="87EB14"/>
                </a:solidFill>
                <a:latin typeface="+mj-lt"/>
                <a:cs typeface="ヒラギノ角ゴ Pro W3"/>
              </a:rPr>
              <a:t>:</a:t>
            </a:r>
          </a:p>
          <a:p>
            <a:pPr lvl="1"/>
            <a:r>
              <a:rPr lang="fr-FR" sz="1200" smtClean="0">
                <a:solidFill>
                  <a:srgbClr val="000000"/>
                </a:solidFill>
              </a:rPr>
              <a:t>Bien que positionnée en option dans notre proposition, cette phase nous semble indispensable pour l’ouverture du site. Elle aura très certainement une importance et un intérêt plus particulier pour le lot 2. </a:t>
            </a:r>
          </a:p>
          <a:p>
            <a:pPr lvl="1"/>
            <a:r>
              <a:rPr lang="fr-FR" sz="1200" smtClean="0">
                <a:solidFill>
                  <a:srgbClr val="000000"/>
                </a:solidFill>
              </a:rPr>
              <a:t>Parmi les tests réalisés on retrouve : </a:t>
            </a:r>
          </a:p>
          <a:p>
            <a:pPr lvl="2">
              <a:spcBef>
                <a:spcPts val="0"/>
              </a:spcBef>
            </a:pPr>
            <a:r>
              <a:rPr lang="fr-FR" sz="1050" smtClean="0">
                <a:solidFill>
                  <a:srgbClr val="000000"/>
                </a:solidFill>
              </a:rPr>
              <a:t>Un tests nominal pour calibrer l’injecteur</a:t>
            </a:r>
          </a:p>
          <a:p>
            <a:pPr lvl="2">
              <a:spcBef>
                <a:spcPts val="0"/>
              </a:spcBef>
            </a:pPr>
            <a:r>
              <a:rPr lang="fr-FR" sz="1050" smtClean="0">
                <a:solidFill>
                  <a:srgbClr val="000000"/>
                </a:solidFill>
              </a:rPr>
              <a:t>Un test de charge pour valider la plateforme</a:t>
            </a:r>
          </a:p>
          <a:p>
            <a:pPr lvl="2">
              <a:spcBef>
                <a:spcPts val="0"/>
              </a:spcBef>
            </a:pPr>
            <a:r>
              <a:rPr lang="fr-FR" sz="1050" smtClean="0">
                <a:solidFill>
                  <a:srgbClr val="000000"/>
                </a:solidFill>
              </a:rPr>
              <a:t>Un test de durée pour éliminer tout problème de congestion ou de fuite</a:t>
            </a:r>
          </a:p>
          <a:p>
            <a:pPr lvl="2">
              <a:spcBef>
                <a:spcPts val="0"/>
              </a:spcBef>
            </a:pPr>
            <a:r>
              <a:rPr lang="fr-FR" sz="1050" smtClean="0">
                <a:solidFill>
                  <a:srgbClr val="000000"/>
                </a:solidFill>
              </a:rPr>
              <a:t>Un tests de robustesse pour valider la capacité de la plateforme à répondre à la défaillance d’un système technique</a:t>
            </a:r>
          </a:p>
          <a:p>
            <a:pPr lvl="2">
              <a:spcBef>
                <a:spcPts val="0"/>
              </a:spcBef>
            </a:pPr>
            <a:r>
              <a:rPr lang="fr-FR" sz="1050" smtClean="0">
                <a:solidFill>
                  <a:srgbClr val="000000"/>
                </a:solidFill>
              </a:rPr>
              <a:t>Un test de rupture pour connaitre la limite de la plateforme et ainsi anticiper son évolution</a:t>
            </a:r>
            <a:endParaRPr lang="fr-FR" sz="1050">
              <a:solidFill>
                <a:srgbClr val="000000"/>
              </a:solidFill>
            </a:endParaRPr>
          </a:p>
        </p:txBody>
      </p:sp>
      <p:sp>
        <p:nvSpPr>
          <p:cNvPr id="8" name="Espace réservé du pied de page 2"/>
          <p:cNvSpPr>
            <a:spLocks noGrp="1"/>
          </p:cNvSpPr>
          <p:nvPr>
            <p:ph type="ftr" sz="quarter" idx="3"/>
          </p:nvPr>
        </p:nvSpPr>
        <p:spPr>
          <a:xfrm>
            <a:off x="3140075" y="6562800"/>
            <a:ext cx="2895600" cy="196850"/>
          </a:xfrm>
        </p:spPr>
        <p:txBody>
          <a:bodyPr/>
          <a:lstStyle/>
          <a:p>
            <a:pPr algn="ctr">
              <a:defRPr/>
            </a:pPr>
            <a:r>
              <a:rPr lang="fr-FR"/>
              <a:t>Groupe Bayard – Projet MIKADO</a:t>
            </a:r>
          </a:p>
        </p:txBody>
      </p:sp>
      <p:pic>
        <p:nvPicPr>
          <p:cNvPr id="11" name="Image 10"/>
          <p:cNvPicPr/>
          <p:nvPr/>
        </p:nvPicPr>
        <p:blipFill>
          <a:blip r:embed="rId2" cstate="print"/>
          <a:srcRect t="7451" b="3152"/>
          <a:stretch>
            <a:fillRect/>
          </a:stretch>
        </p:blipFill>
        <p:spPr bwMode="auto">
          <a:xfrm>
            <a:off x="269240" y="715202"/>
            <a:ext cx="4763530" cy="3018598"/>
          </a:xfrm>
          <a:prstGeom prst="rect">
            <a:avLst/>
          </a:prstGeom>
          <a:noFill/>
          <a:ln w="9525">
            <a:noFill/>
            <a:miter lim="800000"/>
            <a:headEnd/>
            <a:tailEnd/>
          </a:ln>
        </p:spPr>
      </p:pic>
      <p:pic>
        <p:nvPicPr>
          <p:cNvPr id="12" name="Image 11"/>
          <p:cNvPicPr/>
          <p:nvPr/>
        </p:nvPicPr>
        <p:blipFill>
          <a:blip r:embed="rId3" cstate="print"/>
          <a:srcRect/>
          <a:stretch>
            <a:fillRect/>
          </a:stretch>
        </p:blipFill>
        <p:spPr bwMode="auto">
          <a:xfrm>
            <a:off x="4857379" y="1286702"/>
            <a:ext cx="4241916" cy="2789998"/>
          </a:xfrm>
          <a:prstGeom prst="rect">
            <a:avLst/>
          </a:prstGeom>
          <a:noFill/>
          <a:ln w="9525">
            <a:noFill/>
            <a:miter lim="800000"/>
            <a:headEnd/>
            <a:tailEnd/>
          </a:ln>
        </p:spPr>
      </p:pic>
      <p:pic>
        <p:nvPicPr>
          <p:cNvPr id="13" name="Image 12"/>
          <p:cNvPicPr/>
          <p:nvPr/>
        </p:nvPicPr>
        <p:blipFill>
          <a:blip r:embed="rId4" cstate="print"/>
          <a:srcRect/>
          <a:stretch>
            <a:fillRect/>
          </a:stretch>
        </p:blipFill>
        <p:spPr bwMode="auto">
          <a:xfrm>
            <a:off x="4857379" y="4077150"/>
            <a:ext cx="3028811" cy="2358667"/>
          </a:xfrm>
          <a:prstGeom prst="rect">
            <a:avLst/>
          </a:prstGeom>
          <a:noFill/>
          <a:ln w="9525">
            <a:noFill/>
            <a:miter lim="800000"/>
            <a:headEnd/>
            <a:tailEnd/>
          </a:ln>
        </p:spPr>
      </p:pic>
      <p:pic>
        <p:nvPicPr>
          <p:cNvPr id="14" name="Picture 4"/>
          <p:cNvPicPr>
            <a:picLocks noChangeAspect="1" noChangeArrowheads="1"/>
          </p:cNvPicPr>
          <p:nvPr/>
        </p:nvPicPr>
        <p:blipFill>
          <a:blip r:embed="rId5" cstate="print"/>
          <a:srcRect l="1350" t="10135" r="1350" b="22298"/>
          <a:stretch>
            <a:fillRect/>
          </a:stretch>
        </p:blipFill>
        <p:spPr bwMode="auto">
          <a:xfrm>
            <a:off x="43079" y="3929487"/>
            <a:ext cx="4508601" cy="2506330"/>
          </a:xfrm>
          <a:prstGeom prst="rect">
            <a:avLst/>
          </a:prstGeom>
          <a:noFill/>
          <a:ln w="3175">
            <a:solidFill>
              <a:schemeClr val="tx1"/>
            </a:solidFill>
            <a:miter lim="800000"/>
            <a:headEnd/>
            <a:tailEnd/>
          </a:ln>
        </p:spPr>
      </p:pic>
    </p:spTree>
    <p:extLst>
      <p:ext uri="{BB962C8B-B14F-4D97-AF65-F5344CB8AC3E}">
        <p14:creationId xmlns:p14="http://schemas.microsoft.com/office/powerpoint/2010/main" val="10456466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hidden"/>
                                      </p:to>
                                    </p:set>
                                  </p:childTnLst>
                                </p:cTn>
                              </p:par>
                            </p:childTnLst>
                          </p:cTn>
                        </p:par>
                        <p:par>
                          <p:cTn id="27" fill="hold">
                            <p:stCondLst>
                              <p:cond delay="0"/>
                            </p:stCondLst>
                            <p:childTnLst>
                              <p:par>
                                <p:cTn id="28" presetID="10" presetClass="entr" presetSubtype="0"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NOTRE Démarche d’ACCOMPAGNEMENT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71</a:t>
            </a:fld>
            <a:endParaRPr lang="fr-FR"/>
          </a:p>
        </p:txBody>
      </p:sp>
      <p:sp>
        <p:nvSpPr>
          <p:cNvPr id="5" name="Espace réservé du texte 4"/>
          <p:cNvSpPr>
            <a:spLocks noGrp="1"/>
          </p:cNvSpPr>
          <p:nvPr>
            <p:ph type="body" sz="quarter" idx="10"/>
          </p:nvPr>
        </p:nvSpPr>
        <p:spPr/>
        <p:txBody>
          <a:bodyPr/>
          <a:lstStyle/>
          <a:p>
            <a:r>
              <a:rPr lang="fr-FR" smtClean="0"/>
              <a:t>La démarche de mise en œuvre</a:t>
            </a:r>
            <a:endParaRPr lang="fr-FR"/>
          </a:p>
        </p:txBody>
      </p:sp>
    </p:spTree>
    <p:extLst>
      <p:ext uri="{BB962C8B-B14F-4D97-AF65-F5344CB8AC3E}">
        <p14:creationId xmlns:p14="http://schemas.microsoft.com/office/powerpoint/2010/main" val="678258934"/>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de mise en œuvre </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72</a:t>
            </a:fld>
            <a:endParaRPr lang="fr-FR"/>
          </a:p>
        </p:txBody>
      </p:sp>
      <p:sp>
        <p:nvSpPr>
          <p:cNvPr id="5" name="Espace réservé du texte 4"/>
          <p:cNvSpPr>
            <a:spLocks noGrp="1"/>
          </p:cNvSpPr>
          <p:nvPr>
            <p:ph type="body" sz="quarter" idx="10"/>
          </p:nvPr>
        </p:nvSpPr>
        <p:spPr>
          <a:noFill/>
          <a:ln w="9525">
            <a:noFill/>
            <a:miter lim="800000"/>
            <a:headEnd/>
            <a:tailEnd/>
          </a:ln>
        </p:spPr>
        <p:txBody>
          <a:bodyPr vert="horz" wrap="square" lIns="0" tIns="0" rIns="0" bIns="0" numCol="1" anchor="t" anchorCtr="0" compatLnSpc="1">
            <a:prstTxWarp prst="textNoShape">
              <a:avLst/>
            </a:prstTxWarp>
          </a:bodyPr>
          <a:lstStyle/>
          <a:p>
            <a:pPr algn="just"/>
            <a:r>
              <a:rPr lang="fr-FR" sz="1800" smtClean="0"/>
              <a:t>Dans le cadre de </a:t>
            </a:r>
            <a:r>
              <a:rPr lang="fr-FR" sz="1800" b="1" smtClean="0">
                <a:solidFill>
                  <a:schemeClr val="bg2"/>
                </a:solidFill>
              </a:rPr>
              <a:t>l’accompagnement personnalisé </a:t>
            </a:r>
            <a:r>
              <a:rPr lang="fr-FR" sz="1800" smtClean="0"/>
              <a:t>que nous proposons et afin </a:t>
            </a:r>
            <a:r>
              <a:rPr lang="fr-FR" sz="1800" b="1" smtClean="0">
                <a:solidFill>
                  <a:schemeClr val="bg2"/>
                </a:solidFill>
              </a:rPr>
              <a:t>d’optimiser au maximum les délais</a:t>
            </a:r>
            <a:r>
              <a:rPr lang="fr-FR" sz="1800" b="1" smtClean="0"/>
              <a:t> </a:t>
            </a:r>
            <a:r>
              <a:rPr lang="fr-FR" sz="1800" smtClean="0"/>
              <a:t>de chacune des phases de votre projet, une attention particulière sera portée sur les points suivants :</a:t>
            </a:r>
          </a:p>
          <a:p>
            <a:pPr lvl="1" algn="just">
              <a:buFont typeface="Arial" pitchFamily="34" charset="0"/>
              <a:buChar char="•"/>
            </a:pPr>
            <a:r>
              <a:rPr lang="fr-CA" smtClean="0"/>
              <a:t>La mise à disposition de moyens humains : </a:t>
            </a:r>
            <a:r>
              <a:rPr lang="fr-CA" b="1" smtClean="0"/>
              <a:t>une équipe disponible et réactive chez Micropole</a:t>
            </a:r>
            <a:endParaRPr lang="fr-FR" b="1" smtClean="0"/>
          </a:p>
          <a:p>
            <a:pPr lvl="1" algn="just">
              <a:buFont typeface="Arial" pitchFamily="34" charset="0"/>
              <a:buChar char="•"/>
            </a:pPr>
            <a:r>
              <a:rPr lang="fr-CA" smtClean="0"/>
              <a:t>Le </a:t>
            </a:r>
            <a:r>
              <a:rPr lang="fr-CA" b="1"/>
              <a:t>respect des délais et </a:t>
            </a:r>
            <a:r>
              <a:rPr lang="fr-CA" b="1" smtClean="0"/>
              <a:t>jalons </a:t>
            </a:r>
            <a:r>
              <a:rPr lang="fr-CA" smtClean="0"/>
              <a:t>prévus</a:t>
            </a:r>
            <a:endParaRPr lang="fr-FR"/>
          </a:p>
          <a:p>
            <a:pPr lvl="1" algn="just">
              <a:buFont typeface="Arial" pitchFamily="34" charset="0"/>
              <a:buChar char="•"/>
            </a:pPr>
            <a:r>
              <a:rPr lang="fr-CA" smtClean="0"/>
              <a:t>La </a:t>
            </a:r>
            <a:r>
              <a:rPr lang="fr-CA" b="1" smtClean="0"/>
              <a:t>gestion et le </a:t>
            </a:r>
            <a:r>
              <a:rPr lang="fr-CA" b="1"/>
              <a:t>suivi des </a:t>
            </a:r>
            <a:r>
              <a:rPr lang="fr-CA" b="1" smtClean="0"/>
              <a:t>risques</a:t>
            </a:r>
          </a:p>
          <a:p>
            <a:pPr lvl="1" algn="just">
              <a:buFont typeface="Arial" pitchFamily="34" charset="0"/>
              <a:buChar char="•"/>
            </a:pPr>
            <a:r>
              <a:rPr lang="fr-CA" smtClean="0"/>
              <a:t>Un </a:t>
            </a:r>
            <a:r>
              <a:rPr lang="fr-CA" b="1" smtClean="0"/>
              <a:t>accompagnement client dédié </a:t>
            </a:r>
            <a:r>
              <a:rPr lang="fr-CA" smtClean="0"/>
              <a:t>sur chaque phase projet</a:t>
            </a:r>
          </a:p>
          <a:p>
            <a:pPr lvl="1" algn="just">
              <a:buFont typeface="Arial" pitchFamily="34" charset="0"/>
              <a:buChar char="•"/>
            </a:pPr>
            <a:r>
              <a:rPr lang="fr-CA" smtClean="0"/>
              <a:t>La mise en place des </a:t>
            </a:r>
            <a:r>
              <a:rPr lang="fr-CA" b="1" smtClean="0"/>
              <a:t>outils de suivi </a:t>
            </a:r>
            <a:r>
              <a:rPr lang="fr-CA" smtClean="0"/>
              <a:t>projet suivants :</a:t>
            </a:r>
          </a:p>
          <a:p>
            <a:pPr lvl="2" algn="just">
              <a:tabLst>
                <a:tab pos="457200" algn="l"/>
              </a:tabLst>
            </a:pPr>
            <a:r>
              <a:rPr lang="fr-CA">
                <a:solidFill>
                  <a:schemeClr val="tx1"/>
                </a:solidFill>
                <a:latin typeface="+mj-lt"/>
                <a:cs typeface="ヒラギノ角ゴ Pro W3"/>
              </a:rPr>
              <a:t>Notre méthodologie MBOX</a:t>
            </a:r>
          </a:p>
          <a:p>
            <a:pPr lvl="2" algn="just">
              <a:tabLst>
                <a:tab pos="457200" algn="l"/>
              </a:tabLst>
            </a:pPr>
            <a:r>
              <a:rPr lang="fr-CA">
                <a:solidFill>
                  <a:schemeClr val="tx1"/>
                </a:solidFill>
                <a:latin typeface="+mj-lt"/>
                <a:cs typeface="ヒラギノ角ゴ Pro W3"/>
              </a:rPr>
              <a:t>Une plateforme documentaire</a:t>
            </a:r>
          </a:p>
          <a:p>
            <a:pPr lvl="2" algn="just">
              <a:tabLst>
                <a:tab pos="457200" algn="l"/>
              </a:tabLst>
            </a:pPr>
            <a:r>
              <a:rPr lang="fr-CA">
                <a:solidFill>
                  <a:schemeClr val="tx1"/>
                </a:solidFill>
                <a:latin typeface="+mj-lt"/>
                <a:cs typeface="ヒラギノ角ゴ Pro W3"/>
              </a:rPr>
              <a:t>Un outil de suivi des anomalies / évolutions</a:t>
            </a:r>
          </a:p>
          <a:p>
            <a:pPr lvl="2" algn="just">
              <a:tabLst>
                <a:tab pos="457200" algn="l"/>
              </a:tabLst>
            </a:pPr>
            <a:r>
              <a:rPr lang="fr-CA">
                <a:solidFill>
                  <a:schemeClr val="tx1"/>
                </a:solidFill>
                <a:latin typeface="+mj-lt"/>
                <a:cs typeface="ヒラギノ角ゴ Pro W3"/>
              </a:rPr>
              <a:t>Un outil de suivi du planning</a:t>
            </a:r>
            <a:endParaRPr lang="fr-FR">
              <a:solidFill>
                <a:schemeClr val="tx1"/>
              </a:solidFill>
              <a:latin typeface="+mj-lt"/>
              <a:cs typeface="ヒラギノ角ゴ Pro W3"/>
            </a:endParaRPr>
          </a:p>
        </p:txBody>
      </p:sp>
      <p:sp>
        <p:nvSpPr>
          <p:cNvPr id="6" name="Espace réservé du texte 5"/>
          <p:cNvSpPr>
            <a:spLocks noGrp="1"/>
          </p:cNvSpPr>
          <p:nvPr>
            <p:ph type="body" sz="quarter" idx="11"/>
          </p:nvPr>
        </p:nvSpPr>
        <p:spPr/>
        <p:txBody>
          <a:bodyPr/>
          <a:lstStyle/>
          <a:p>
            <a:r>
              <a:rPr lang="fr-FR" smtClean="0"/>
              <a:t>NOTRE </a:t>
            </a:r>
            <a:r>
              <a:rPr lang="fr-FR"/>
              <a:t>VISION DU PROJET</a:t>
            </a:r>
          </a:p>
        </p:txBody>
      </p:sp>
      <p:sp>
        <p:nvSpPr>
          <p:cNvPr id="8" name="Ellipse 7"/>
          <p:cNvSpPr/>
          <p:nvPr/>
        </p:nvSpPr>
        <p:spPr bwMode="auto">
          <a:xfrm>
            <a:off x="920605" y="2778823"/>
            <a:ext cx="313372" cy="30617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800" b="1">
                <a:solidFill>
                  <a:schemeClr val="bg1"/>
                </a:solidFill>
                <a:ea typeface="ヒラギノ角ゴ Pro W3" pitchFamily="1" charset="-128"/>
              </a:rPr>
              <a:t>2</a:t>
            </a:r>
            <a:endParaRPr kumimoji="0" lang="fr-FR" sz="1800" b="1" i="0" u="none" strike="noStrike" cap="none" normalizeH="0" baseline="0" smtClean="0">
              <a:ln>
                <a:noFill/>
              </a:ln>
              <a:solidFill>
                <a:schemeClr val="bg1"/>
              </a:solidFill>
              <a:effectLst/>
              <a:ea typeface="ヒラギノ角ゴ Pro W3" pitchFamily="1" charset="-128"/>
            </a:endParaRPr>
          </a:p>
        </p:txBody>
      </p:sp>
      <p:sp>
        <p:nvSpPr>
          <p:cNvPr id="9" name="Ellipse 8"/>
          <p:cNvSpPr/>
          <p:nvPr/>
        </p:nvSpPr>
        <p:spPr bwMode="auto">
          <a:xfrm>
            <a:off x="920605" y="2067623"/>
            <a:ext cx="313372" cy="30617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800" b="1" smtClean="0">
                <a:solidFill>
                  <a:schemeClr val="bg1"/>
                </a:solidFill>
                <a:ea typeface="ヒラギノ角ゴ Pro W3" pitchFamily="1" charset="-128"/>
              </a:rPr>
              <a:t>1</a:t>
            </a:r>
            <a:endParaRPr kumimoji="0" lang="fr-FR" sz="1800" b="1" i="0" u="none" strike="noStrike" cap="none" normalizeH="0" baseline="0" smtClean="0">
              <a:ln>
                <a:noFill/>
              </a:ln>
              <a:solidFill>
                <a:schemeClr val="bg1"/>
              </a:solidFill>
              <a:effectLst/>
              <a:ea typeface="ヒラギノ角ゴ Pro W3" pitchFamily="1" charset="-128"/>
            </a:endParaRPr>
          </a:p>
        </p:txBody>
      </p:sp>
      <p:sp>
        <p:nvSpPr>
          <p:cNvPr id="10" name="Ellipse 9"/>
          <p:cNvSpPr/>
          <p:nvPr/>
        </p:nvSpPr>
        <p:spPr bwMode="auto">
          <a:xfrm>
            <a:off x="920605" y="3197923"/>
            <a:ext cx="313372" cy="30617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800" b="1" i="0" u="none" strike="noStrike" cap="none" normalizeH="0" baseline="0" smtClean="0">
                <a:ln>
                  <a:noFill/>
                </a:ln>
                <a:solidFill>
                  <a:schemeClr val="bg1"/>
                </a:solidFill>
                <a:effectLst/>
                <a:ea typeface="ヒラギノ角ゴ Pro W3" pitchFamily="1" charset="-128"/>
              </a:rPr>
              <a:t>3</a:t>
            </a:r>
          </a:p>
        </p:txBody>
      </p:sp>
      <p:sp>
        <p:nvSpPr>
          <p:cNvPr id="11" name="Ellipse 10"/>
          <p:cNvSpPr/>
          <p:nvPr/>
        </p:nvSpPr>
        <p:spPr bwMode="auto">
          <a:xfrm>
            <a:off x="920605" y="3629723"/>
            <a:ext cx="313372" cy="30617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800" b="1">
                <a:solidFill>
                  <a:schemeClr val="bg1"/>
                </a:solidFill>
                <a:ea typeface="ヒラギノ角ゴ Pro W3" pitchFamily="1" charset="-128"/>
              </a:rPr>
              <a:t>4</a:t>
            </a:r>
            <a:endParaRPr kumimoji="0" lang="fr-FR" sz="1800" b="1" i="0" u="none" strike="noStrike" cap="none" normalizeH="0" baseline="0" smtClean="0">
              <a:ln>
                <a:noFill/>
              </a:ln>
              <a:solidFill>
                <a:schemeClr val="bg1"/>
              </a:solidFill>
              <a:effectLst/>
              <a:ea typeface="ヒラギノ角ゴ Pro W3" pitchFamily="1" charset="-128"/>
            </a:endParaRPr>
          </a:p>
        </p:txBody>
      </p:sp>
      <p:sp>
        <p:nvSpPr>
          <p:cNvPr id="12" name="Ellipse 11"/>
          <p:cNvSpPr/>
          <p:nvPr/>
        </p:nvSpPr>
        <p:spPr bwMode="auto">
          <a:xfrm>
            <a:off x="920605" y="4036123"/>
            <a:ext cx="313372" cy="30617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800" b="1">
                <a:solidFill>
                  <a:schemeClr val="bg1"/>
                </a:solidFill>
                <a:ea typeface="ヒラギノ角ゴ Pro W3" pitchFamily="1" charset="-128"/>
              </a:rPr>
              <a:t>5</a:t>
            </a:r>
            <a:endParaRPr kumimoji="0" lang="fr-FR" sz="1800" b="1" i="0" u="none" strike="noStrike" cap="none" normalizeH="0" baseline="0" smtClean="0">
              <a:ln>
                <a:noFill/>
              </a:ln>
              <a:solidFill>
                <a:schemeClr val="bg1"/>
              </a:solidFill>
              <a:effectLst/>
              <a:ea typeface="ヒラギノ角ゴ Pro W3" pitchFamily="1" charset="-128"/>
            </a:endParaRPr>
          </a:p>
        </p:txBody>
      </p:sp>
    </p:spTree>
    <p:extLst>
      <p:ext uri="{BB962C8B-B14F-4D97-AF65-F5344CB8AC3E}">
        <p14:creationId xmlns:p14="http://schemas.microsoft.com/office/powerpoint/2010/main" val="1669024190"/>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de mise en œuvre </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73</a:t>
            </a:fld>
            <a:endParaRPr lang="fr-FR"/>
          </a:p>
        </p:txBody>
      </p:sp>
      <p:sp>
        <p:nvSpPr>
          <p:cNvPr id="5" name="Espace réservé du texte 4"/>
          <p:cNvSpPr>
            <a:spLocks noGrp="1"/>
          </p:cNvSpPr>
          <p:nvPr>
            <p:ph type="body" sz="quarter" idx="10"/>
          </p:nvPr>
        </p:nvSpPr>
        <p:spPr>
          <a:xfrm>
            <a:off x="709613" y="1127125"/>
            <a:ext cx="7999412" cy="4848225"/>
          </a:xfrm>
          <a:noFill/>
          <a:ln w="9525">
            <a:noFill/>
            <a:miter lim="800000"/>
            <a:headEnd/>
            <a:tailEnd/>
          </a:ln>
        </p:spPr>
        <p:txBody>
          <a:bodyPr vert="horz" wrap="square" lIns="0" tIns="0" rIns="0" bIns="0" numCol="1" anchor="t" anchorCtr="0" compatLnSpc="1">
            <a:prstTxWarp prst="textNoShape">
              <a:avLst/>
            </a:prstTxWarp>
          </a:bodyPr>
          <a:lstStyle/>
          <a:p>
            <a:pPr algn="just">
              <a:spcAft>
                <a:spcPts val="500"/>
              </a:spcAft>
            </a:pPr>
            <a:r>
              <a:rPr lang="fr-CA" sz="1800"/>
              <a:t>Micropole assure </a:t>
            </a:r>
            <a:r>
              <a:rPr lang="fr-CA" sz="1800" b="1">
                <a:solidFill>
                  <a:schemeClr val="bg2"/>
                </a:solidFill>
              </a:rPr>
              <a:t>une montée en charge rapide </a:t>
            </a:r>
            <a:r>
              <a:rPr lang="fr-CA" sz="1800"/>
              <a:t>en fonction des besoins et des phases du projet afin de garantir le maximum de réactivité.</a:t>
            </a:r>
          </a:p>
          <a:p>
            <a:pPr algn="just">
              <a:spcAft>
                <a:spcPts val="500"/>
              </a:spcAft>
            </a:pPr>
            <a:r>
              <a:rPr lang="fr-CA" sz="1800"/>
              <a:t>En parallèle, les acteurs du Groupe Bayard devront disposer d’une </a:t>
            </a:r>
            <a:r>
              <a:rPr lang="fr-CA" sz="1800" b="1">
                <a:solidFill>
                  <a:schemeClr val="bg2"/>
                </a:solidFill>
              </a:rPr>
              <a:t>très forte disponibilité</a:t>
            </a:r>
            <a:r>
              <a:rPr lang="fr-CA" sz="1800"/>
              <a:t> </a:t>
            </a:r>
            <a:r>
              <a:rPr lang="fr-CA" sz="1800" smtClean="0"/>
              <a:t>sur </a:t>
            </a:r>
            <a:r>
              <a:rPr lang="fr-CA" sz="1800"/>
              <a:t>les </a:t>
            </a:r>
            <a:r>
              <a:rPr lang="fr-CA" sz="1800" b="1">
                <a:solidFill>
                  <a:schemeClr val="bg2"/>
                </a:solidFill>
              </a:rPr>
              <a:t>phases de conception et de </a:t>
            </a:r>
            <a:r>
              <a:rPr lang="fr-CA" sz="1800" b="1" smtClean="0">
                <a:solidFill>
                  <a:schemeClr val="bg2"/>
                </a:solidFill>
              </a:rPr>
              <a:t>recette</a:t>
            </a:r>
            <a:r>
              <a:rPr lang="fr-CA" sz="1800" smtClean="0"/>
              <a:t>.</a:t>
            </a:r>
            <a:endParaRPr lang="fr-FR" sz="1800" smtClean="0"/>
          </a:p>
          <a:p>
            <a:pPr algn="just">
              <a:spcAft>
                <a:spcPts val="500"/>
              </a:spcAft>
            </a:pPr>
            <a:r>
              <a:rPr lang="fr-FR" sz="1800" smtClean="0"/>
              <a:t>Les </a:t>
            </a:r>
            <a:r>
              <a:rPr lang="fr-FR" sz="1800" b="1">
                <a:solidFill>
                  <a:schemeClr val="bg2"/>
                </a:solidFill>
              </a:rPr>
              <a:t>besoins en termes de moyens humains </a:t>
            </a:r>
            <a:r>
              <a:rPr lang="fr-FR" sz="1800"/>
              <a:t>par phase sont décrits dans le tableau suivant </a:t>
            </a:r>
            <a:r>
              <a:rPr lang="fr-FR" sz="1800" smtClean="0"/>
              <a:t>:</a:t>
            </a:r>
          </a:p>
          <a:p>
            <a:pPr marL="0" indent="0" algn="just">
              <a:buNone/>
            </a:pPr>
            <a:endParaRPr lang="fr-FR" sz="1800" smtClean="0"/>
          </a:p>
        </p:txBody>
      </p:sp>
      <p:sp>
        <p:nvSpPr>
          <p:cNvPr id="6" name="Espace réservé du texte 5"/>
          <p:cNvSpPr>
            <a:spLocks noGrp="1"/>
          </p:cNvSpPr>
          <p:nvPr>
            <p:ph type="body" sz="quarter" idx="11"/>
          </p:nvPr>
        </p:nvSpPr>
        <p:spPr/>
        <p:txBody>
          <a:bodyPr/>
          <a:lstStyle/>
          <a:p>
            <a:r>
              <a:rPr lang="fr-FR"/>
              <a:t> </a:t>
            </a:r>
            <a:r>
              <a:rPr lang="fr-FR" smtClean="0"/>
              <a:t>     La mise à disposition de Moyens humains</a:t>
            </a:r>
            <a:endParaRPr lang="fr-FR"/>
          </a:p>
        </p:txBody>
      </p:sp>
      <p:graphicFrame>
        <p:nvGraphicFramePr>
          <p:cNvPr id="7" name="Tableau 6"/>
          <p:cNvGraphicFramePr>
            <a:graphicFrameLocks noGrp="1"/>
          </p:cNvGraphicFramePr>
          <p:nvPr>
            <p:extLst>
              <p:ext uri="{D42A27DB-BD31-4B8C-83A1-F6EECF244321}">
                <p14:modId xmlns:p14="http://schemas.microsoft.com/office/powerpoint/2010/main" val="1562425191"/>
              </p:ext>
            </p:extLst>
          </p:nvPr>
        </p:nvGraphicFramePr>
        <p:xfrm>
          <a:off x="1315720" y="2918460"/>
          <a:ext cx="6824981" cy="3596640"/>
        </p:xfrm>
        <a:graphic>
          <a:graphicData uri="http://schemas.openxmlformats.org/drawingml/2006/table">
            <a:tbl>
              <a:tblPr firstRow="1" bandRow="1">
                <a:tableStyleId>{69012ECD-51FC-41F1-AA8D-1B2483CD663E}</a:tableStyleId>
              </a:tblPr>
              <a:tblGrid>
                <a:gridCol w="2341880"/>
                <a:gridCol w="2857500"/>
                <a:gridCol w="1625601"/>
              </a:tblGrid>
              <a:tr h="0">
                <a:tc>
                  <a:txBody>
                    <a:bodyPr/>
                    <a:lstStyle/>
                    <a:p>
                      <a:pPr algn="l"/>
                      <a:r>
                        <a:rPr lang="fr-FR" sz="1400" smtClean="0"/>
                        <a:t>Fonction</a:t>
                      </a:r>
                      <a:endParaRPr lang="fr-FR" sz="1400"/>
                    </a:p>
                  </a:txBody>
                  <a:tcPr/>
                </a:tc>
                <a:tc>
                  <a:txBody>
                    <a:bodyPr/>
                    <a:lstStyle/>
                    <a:p>
                      <a:pPr algn="l"/>
                      <a:r>
                        <a:rPr lang="fr-FR" sz="1400" smtClean="0"/>
                        <a:t>Période</a:t>
                      </a:r>
                      <a:endParaRPr lang="fr-FR" sz="1400"/>
                    </a:p>
                  </a:txBody>
                  <a:tcPr/>
                </a:tc>
                <a:tc>
                  <a:txBody>
                    <a:bodyPr/>
                    <a:lstStyle/>
                    <a:p>
                      <a:pPr algn="l"/>
                      <a:r>
                        <a:rPr lang="fr-FR" sz="1400" smtClean="0"/>
                        <a:t>Disponibilité</a:t>
                      </a:r>
                      <a:endParaRPr lang="fr-FR" sz="1400"/>
                    </a:p>
                  </a:txBody>
                  <a:tcPr/>
                </a:tc>
              </a:tr>
              <a:tr h="0">
                <a:tc gridSpan="3">
                  <a:txBody>
                    <a:bodyPr/>
                    <a:lstStyle/>
                    <a:p>
                      <a:pPr algn="ctr"/>
                      <a:r>
                        <a:rPr lang="fr-FR" sz="1200" smtClean="0"/>
                        <a:t>Groupe</a:t>
                      </a:r>
                      <a:r>
                        <a:rPr lang="fr-FR" sz="1200" baseline="0" smtClean="0"/>
                        <a:t> Bayard</a:t>
                      </a:r>
                      <a:endParaRPr lang="fr-FR" sz="1200"/>
                    </a:p>
                  </a:txBody>
                  <a:tcPr>
                    <a:solidFill>
                      <a:schemeClr val="bg2">
                        <a:lumMod val="40000"/>
                        <a:lumOff val="60000"/>
                      </a:schemeClr>
                    </a:solidFill>
                  </a:tcPr>
                </a:tc>
                <a:tc hMerge="1">
                  <a:txBody>
                    <a:bodyPr/>
                    <a:lstStyle/>
                    <a:p>
                      <a:endParaRPr lang="fr-FR" dirty="0"/>
                    </a:p>
                  </a:txBody>
                  <a:tcPr>
                    <a:solidFill>
                      <a:schemeClr val="bg2">
                        <a:lumMod val="40000"/>
                        <a:lumOff val="60000"/>
                      </a:schemeClr>
                    </a:solidFill>
                  </a:tcPr>
                </a:tc>
                <a:tc hMerge="1">
                  <a:txBody>
                    <a:bodyPr/>
                    <a:lstStyle/>
                    <a:p>
                      <a:endParaRPr lang="fr-FR" dirty="0"/>
                    </a:p>
                  </a:txBody>
                  <a:tcPr>
                    <a:solidFill>
                      <a:schemeClr val="bg2">
                        <a:lumMod val="40000"/>
                        <a:lumOff val="60000"/>
                      </a:schemeClr>
                    </a:solidFill>
                  </a:tcPr>
                </a:tc>
              </a:tr>
              <a:tr h="160020">
                <a:tc>
                  <a:txBody>
                    <a:bodyPr/>
                    <a:lstStyle/>
                    <a:p>
                      <a:pPr algn="l"/>
                      <a:r>
                        <a:rPr lang="fr-FR" sz="1100" smtClean="0">
                          <a:latin typeface="+mj-lt"/>
                        </a:rPr>
                        <a:t>Responsable web central</a:t>
                      </a:r>
                      <a:endParaRPr lang="fr-FR" sz="1100" b="0">
                        <a:latin typeface="+mj-lt"/>
                      </a:endParaRPr>
                    </a:p>
                  </a:txBody>
                  <a:tcPr/>
                </a:tc>
                <a:tc>
                  <a:txBody>
                    <a:bodyPr/>
                    <a:lstStyle/>
                    <a:p>
                      <a:pPr algn="l"/>
                      <a:r>
                        <a:rPr lang="fr-FR" sz="1100" kern="1200" smtClean="0">
                          <a:latin typeface="+mj-lt"/>
                        </a:rPr>
                        <a:t>Tout au long du projet</a:t>
                      </a:r>
                      <a:endParaRPr lang="fr-FR" sz="1100" b="0" kern="1200">
                        <a:solidFill>
                          <a:schemeClr val="dk1"/>
                        </a:solidFill>
                        <a:latin typeface="+mj-lt"/>
                        <a:ea typeface="+mn-ea"/>
                        <a:cs typeface="+mn-cs"/>
                      </a:endParaRPr>
                    </a:p>
                  </a:txBody>
                  <a:tcPr/>
                </a:tc>
                <a:tc>
                  <a:txBody>
                    <a:bodyPr/>
                    <a:lstStyle/>
                    <a:p>
                      <a:pPr algn="ctr"/>
                      <a:r>
                        <a:rPr lang="fr-FR" sz="1100" kern="1200" smtClean="0">
                          <a:latin typeface="+mj-lt"/>
                        </a:rPr>
                        <a:t>10%</a:t>
                      </a:r>
                      <a:endParaRPr lang="fr-FR" sz="1100" b="0" kern="1200">
                        <a:solidFill>
                          <a:schemeClr val="dk1"/>
                        </a:solidFill>
                        <a:latin typeface="+mj-lt"/>
                        <a:ea typeface="+mn-ea"/>
                        <a:cs typeface="+mn-cs"/>
                      </a:endParaRPr>
                    </a:p>
                  </a:txBody>
                  <a:tcPr/>
                </a:tc>
              </a:tr>
              <a:tr h="0">
                <a:tc>
                  <a:txBody>
                    <a:bodyPr/>
                    <a:lstStyle/>
                    <a:p>
                      <a:pPr algn="l"/>
                      <a:r>
                        <a:rPr lang="fr-FR" sz="1100" smtClean="0">
                          <a:latin typeface="+mj-lt"/>
                        </a:rPr>
                        <a:t>Chef de projet </a:t>
                      </a:r>
                      <a:r>
                        <a:rPr lang="fr-FR" sz="1100" kern="1200" smtClean="0">
                          <a:solidFill>
                            <a:schemeClr val="tx1"/>
                          </a:solidFill>
                          <a:latin typeface="+mj-lt"/>
                          <a:ea typeface="+mn-ea"/>
                          <a:cs typeface="+mn-cs"/>
                        </a:rPr>
                        <a:t>web central</a:t>
                      </a:r>
                      <a:endParaRPr lang="fr-FR" sz="1100" kern="1200">
                        <a:solidFill>
                          <a:schemeClr val="tx1"/>
                        </a:solidFill>
                        <a:latin typeface="+mj-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smtClean="0">
                          <a:latin typeface="+mj-lt"/>
                        </a:rPr>
                        <a:t>Tout au long du projet</a:t>
                      </a:r>
                      <a:endParaRPr lang="fr-FR" sz="1100" b="0" smtClean="0">
                        <a:latin typeface="+mj-lt"/>
                      </a:endParaRPr>
                    </a:p>
                  </a:txBody>
                  <a:tcPr/>
                </a:tc>
                <a:tc>
                  <a:txBody>
                    <a:bodyPr/>
                    <a:lstStyle/>
                    <a:p>
                      <a:pPr algn="ctr"/>
                      <a:r>
                        <a:rPr lang="fr-FR" sz="1100" smtClean="0">
                          <a:latin typeface="+mj-lt"/>
                        </a:rPr>
                        <a:t>40%</a:t>
                      </a:r>
                      <a:endParaRPr lang="fr-FR" sz="1100" b="0">
                        <a:latin typeface="+mj-lt"/>
                      </a:endParaRPr>
                    </a:p>
                  </a:txBody>
                  <a:tcPr/>
                </a:tc>
              </a:tr>
              <a:tr h="205740">
                <a:tc>
                  <a:txBody>
                    <a:bodyPr/>
                    <a:lstStyle/>
                    <a:p>
                      <a:pPr algn="l"/>
                      <a:r>
                        <a:rPr lang="fr-FR" sz="1100" smtClean="0">
                          <a:latin typeface="+mj-lt"/>
                        </a:rPr>
                        <a:t>Equipe utilisateurs</a:t>
                      </a:r>
                      <a:endParaRPr lang="fr-FR" sz="1100" b="0">
                        <a:latin typeface="+mj-lt"/>
                      </a:endParaRPr>
                    </a:p>
                  </a:txBody>
                  <a:tcPr/>
                </a:tc>
                <a:tc>
                  <a:txBody>
                    <a:bodyPr/>
                    <a:lstStyle/>
                    <a:p>
                      <a:pPr algn="l"/>
                      <a:r>
                        <a:rPr lang="fr-FR" sz="1100" smtClean="0">
                          <a:latin typeface="+mj-lt"/>
                        </a:rPr>
                        <a:t>Phase de conception</a:t>
                      </a:r>
                    </a:p>
                    <a:p>
                      <a:pPr algn="l"/>
                      <a:r>
                        <a:rPr lang="fr-FR" sz="1100" smtClean="0">
                          <a:latin typeface="+mj-lt"/>
                        </a:rPr>
                        <a:t>Phase de développement</a:t>
                      </a:r>
                    </a:p>
                    <a:p>
                      <a:pPr algn="l"/>
                      <a:r>
                        <a:rPr lang="fr-FR" sz="1100" smtClean="0">
                          <a:latin typeface="+mj-lt"/>
                        </a:rPr>
                        <a:t>Phase de recette</a:t>
                      </a:r>
                      <a:endParaRPr lang="fr-FR" sz="1100" b="0" smtClean="0">
                        <a:latin typeface="+mj-lt"/>
                      </a:endParaRPr>
                    </a:p>
                  </a:txBody>
                  <a:tcPr/>
                </a:tc>
                <a:tc>
                  <a:txBody>
                    <a:bodyPr/>
                    <a:lstStyle/>
                    <a:p>
                      <a:pPr algn="ctr"/>
                      <a:r>
                        <a:rPr lang="fr-FR" sz="1100" smtClean="0">
                          <a:latin typeface="+mj-lt"/>
                        </a:rPr>
                        <a:t>50%</a:t>
                      </a:r>
                    </a:p>
                    <a:p>
                      <a:pPr algn="ctr"/>
                      <a:r>
                        <a:rPr lang="fr-FR" sz="1100" smtClean="0">
                          <a:latin typeface="+mj-lt"/>
                        </a:rPr>
                        <a:t>20%</a:t>
                      </a:r>
                    </a:p>
                    <a:p>
                      <a:pPr algn="ctr"/>
                      <a:r>
                        <a:rPr lang="fr-FR" sz="1100" smtClean="0">
                          <a:latin typeface="+mj-lt"/>
                        </a:rPr>
                        <a:t>100%</a:t>
                      </a:r>
                      <a:endParaRPr lang="fr-FR" sz="1100" b="0">
                        <a:latin typeface="+mj-lt"/>
                      </a:endParaRPr>
                    </a:p>
                  </a:txBody>
                  <a:tcPr/>
                </a:tc>
              </a:tr>
              <a:tr h="0">
                <a:tc>
                  <a:txBody>
                    <a:bodyPr/>
                    <a:lstStyle/>
                    <a:p>
                      <a:pPr algn="l"/>
                      <a:r>
                        <a:rPr lang="fr-FR" sz="1100" smtClean="0">
                          <a:latin typeface="+mj-lt"/>
                        </a:rPr>
                        <a:t>Responsable technique</a:t>
                      </a:r>
                      <a:endParaRPr lang="fr-FR" sz="1100" b="0">
                        <a:latin typeface="+mj-lt"/>
                      </a:endParaRPr>
                    </a:p>
                  </a:txBody>
                  <a:tcPr/>
                </a:tc>
                <a:tc>
                  <a:txBody>
                    <a:bodyPr/>
                    <a:lstStyle/>
                    <a:p>
                      <a:pPr algn="l"/>
                      <a:r>
                        <a:rPr lang="fr-FR" sz="1100" smtClean="0">
                          <a:latin typeface="+mj-lt"/>
                        </a:rPr>
                        <a:t>Phase de spécifications techniques</a:t>
                      </a:r>
                      <a:endParaRPr lang="fr-FR" sz="1100" b="0">
                        <a:latin typeface="+mj-lt"/>
                      </a:endParaRPr>
                    </a:p>
                  </a:txBody>
                  <a:tcPr/>
                </a:tc>
                <a:tc>
                  <a:txBody>
                    <a:bodyPr/>
                    <a:lstStyle/>
                    <a:p>
                      <a:pPr algn="ctr"/>
                      <a:r>
                        <a:rPr lang="fr-FR" sz="1100" smtClean="0">
                          <a:latin typeface="+mj-lt"/>
                        </a:rPr>
                        <a:t>30%</a:t>
                      </a:r>
                      <a:endParaRPr lang="fr-FR" sz="1100" b="0">
                        <a:latin typeface="+mj-lt"/>
                      </a:endParaRPr>
                    </a:p>
                  </a:txBody>
                  <a:tcPr/>
                </a:tc>
              </a:tr>
              <a:tr h="0">
                <a:tc gridSpan="3">
                  <a:txBody>
                    <a:bodyPr/>
                    <a:lstStyle/>
                    <a:p>
                      <a:pPr marL="0" algn="ctr" defTabSz="914400" rtl="0" eaLnBrk="1" latinLnBrk="0" hangingPunct="1"/>
                      <a:r>
                        <a:rPr lang="fr-FR" sz="1200" kern="1200" smtClean="0"/>
                        <a:t>Micropole</a:t>
                      </a:r>
                      <a:endParaRPr lang="fr-FR" sz="1200" kern="1200">
                        <a:solidFill>
                          <a:schemeClr val="dk1"/>
                        </a:solidFill>
                        <a:latin typeface="+mn-lt"/>
                        <a:ea typeface="+mn-ea"/>
                        <a:cs typeface="+mn-cs"/>
                      </a:endParaRPr>
                    </a:p>
                  </a:txBody>
                  <a:tcPr>
                    <a:solidFill>
                      <a:schemeClr val="bg2">
                        <a:lumMod val="40000"/>
                        <a:lumOff val="60000"/>
                      </a:schemeClr>
                    </a:solidFill>
                  </a:tcPr>
                </a:tc>
                <a:tc hMerge="1">
                  <a:txBody>
                    <a:bodyPr/>
                    <a:lstStyle/>
                    <a:p>
                      <a:endParaRPr lang="fr-FR" dirty="0"/>
                    </a:p>
                  </a:txBody>
                  <a:tcPr>
                    <a:solidFill>
                      <a:schemeClr val="bg2">
                        <a:lumMod val="40000"/>
                        <a:lumOff val="60000"/>
                      </a:schemeClr>
                    </a:solidFill>
                  </a:tcPr>
                </a:tc>
                <a:tc hMerge="1">
                  <a:txBody>
                    <a:bodyPr/>
                    <a:lstStyle/>
                    <a:p>
                      <a:endParaRPr lang="fr-FR" dirty="0"/>
                    </a:p>
                  </a:txBody>
                  <a:tcPr>
                    <a:solidFill>
                      <a:schemeClr val="bg2">
                        <a:lumMod val="40000"/>
                        <a:lumOff val="60000"/>
                      </a:schemeClr>
                    </a:solidFill>
                  </a:tcPr>
                </a:tc>
              </a:tr>
              <a:tr h="0">
                <a:tc>
                  <a:txBody>
                    <a:bodyPr/>
                    <a:lstStyle/>
                    <a:p>
                      <a:pPr algn="l"/>
                      <a:r>
                        <a:rPr lang="fr-FR" sz="1100" smtClean="0">
                          <a:latin typeface="+mj-lt"/>
                        </a:rPr>
                        <a:t>Directeur</a:t>
                      </a:r>
                      <a:r>
                        <a:rPr lang="fr-FR" sz="1100" baseline="0" smtClean="0">
                          <a:latin typeface="+mj-lt"/>
                        </a:rPr>
                        <a:t> de Projet</a:t>
                      </a:r>
                      <a:endParaRPr lang="fr-FR" sz="1100" b="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smtClean="0">
                          <a:latin typeface="+mj-lt"/>
                        </a:rPr>
                        <a:t>Tout au long du projet</a:t>
                      </a:r>
                      <a:endParaRPr lang="fr-FR" sz="1100" b="0" smtClean="0">
                        <a:latin typeface="+mj-lt"/>
                      </a:endParaRPr>
                    </a:p>
                  </a:txBody>
                  <a:tcPr/>
                </a:tc>
                <a:tc>
                  <a:txBody>
                    <a:bodyPr/>
                    <a:lstStyle/>
                    <a:p>
                      <a:pPr algn="ctr"/>
                      <a:r>
                        <a:rPr lang="fr-FR" sz="1100" smtClean="0">
                          <a:latin typeface="+mj-lt"/>
                        </a:rPr>
                        <a:t>10%</a:t>
                      </a:r>
                      <a:endParaRPr lang="fr-FR" sz="1100" b="0">
                        <a:latin typeface="+mj-lt"/>
                      </a:endParaRPr>
                    </a:p>
                  </a:txBody>
                  <a:tcPr/>
                </a:tc>
              </a:tr>
              <a:tr h="0">
                <a:tc>
                  <a:txBody>
                    <a:bodyPr/>
                    <a:lstStyle/>
                    <a:p>
                      <a:pPr algn="l"/>
                      <a:r>
                        <a:rPr lang="fr-FR" sz="1100" smtClean="0">
                          <a:latin typeface="+mj-lt"/>
                        </a:rPr>
                        <a:t>Chef de Projet</a:t>
                      </a:r>
                      <a:endParaRPr lang="fr-FR" sz="1100" b="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smtClean="0">
                          <a:latin typeface="+mj-lt"/>
                        </a:rPr>
                        <a:t>Tout au long du projet</a:t>
                      </a:r>
                      <a:endParaRPr lang="fr-FR" sz="1100" b="0" smtClean="0">
                        <a:latin typeface="+mj-lt"/>
                      </a:endParaRPr>
                    </a:p>
                  </a:txBody>
                  <a:tcPr/>
                </a:tc>
                <a:tc>
                  <a:txBody>
                    <a:bodyPr/>
                    <a:lstStyle/>
                    <a:p>
                      <a:pPr algn="ctr"/>
                      <a:r>
                        <a:rPr lang="fr-FR" sz="1100" smtClean="0">
                          <a:latin typeface="+mj-lt"/>
                        </a:rPr>
                        <a:t>100%</a:t>
                      </a:r>
                      <a:endParaRPr lang="fr-FR" sz="1100" b="0">
                        <a:latin typeface="+mj-lt"/>
                      </a:endParaRPr>
                    </a:p>
                  </a:txBody>
                  <a:tcPr/>
                </a:tc>
              </a:tr>
              <a:tr h="0">
                <a:tc>
                  <a:txBody>
                    <a:bodyPr/>
                    <a:lstStyle/>
                    <a:p>
                      <a:pPr algn="l"/>
                      <a:r>
                        <a:rPr lang="fr-FR" sz="1100" smtClean="0">
                          <a:latin typeface="+mj-lt"/>
                        </a:rPr>
                        <a:t>Ingénieur d’Etude</a:t>
                      </a:r>
                      <a:endParaRPr lang="fr-FR" sz="1100" b="0">
                        <a:latin typeface="+mj-lt"/>
                      </a:endParaRPr>
                    </a:p>
                  </a:txBody>
                  <a:tcPr/>
                </a:tc>
                <a:tc>
                  <a:txBody>
                    <a:bodyPr/>
                    <a:lstStyle/>
                    <a:p>
                      <a:pPr algn="l"/>
                      <a:r>
                        <a:rPr lang="fr-FR" sz="1100" smtClean="0">
                          <a:latin typeface="+mj-lt"/>
                        </a:rPr>
                        <a:t>Phase de développement</a:t>
                      </a:r>
                    </a:p>
                    <a:p>
                      <a:pPr algn="l"/>
                      <a:r>
                        <a:rPr lang="fr-FR" sz="1100" smtClean="0">
                          <a:latin typeface="+mj-lt"/>
                        </a:rPr>
                        <a:t>Phase de recette</a:t>
                      </a:r>
                      <a:endParaRPr lang="fr-FR" sz="1100" b="0" smtClean="0">
                        <a:latin typeface="+mj-lt"/>
                      </a:endParaRPr>
                    </a:p>
                  </a:txBody>
                  <a:tcPr/>
                </a:tc>
                <a:tc>
                  <a:txBody>
                    <a:bodyPr/>
                    <a:lstStyle/>
                    <a:p>
                      <a:pPr algn="ctr"/>
                      <a:r>
                        <a:rPr lang="fr-FR" sz="1100" smtClean="0">
                          <a:latin typeface="+mj-lt"/>
                        </a:rPr>
                        <a:t>100%</a:t>
                      </a:r>
                    </a:p>
                    <a:p>
                      <a:pPr algn="ctr"/>
                      <a:r>
                        <a:rPr lang="fr-FR" sz="1100" smtClean="0">
                          <a:latin typeface="+mj-lt"/>
                        </a:rPr>
                        <a:t>100%</a:t>
                      </a:r>
                      <a:endParaRPr lang="fr-FR" sz="1100" b="0">
                        <a:latin typeface="+mj-lt"/>
                      </a:endParaRPr>
                    </a:p>
                  </a:txBody>
                  <a:tcPr/>
                </a:tc>
              </a:tr>
              <a:tr h="370840">
                <a:tc>
                  <a:txBody>
                    <a:bodyPr/>
                    <a:lstStyle/>
                    <a:p>
                      <a:pPr algn="l"/>
                      <a:r>
                        <a:rPr lang="fr-FR" sz="1100" smtClean="0">
                          <a:latin typeface="+mj-lt"/>
                        </a:rPr>
                        <a:t>Expert Technique</a:t>
                      </a:r>
                      <a:endParaRPr lang="fr-FR" sz="1100" b="0">
                        <a:latin typeface="+mj-lt"/>
                      </a:endParaRPr>
                    </a:p>
                  </a:txBody>
                  <a:tcPr/>
                </a:tc>
                <a:tc>
                  <a:txBody>
                    <a:bodyPr/>
                    <a:lstStyle/>
                    <a:p>
                      <a:pPr algn="l"/>
                      <a:r>
                        <a:rPr lang="fr-FR" sz="1100" smtClean="0">
                          <a:latin typeface="+mj-lt"/>
                        </a:rPr>
                        <a:t>Phase de conception</a:t>
                      </a:r>
                    </a:p>
                    <a:p>
                      <a:pPr algn="l"/>
                      <a:r>
                        <a:rPr lang="fr-FR" sz="1100" smtClean="0">
                          <a:latin typeface="+mj-lt"/>
                        </a:rPr>
                        <a:t>Phase de développement</a:t>
                      </a:r>
                      <a:endParaRPr lang="fr-FR" sz="1100" b="0" smtClean="0">
                        <a:latin typeface="+mj-lt"/>
                      </a:endParaRPr>
                    </a:p>
                  </a:txBody>
                  <a:tcPr/>
                </a:tc>
                <a:tc>
                  <a:txBody>
                    <a:bodyPr/>
                    <a:lstStyle/>
                    <a:p>
                      <a:pPr algn="ctr"/>
                      <a:r>
                        <a:rPr lang="fr-FR" sz="1100" smtClean="0">
                          <a:latin typeface="+mj-lt"/>
                        </a:rPr>
                        <a:t>100%</a:t>
                      </a:r>
                    </a:p>
                    <a:p>
                      <a:pPr algn="ctr"/>
                      <a:r>
                        <a:rPr lang="fr-FR" sz="1100" smtClean="0">
                          <a:latin typeface="+mj-lt"/>
                        </a:rPr>
                        <a:t>20%</a:t>
                      </a:r>
                      <a:endParaRPr lang="fr-FR" sz="1100" b="0">
                        <a:latin typeface="+mj-lt"/>
                      </a:endParaRPr>
                    </a:p>
                  </a:txBody>
                  <a:tcPr/>
                </a:tc>
              </a:tr>
            </a:tbl>
          </a:graphicData>
        </a:graphic>
      </p:graphicFrame>
      <p:sp>
        <p:nvSpPr>
          <p:cNvPr id="10" name="Ellipse 9"/>
          <p:cNvSpPr/>
          <p:nvPr/>
        </p:nvSpPr>
        <p:spPr bwMode="auto">
          <a:xfrm>
            <a:off x="713119" y="645223"/>
            <a:ext cx="313372" cy="30617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800" b="1" smtClean="0">
                <a:solidFill>
                  <a:schemeClr val="bg1"/>
                </a:solidFill>
                <a:ea typeface="ヒラギノ角ゴ Pro W3" pitchFamily="1" charset="-128"/>
              </a:rPr>
              <a:t>1</a:t>
            </a:r>
            <a:endParaRPr kumimoji="0" lang="fr-FR" sz="1800" b="1" i="0" u="none" strike="noStrike" cap="none" normalizeH="0" baseline="0" smtClean="0">
              <a:ln>
                <a:noFill/>
              </a:ln>
              <a:solidFill>
                <a:schemeClr val="bg1"/>
              </a:solidFill>
              <a:effectLst/>
              <a:ea typeface="ヒラギノ角ゴ Pro W3" pitchFamily="1" charset="-128"/>
            </a:endParaRPr>
          </a:p>
        </p:txBody>
      </p:sp>
    </p:spTree>
    <p:extLst>
      <p:ext uri="{BB962C8B-B14F-4D97-AF65-F5344CB8AC3E}">
        <p14:creationId xmlns:p14="http://schemas.microsoft.com/office/powerpoint/2010/main" val="4137537784"/>
      </p:ext>
    </p:extLst>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546100" y="5029200"/>
            <a:ext cx="8331200" cy="914400"/>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
        <p:nvSpPr>
          <p:cNvPr id="2" name="Titre 1"/>
          <p:cNvSpPr>
            <a:spLocks noGrp="1"/>
          </p:cNvSpPr>
          <p:nvPr>
            <p:ph type="title"/>
          </p:nvPr>
        </p:nvSpPr>
        <p:spPr/>
        <p:txBody>
          <a:bodyPr/>
          <a:lstStyle/>
          <a:p>
            <a:r>
              <a:rPr lang="fr-FR"/>
              <a:t>La démarche de mise en œuvre </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74</a:t>
            </a:fld>
            <a:endParaRPr lang="fr-FR"/>
          </a:p>
        </p:txBody>
      </p:sp>
      <p:sp>
        <p:nvSpPr>
          <p:cNvPr id="5" name="Espace réservé du texte 4"/>
          <p:cNvSpPr>
            <a:spLocks noGrp="1"/>
          </p:cNvSpPr>
          <p:nvPr>
            <p:ph type="body" sz="quarter" idx="10"/>
          </p:nvPr>
        </p:nvSpPr>
        <p:spPr>
          <a:noFill/>
          <a:ln w="9525">
            <a:noFill/>
            <a:miter lim="800000"/>
            <a:headEnd/>
            <a:tailEnd/>
          </a:ln>
        </p:spPr>
        <p:txBody>
          <a:bodyPr vert="horz" wrap="square" lIns="0" tIns="0" rIns="0" bIns="0" numCol="1" anchor="t" anchorCtr="0" compatLnSpc="1">
            <a:prstTxWarp prst="textNoShape">
              <a:avLst/>
            </a:prstTxWarp>
          </a:bodyPr>
          <a:lstStyle/>
          <a:p>
            <a:pPr algn="just">
              <a:spcAft>
                <a:spcPts val="500"/>
              </a:spcAft>
            </a:pPr>
            <a:r>
              <a:rPr lang="fr-FR" sz="1800" smtClean="0"/>
              <a:t>La </a:t>
            </a:r>
            <a:r>
              <a:rPr lang="fr-FR" sz="1800"/>
              <a:t>bonne réalisation des projets au forfait demande de maintenir une </a:t>
            </a:r>
            <a:r>
              <a:rPr lang="fr-FR" sz="1800" b="1">
                <a:solidFill>
                  <a:schemeClr val="bg2"/>
                </a:solidFill>
              </a:rPr>
              <a:t>dynamique</a:t>
            </a:r>
            <a:r>
              <a:rPr lang="fr-FR" sz="1800"/>
              <a:t> des échanges d’informations entre l’équipe Micropole et l’équipe </a:t>
            </a:r>
            <a:r>
              <a:rPr lang="fr-FR" sz="1800" smtClean="0"/>
              <a:t>du </a:t>
            </a:r>
            <a:r>
              <a:rPr lang="fr-CA" sz="1800" smtClean="0"/>
              <a:t>Groupe Bayard</a:t>
            </a:r>
            <a:r>
              <a:rPr lang="fr-FR" sz="1800" smtClean="0"/>
              <a:t>.</a:t>
            </a:r>
            <a:r>
              <a:rPr lang="fr-FR" sz="1800"/>
              <a:t> </a:t>
            </a:r>
            <a:endParaRPr lang="fr-FR" sz="1800" smtClean="0"/>
          </a:p>
          <a:p>
            <a:pPr algn="just">
              <a:spcAft>
                <a:spcPts val="500"/>
              </a:spcAft>
            </a:pPr>
            <a:r>
              <a:rPr lang="fr-FR" sz="1800" smtClean="0"/>
              <a:t>Cette </a:t>
            </a:r>
            <a:r>
              <a:rPr lang="fr-FR" sz="1800"/>
              <a:t>dynamique doit être </a:t>
            </a:r>
            <a:r>
              <a:rPr lang="fr-FR" sz="1800" b="1">
                <a:solidFill>
                  <a:schemeClr val="bg2"/>
                </a:solidFill>
              </a:rPr>
              <a:t>constante</a:t>
            </a:r>
            <a:r>
              <a:rPr lang="fr-FR" sz="1800"/>
              <a:t> et ne peut être assurée que par le </a:t>
            </a:r>
            <a:r>
              <a:rPr lang="fr-FR" sz="1800" b="1"/>
              <a:t>respect des délais de validation, de retour ou de recette des différents livrables</a:t>
            </a:r>
            <a:r>
              <a:rPr lang="fr-FR" sz="1800" smtClean="0"/>
              <a:t>.</a:t>
            </a:r>
            <a:r>
              <a:rPr lang="fr-FR" sz="1800"/>
              <a:t> </a:t>
            </a:r>
            <a:endParaRPr lang="fr-FR" sz="1800" smtClean="0"/>
          </a:p>
          <a:p>
            <a:pPr algn="just">
              <a:spcAft>
                <a:spcPts val="500"/>
              </a:spcAft>
            </a:pPr>
            <a:r>
              <a:rPr lang="fr-FR" sz="1800" smtClean="0"/>
              <a:t>En </a:t>
            </a:r>
            <a:r>
              <a:rPr lang="fr-FR" sz="1800"/>
              <a:t>phase de Spécifications et de Conception, des réponses </a:t>
            </a:r>
            <a:r>
              <a:rPr lang="fr-FR" sz="1800" smtClean="0"/>
              <a:t>dans </a:t>
            </a:r>
            <a:r>
              <a:rPr lang="fr-FR" sz="1800"/>
              <a:t>les </a:t>
            </a:r>
            <a:r>
              <a:rPr lang="fr-FR" sz="1800" smtClean="0"/>
              <a:t>délais attendus de la part de l’équipe du Groupe Bayard </a:t>
            </a:r>
            <a:r>
              <a:rPr lang="fr-FR" sz="1800"/>
              <a:t>permettent de caler correctement la production de Micropole. </a:t>
            </a:r>
            <a:endParaRPr lang="fr-FR" sz="1800" smtClean="0"/>
          </a:p>
          <a:p>
            <a:pPr algn="just">
              <a:spcAft>
                <a:spcPts val="500"/>
              </a:spcAft>
            </a:pPr>
            <a:r>
              <a:rPr lang="fr-CA" sz="1800" smtClean="0"/>
              <a:t>Le </a:t>
            </a:r>
            <a:r>
              <a:rPr lang="fr-CA" sz="1800"/>
              <a:t>Groupe Bayard </a:t>
            </a:r>
            <a:r>
              <a:rPr lang="fr-FR" sz="1800" smtClean="0"/>
              <a:t>dispose </a:t>
            </a:r>
            <a:r>
              <a:rPr lang="fr-FR" sz="1800"/>
              <a:t>d’un </a:t>
            </a:r>
            <a:r>
              <a:rPr lang="fr-FR" sz="1800" b="1">
                <a:solidFill>
                  <a:schemeClr val="bg2"/>
                </a:solidFill>
              </a:rPr>
              <a:t>délai de validation </a:t>
            </a:r>
            <a:r>
              <a:rPr lang="fr-FR" sz="1800"/>
              <a:t>dépendant du document </a:t>
            </a:r>
            <a:r>
              <a:rPr lang="fr-FR" sz="1800" smtClean="0"/>
              <a:t>livré. </a:t>
            </a:r>
            <a:r>
              <a:rPr lang="fr-FR" sz="1800"/>
              <a:t>Si aucune remarque n’est faite au-delà de ce délai, Micropole est en droit de considérer ce document comme base de travail sur le reste des tâches à </a:t>
            </a:r>
            <a:r>
              <a:rPr lang="fr-FR" sz="1800" smtClean="0"/>
              <a:t>réaliser.</a:t>
            </a:r>
          </a:p>
          <a:p>
            <a:pPr marL="0" indent="0" algn="just">
              <a:spcAft>
                <a:spcPts val="500"/>
              </a:spcAft>
              <a:buNone/>
            </a:pPr>
            <a:endParaRPr lang="fr-FR" sz="1200" smtClean="0"/>
          </a:p>
          <a:p>
            <a:pPr marL="0" indent="0" algn="just">
              <a:spcAft>
                <a:spcPts val="500"/>
              </a:spcAft>
              <a:buNone/>
            </a:pPr>
            <a:r>
              <a:rPr lang="fr-FR" sz="1800" smtClean="0"/>
              <a:t>En synthèse, </a:t>
            </a:r>
            <a:r>
              <a:rPr lang="fr-FR" sz="1800"/>
              <a:t>une </a:t>
            </a:r>
            <a:r>
              <a:rPr lang="fr-FR" sz="1800" b="1">
                <a:solidFill>
                  <a:schemeClr val="bg1"/>
                </a:solidFill>
              </a:rPr>
              <a:t>dynamique projet </a:t>
            </a:r>
            <a:r>
              <a:rPr lang="fr-FR" sz="1800"/>
              <a:t>maintenue </a:t>
            </a:r>
            <a:r>
              <a:rPr lang="fr-FR" sz="1800" smtClean="0"/>
              <a:t>tout au long du projet permettra </a:t>
            </a:r>
            <a:r>
              <a:rPr lang="fr-FR" sz="1800"/>
              <a:t>aux équipes </a:t>
            </a:r>
            <a:r>
              <a:rPr lang="fr-FR" sz="1800" smtClean="0"/>
              <a:t>du Groupe Bayard</a:t>
            </a:r>
            <a:r>
              <a:rPr lang="fr-CA" sz="1800" smtClean="0"/>
              <a:t> </a:t>
            </a:r>
            <a:r>
              <a:rPr lang="fr-FR" sz="1800" smtClean="0"/>
              <a:t>et de Micropole </a:t>
            </a:r>
            <a:r>
              <a:rPr lang="fr-FR" sz="1800"/>
              <a:t>de </a:t>
            </a:r>
            <a:r>
              <a:rPr lang="fr-FR" sz="1800" b="1">
                <a:solidFill>
                  <a:schemeClr val="bg1"/>
                </a:solidFill>
              </a:rPr>
              <a:t>co-progresser</a:t>
            </a:r>
            <a:r>
              <a:rPr lang="fr-FR" sz="1800"/>
              <a:t> sur le plan fonctionnel et technique sans déphasage et/ou régression</a:t>
            </a:r>
            <a:r>
              <a:rPr lang="fr-FR" sz="1800" smtClean="0"/>
              <a:t>.</a:t>
            </a:r>
          </a:p>
          <a:p>
            <a:pPr marL="0" indent="0" algn="just">
              <a:spcAft>
                <a:spcPts val="500"/>
              </a:spcAft>
              <a:buNone/>
            </a:pPr>
            <a:endParaRPr lang="fr-FR" sz="300" smtClean="0"/>
          </a:p>
          <a:p>
            <a:pPr marL="0" indent="0" algn="just">
              <a:spcAft>
                <a:spcPts val="500"/>
              </a:spcAft>
              <a:buNone/>
            </a:pPr>
            <a:r>
              <a:rPr lang="fr-FR" sz="1050" smtClean="0"/>
              <a:t> </a:t>
            </a:r>
            <a:r>
              <a:rPr lang="fr-FR" sz="1050"/>
              <a:t>NB : Le RACI (tableau décrivant les responsabilités de chacun) est disponible en annexe</a:t>
            </a:r>
            <a:endParaRPr lang="fr-FR" sz="1600"/>
          </a:p>
          <a:p>
            <a:pPr marL="0" indent="0" algn="just">
              <a:spcAft>
                <a:spcPts val="500"/>
              </a:spcAft>
              <a:buNone/>
            </a:pPr>
            <a:endParaRPr lang="fr-FR" sz="1800"/>
          </a:p>
        </p:txBody>
      </p:sp>
      <p:sp>
        <p:nvSpPr>
          <p:cNvPr id="6" name="Espace réservé du texte 5"/>
          <p:cNvSpPr>
            <a:spLocks noGrp="1"/>
          </p:cNvSpPr>
          <p:nvPr>
            <p:ph type="body" sz="quarter" idx="11"/>
          </p:nvPr>
        </p:nvSpPr>
        <p:spPr/>
        <p:txBody>
          <a:bodyPr/>
          <a:lstStyle/>
          <a:p>
            <a:r>
              <a:rPr lang="fr-FR" smtClean="0"/>
              <a:t>      Le respect des délais et jalons</a:t>
            </a:r>
            <a:endParaRPr lang="fr-FR"/>
          </a:p>
        </p:txBody>
      </p:sp>
      <p:sp>
        <p:nvSpPr>
          <p:cNvPr id="7" name="Ellipse 6"/>
          <p:cNvSpPr/>
          <p:nvPr/>
        </p:nvSpPr>
        <p:spPr bwMode="auto">
          <a:xfrm>
            <a:off x="713119" y="645223"/>
            <a:ext cx="313372" cy="30617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800" b="1">
                <a:solidFill>
                  <a:schemeClr val="bg1"/>
                </a:solidFill>
                <a:ea typeface="ヒラギノ角ゴ Pro W3" pitchFamily="1" charset="-128"/>
              </a:rPr>
              <a:t>2</a:t>
            </a:r>
            <a:endParaRPr kumimoji="0" lang="fr-FR" sz="1800" b="1" i="0" u="none" strike="noStrike" cap="none" normalizeH="0" baseline="0" smtClean="0">
              <a:ln>
                <a:noFill/>
              </a:ln>
              <a:solidFill>
                <a:schemeClr val="bg1"/>
              </a:solidFill>
              <a:effectLst/>
              <a:ea typeface="ヒラギノ角ゴ Pro W3" pitchFamily="1" charset="-128"/>
            </a:endParaRPr>
          </a:p>
        </p:txBody>
      </p:sp>
    </p:spTree>
    <p:extLst>
      <p:ext uri="{BB962C8B-B14F-4D97-AF65-F5344CB8AC3E}">
        <p14:creationId xmlns:p14="http://schemas.microsoft.com/office/powerpoint/2010/main" val="3583492916"/>
      </p:ext>
    </p:extLst>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de mise en œuvre </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75</a:t>
            </a:fld>
            <a:endParaRPr lang="fr-FR"/>
          </a:p>
        </p:txBody>
      </p:sp>
      <p:sp>
        <p:nvSpPr>
          <p:cNvPr id="5" name="Espace réservé du texte 4"/>
          <p:cNvSpPr>
            <a:spLocks noGrp="1"/>
          </p:cNvSpPr>
          <p:nvPr>
            <p:ph type="body" sz="quarter" idx="10"/>
          </p:nvPr>
        </p:nvSpPr>
        <p:spPr>
          <a:xfrm>
            <a:off x="709613" y="1090515"/>
            <a:ext cx="7999412" cy="4848225"/>
          </a:xfrm>
          <a:noFill/>
          <a:ln w="9525">
            <a:noFill/>
            <a:miter lim="800000"/>
            <a:headEnd/>
            <a:tailEnd/>
          </a:ln>
        </p:spPr>
        <p:txBody>
          <a:bodyPr vert="horz" wrap="square" lIns="0" tIns="0" rIns="0" bIns="0" numCol="1" anchor="t" anchorCtr="0" compatLnSpc="1">
            <a:prstTxWarp prst="textNoShape">
              <a:avLst/>
            </a:prstTxWarp>
          </a:bodyPr>
          <a:lstStyle/>
          <a:p>
            <a:pPr algn="just"/>
            <a:r>
              <a:rPr lang="fr-FR" sz="1800" smtClean="0"/>
              <a:t>Pour votre projet, nous proposons le planning détaillé suivant pour le lot 1 </a:t>
            </a:r>
            <a:r>
              <a:rPr lang="fr-FR" sz="1400" smtClean="0"/>
              <a:t>(hors applications web j’aime lire store et milan lecture)</a:t>
            </a:r>
            <a:r>
              <a:rPr lang="fr-FR" sz="1800" smtClean="0"/>
              <a:t>: </a:t>
            </a:r>
          </a:p>
          <a:p>
            <a:pPr algn="just"/>
            <a:endParaRPr lang="fr-FR" sz="1800"/>
          </a:p>
          <a:p>
            <a:pPr algn="just"/>
            <a:endParaRPr lang="fr-FR" sz="1800" smtClean="0"/>
          </a:p>
          <a:p>
            <a:pPr algn="just"/>
            <a:endParaRPr lang="fr-FR" sz="1800"/>
          </a:p>
          <a:p>
            <a:pPr algn="just"/>
            <a:endParaRPr lang="fr-FR" sz="1800" smtClean="0"/>
          </a:p>
          <a:p>
            <a:pPr algn="just"/>
            <a:endParaRPr lang="fr-FR" sz="1800"/>
          </a:p>
        </p:txBody>
      </p:sp>
      <p:sp>
        <p:nvSpPr>
          <p:cNvPr id="6" name="Espace réservé du texte 5"/>
          <p:cNvSpPr>
            <a:spLocks noGrp="1"/>
          </p:cNvSpPr>
          <p:nvPr>
            <p:ph type="body" sz="quarter" idx="11"/>
          </p:nvPr>
        </p:nvSpPr>
        <p:spPr/>
        <p:txBody>
          <a:bodyPr/>
          <a:lstStyle/>
          <a:p>
            <a:r>
              <a:rPr lang="fr-FR" smtClean="0"/>
              <a:t>      Le </a:t>
            </a:r>
            <a:r>
              <a:rPr lang="fr-FR"/>
              <a:t>respect des délais et jalons</a:t>
            </a:r>
          </a:p>
        </p:txBody>
      </p:sp>
      <p:sp>
        <p:nvSpPr>
          <p:cNvPr id="8" name="Ellipse 7"/>
          <p:cNvSpPr/>
          <p:nvPr/>
        </p:nvSpPr>
        <p:spPr bwMode="auto">
          <a:xfrm>
            <a:off x="713119" y="645223"/>
            <a:ext cx="313372" cy="30617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800" b="1" smtClean="0">
                <a:solidFill>
                  <a:schemeClr val="bg1"/>
                </a:solidFill>
                <a:ea typeface="ヒラギノ角ゴ Pro W3" pitchFamily="1" charset="-128"/>
              </a:rPr>
              <a:t>2</a:t>
            </a:r>
            <a:endParaRPr kumimoji="0" lang="fr-FR" sz="1800" b="1" i="0" u="none" strike="noStrike" cap="none" normalizeH="0" baseline="0" smtClean="0">
              <a:ln>
                <a:noFill/>
              </a:ln>
              <a:solidFill>
                <a:schemeClr val="bg1"/>
              </a:solidFill>
              <a:effectLst/>
              <a:ea typeface="ヒラギノ角ゴ Pro W3" pitchFamily="1" charset="-128"/>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100" y="1590614"/>
            <a:ext cx="6959600" cy="519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4889225"/>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a:t>
            </a:r>
            <a:r>
              <a:rPr lang="fr-FR" smtClean="0"/>
              <a:t>projet</a:t>
            </a:r>
            <a:endParaRPr lang="fr-F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76</a:t>
            </a:fld>
            <a:endParaRPr lang="fr-FR"/>
          </a:p>
        </p:txBody>
      </p:sp>
      <p:sp>
        <p:nvSpPr>
          <p:cNvPr id="5" name="Espace réservé du texte 4"/>
          <p:cNvSpPr>
            <a:spLocks noGrp="1"/>
          </p:cNvSpPr>
          <p:nvPr>
            <p:ph type="body" sz="quarter" idx="10"/>
          </p:nvPr>
        </p:nvSpPr>
        <p:spPr>
          <a:xfrm>
            <a:off x="713119" y="1177925"/>
            <a:ext cx="7999412" cy="4848225"/>
          </a:xfrm>
          <a:noFill/>
          <a:ln w="9525">
            <a:noFill/>
            <a:miter lim="800000"/>
            <a:headEnd/>
            <a:tailEnd/>
          </a:ln>
        </p:spPr>
        <p:txBody>
          <a:bodyPr vert="horz" wrap="square" lIns="0" tIns="0" rIns="0" bIns="0" numCol="1" anchor="t" anchorCtr="0" compatLnSpc="1">
            <a:prstTxWarp prst="textNoShape">
              <a:avLst/>
            </a:prstTxWarp>
          </a:bodyPr>
          <a:lstStyle/>
          <a:p>
            <a:pPr algn="just"/>
            <a:r>
              <a:rPr lang="fr-FR" sz="1600" smtClean="0"/>
              <a:t>Pour votre projet, nous vous proposons la </a:t>
            </a:r>
            <a:r>
              <a:rPr lang="fr-FR" sz="1600" b="1" smtClean="0">
                <a:solidFill>
                  <a:schemeClr val="bg2">
                    <a:lumMod val="60000"/>
                    <a:lumOff val="40000"/>
                  </a:schemeClr>
                </a:solidFill>
              </a:rPr>
              <a:t>méthodologie itérative</a:t>
            </a:r>
          </a:p>
          <a:p>
            <a:pPr algn="just"/>
            <a:r>
              <a:rPr lang="fr-FR" sz="1600" smtClean="0"/>
              <a:t>Supprimer l’effet tunnel</a:t>
            </a:r>
          </a:p>
          <a:p>
            <a:pPr marL="284400" lvl="1" indent="0" algn="just">
              <a:buNone/>
            </a:pPr>
            <a:r>
              <a:rPr lang="fr-FR" sz="1300"/>
              <a:t>A chaque itération, nous vous livrerons une nouvelle version de l’application intégrant de nouvelles fonctionnalités. Ces livraisons successives permettent à Micropole et La Mutuelle Générale :</a:t>
            </a:r>
          </a:p>
          <a:p>
            <a:pPr lvl="1" algn="just">
              <a:spcBef>
                <a:spcPts val="0"/>
              </a:spcBef>
              <a:spcAft>
                <a:spcPts val="300"/>
              </a:spcAft>
            </a:pPr>
            <a:r>
              <a:rPr lang="fr-FR" sz="1300" smtClean="0"/>
              <a:t>De </a:t>
            </a:r>
            <a:r>
              <a:rPr lang="fr-FR" sz="1300"/>
              <a:t>supprimer l’effet tunnel de la phase de réalisation ;</a:t>
            </a:r>
          </a:p>
          <a:p>
            <a:pPr lvl="1" algn="just">
              <a:spcBef>
                <a:spcPts val="0"/>
              </a:spcBef>
              <a:spcAft>
                <a:spcPts val="300"/>
              </a:spcAft>
            </a:pPr>
            <a:r>
              <a:rPr lang="fr-FR" sz="1300" smtClean="0"/>
              <a:t>D’être </a:t>
            </a:r>
            <a:r>
              <a:rPr lang="fr-FR" sz="1300"/>
              <a:t>plus réactif en cas de besoin d’ajustement ;</a:t>
            </a:r>
          </a:p>
          <a:p>
            <a:pPr lvl="1" algn="just">
              <a:spcBef>
                <a:spcPts val="0"/>
              </a:spcBef>
              <a:spcAft>
                <a:spcPts val="300"/>
              </a:spcAft>
            </a:pPr>
            <a:r>
              <a:rPr lang="fr-FR" sz="1300" smtClean="0"/>
              <a:t>De </a:t>
            </a:r>
            <a:r>
              <a:rPr lang="fr-FR" sz="1300"/>
              <a:t>lisser la charge de </a:t>
            </a:r>
            <a:r>
              <a:rPr lang="fr-FR" sz="1300" smtClean="0"/>
              <a:t>recette et </a:t>
            </a:r>
            <a:r>
              <a:rPr lang="fr-FR" sz="1300"/>
              <a:t>de documentation </a:t>
            </a:r>
            <a:r>
              <a:rPr lang="fr-FR" sz="1300" smtClean="0"/>
              <a:t>au </a:t>
            </a:r>
            <a:r>
              <a:rPr lang="fr-FR" sz="1300"/>
              <a:t>fil du projet </a:t>
            </a:r>
          </a:p>
          <a:p>
            <a:pPr lvl="1" algn="just">
              <a:spcBef>
                <a:spcPts val="0"/>
              </a:spcBef>
              <a:spcAft>
                <a:spcPts val="300"/>
              </a:spcAft>
            </a:pPr>
            <a:r>
              <a:rPr lang="fr-FR" sz="1300" smtClean="0"/>
              <a:t>De </a:t>
            </a:r>
            <a:r>
              <a:rPr lang="fr-FR" sz="1300"/>
              <a:t>maitriser l’avancement du projet en communiquant sur le nombre de fonctionnalités livrées et validées</a:t>
            </a:r>
            <a:r>
              <a:rPr lang="fr-FR" sz="1300" smtClean="0"/>
              <a:t>.</a:t>
            </a:r>
            <a:endParaRPr lang="fr-FR" sz="1800"/>
          </a:p>
        </p:txBody>
      </p:sp>
      <p:sp>
        <p:nvSpPr>
          <p:cNvPr id="6" name="Espace réservé du texte 5"/>
          <p:cNvSpPr>
            <a:spLocks noGrp="1"/>
          </p:cNvSpPr>
          <p:nvPr>
            <p:ph type="body" sz="quarter" idx="11"/>
          </p:nvPr>
        </p:nvSpPr>
        <p:spPr/>
        <p:txBody>
          <a:bodyPr/>
          <a:lstStyle/>
          <a:p>
            <a:r>
              <a:rPr lang="fr-FR" smtClean="0"/>
              <a:t>l’agilité adaptée au forfait</a:t>
            </a:r>
            <a:endParaRPr lang="fr-FR"/>
          </a:p>
        </p:txBody>
      </p:sp>
      <p:pic>
        <p:nvPicPr>
          <p:cNvPr id="1026" name="Picture 2" descr="http://media.agile42.com/cms_page_media/46/Agile-process-overview_kle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076" y="3264200"/>
            <a:ext cx="3434832" cy="3434832"/>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texte 4"/>
          <p:cNvSpPr txBox="1">
            <a:spLocks/>
          </p:cNvSpPr>
          <p:nvPr/>
        </p:nvSpPr>
        <p:spPr bwMode="auto">
          <a:xfrm>
            <a:off x="3115341" y="3891526"/>
            <a:ext cx="5813387" cy="25103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84400" indent="-284400" algn="l" rtl="0" eaLnBrk="1" fontAlgn="base" hangingPunct="1">
              <a:lnSpc>
                <a:spcPct val="80000"/>
              </a:lnSpc>
              <a:spcBef>
                <a:spcPts val="1000"/>
              </a:spcBef>
              <a:spcAft>
                <a:spcPts val="1000"/>
              </a:spcAft>
              <a:buClr>
                <a:schemeClr val="accent1"/>
              </a:buClr>
              <a:buFont typeface="Wingdings 3" pitchFamily="18" charset="2"/>
              <a:buChar char=""/>
              <a:defRPr lang="fr-FR" sz="2000" b="0" dirty="0" smtClean="0">
                <a:solidFill>
                  <a:schemeClr val="tx1"/>
                </a:solidFill>
                <a:latin typeface="+mj-lt"/>
                <a:ea typeface="+mn-ea"/>
                <a:cs typeface="ヒラギノ角ゴ Pro W3"/>
              </a:defRPr>
            </a:lvl1pPr>
            <a:lvl2pPr marL="568800" indent="-284400" algn="l" rtl="0" eaLnBrk="1" fontAlgn="base" hangingPunct="1">
              <a:spcBef>
                <a:spcPts val="600"/>
              </a:spcBef>
              <a:spcAft>
                <a:spcPts val="600"/>
              </a:spcAft>
              <a:buClr>
                <a:schemeClr val="accent1"/>
              </a:buClr>
              <a:buFont typeface="Courier New" pitchFamily="49" charset="0"/>
              <a:buChar char="o"/>
              <a:defRPr lang="fr-FR" sz="1800" b="0" dirty="0" smtClean="0">
                <a:solidFill>
                  <a:schemeClr val="tx1">
                    <a:lumMod val="85000"/>
                    <a:lumOff val="15000"/>
                  </a:schemeClr>
                </a:solidFill>
                <a:latin typeface="Arial" pitchFamily="34" charset="0"/>
                <a:ea typeface="+mn-ea"/>
                <a:cs typeface="Arial" pitchFamily="34" charset="0"/>
              </a:defRPr>
            </a:lvl2pPr>
            <a:lvl3pPr marL="853200" indent="-284400" algn="l" rtl="0" eaLnBrk="1" fontAlgn="base" hangingPunct="1">
              <a:spcBef>
                <a:spcPts val="700"/>
              </a:spcBef>
              <a:spcAft>
                <a:spcPts val="0"/>
              </a:spcAft>
              <a:buClrTx/>
              <a:buFont typeface="Arial" pitchFamily="34" charset="0"/>
              <a:buChar char="•"/>
              <a:defRPr lang="fr-FR" sz="1600" b="0" dirty="0" smtClean="0">
                <a:solidFill>
                  <a:schemeClr val="tx1">
                    <a:lumMod val="75000"/>
                    <a:lumOff val="25000"/>
                  </a:schemeClr>
                </a:solidFill>
                <a:latin typeface="Arial" pitchFamily="34" charset="0"/>
                <a:ea typeface="+mn-ea"/>
                <a:cs typeface="Arial" pitchFamily="34" charset="0"/>
              </a:defRPr>
            </a:lvl3pPr>
            <a:lvl4pPr marL="910800" indent="-154800" algn="l" rtl="0" eaLnBrk="1" fontAlgn="base" hangingPunct="1">
              <a:spcBef>
                <a:spcPts val="700"/>
              </a:spcBef>
              <a:spcAft>
                <a:spcPts val="0"/>
              </a:spcAft>
              <a:buClr>
                <a:schemeClr val="accent1"/>
              </a:buClr>
              <a:buFont typeface="Arial" pitchFamily="34" charset="0"/>
              <a:buChar char="−"/>
              <a:tabLst>
                <a:tab pos="846138" algn="l"/>
              </a:tabLst>
              <a:defRPr lang="fr-FR" sz="1400" dirty="0" smtClean="0">
                <a:solidFill>
                  <a:schemeClr val="tx1">
                    <a:lumMod val="65000"/>
                    <a:lumOff val="35000"/>
                  </a:schemeClr>
                </a:solidFill>
                <a:latin typeface="Arial" pitchFamily="34" charset="0"/>
                <a:ea typeface="+mn-ea"/>
                <a:cs typeface="Arial" pitchFamily="34" charset="0"/>
              </a:defRPr>
            </a:lvl4pPr>
            <a:lvl5pPr marL="1368000" indent="-152400" algn="l" rtl="0" eaLnBrk="1" fontAlgn="base" hangingPunct="1">
              <a:spcBef>
                <a:spcPts val="600"/>
              </a:spcBef>
              <a:spcAft>
                <a:spcPts val="0"/>
              </a:spcAft>
              <a:buFont typeface="Arial" pitchFamily="34" charset="0"/>
              <a:buChar char="−"/>
              <a:defRPr lang="fr-FR" sz="1200" dirty="0">
                <a:solidFill>
                  <a:schemeClr val="tx1">
                    <a:lumMod val="50000"/>
                    <a:lumOff val="50000"/>
                  </a:schemeClr>
                </a:solidFill>
                <a:latin typeface="+mj-lt"/>
                <a:ea typeface="+mn-ea"/>
                <a:cs typeface="ヒラギノ角ゴ Pro W3"/>
              </a:defRPr>
            </a:lvl5pPr>
            <a:lvl6pPr marL="911225" indent="-153988" algn="l" rtl="0" eaLnBrk="1" fontAlgn="base" hangingPunct="1">
              <a:spcBef>
                <a:spcPct val="50000"/>
              </a:spcBef>
              <a:spcAft>
                <a:spcPct val="0"/>
              </a:spcAft>
              <a:buChar char="&gt;"/>
              <a:defRPr sz="1200">
                <a:solidFill>
                  <a:schemeClr val="tx1"/>
                </a:solidFill>
                <a:latin typeface="+mj-lt"/>
                <a:ea typeface="+mn-ea"/>
              </a:defRPr>
            </a:lvl6pPr>
            <a:lvl7pPr marL="1368425" indent="-153988" algn="l" rtl="0" eaLnBrk="1" fontAlgn="base" hangingPunct="1">
              <a:spcBef>
                <a:spcPct val="50000"/>
              </a:spcBef>
              <a:spcAft>
                <a:spcPct val="0"/>
              </a:spcAft>
              <a:buChar char="&gt;"/>
              <a:defRPr sz="1200">
                <a:solidFill>
                  <a:schemeClr val="tx1"/>
                </a:solidFill>
                <a:latin typeface="+mj-lt"/>
                <a:ea typeface="+mn-ea"/>
              </a:defRPr>
            </a:lvl7pPr>
            <a:lvl8pPr marL="1825625" indent="-153988" algn="l" rtl="0" eaLnBrk="1" fontAlgn="base" hangingPunct="1">
              <a:spcBef>
                <a:spcPct val="50000"/>
              </a:spcBef>
              <a:spcAft>
                <a:spcPct val="0"/>
              </a:spcAft>
              <a:buChar char="&gt;"/>
              <a:defRPr sz="1200">
                <a:solidFill>
                  <a:schemeClr val="tx1"/>
                </a:solidFill>
                <a:latin typeface="+mj-lt"/>
                <a:ea typeface="+mn-ea"/>
              </a:defRPr>
            </a:lvl8pPr>
            <a:lvl9pPr marL="2282825" indent="-153988" algn="l" rtl="0" eaLnBrk="1" fontAlgn="base" hangingPunct="1">
              <a:spcBef>
                <a:spcPct val="50000"/>
              </a:spcBef>
              <a:spcAft>
                <a:spcPct val="0"/>
              </a:spcAft>
              <a:buChar char="&gt;"/>
              <a:defRPr sz="1200">
                <a:solidFill>
                  <a:schemeClr val="tx1"/>
                </a:solidFill>
                <a:latin typeface="+mj-lt"/>
                <a:ea typeface="+mn-ea"/>
              </a:defRPr>
            </a:lvl9pPr>
          </a:lstStyle>
          <a:p>
            <a:pPr algn="just"/>
            <a:r>
              <a:rPr lang="fr-FR" sz="1600" smtClean="0"/>
              <a:t>Apporter plus de valeur ajoutée à l’utilisateur</a:t>
            </a:r>
          </a:p>
          <a:p>
            <a:pPr marL="284400" lvl="1" indent="0" algn="just">
              <a:buFont typeface="Courier New" pitchFamily="49" charset="0"/>
              <a:buNone/>
            </a:pPr>
            <a:r>
              <a:rPr lang="fr-FR" sz="1300" smtClean="0"/>
              <a:t>Les itérations fonctionnelles seront définies conjointement entre Micropole et le Groupe Bayard en début de phase de développement.</a:t>
            </a:r>
          </a:p>
          <a:p>
            <a:pPr marL="284400" lvl="1" indent="0" algn="just">
              <a:buFont typeface="Courier New" pitchFamily="49" charset="0"/>
              <a:buNone/>
            </a:pPr>
            <a:r>
              <a:rPr lang="fr-FR" sz="1300" smtClean="0"/>
              <a:t>Cette priorisation prendra en compte :</a:t>
            </a:r>
          </a:p>
          <a:p>
            <a:pPr lvl="1" algn="just">
              <a:spcBef>
                <a:spcPts val="0"/>
              </a:spcBef>
              <a:spcAft>
                <a:spcPts val="300"/>
              </a:spcAft>
            </a:pPr>
            <a:r>
              <a:rPr lang="fr-FR" sz="1300" smtClean="0"/>
              <a:t>La valeur ajoutée de la fonctionnalité : Plus la valeur ajoutée est grande plus la fonctionnalité aura une priorité forte.  </a:t>
            </a:r>
          </a:p>
          <a:p>
            <a:pPr lvl="1" algn="just">
              <a:spcBef>
                <a:spcPts val="0"/>
              </a:spcBef>
              <a:spcAft>
                <a:spcPts val="300"/>
              </a:spcAft>
            </a:pPr>
            <a:r>
              <a:rPr lang="fr-FR" sz="1300" smtClean="0"/>
              <a:t>La complexité technique : Plus la complexité sera grande plus le fonctionnalité aura une priorité forte.</a:t>
            </a:r>
          </a:p>
          <a:p>
            <a:pPr algn="just">
              <a:spcBef>
                <a:spcPts val="0"/>
              </a:spcBef>
              <a:spcAft>
                <a:spcPts val="300"/>
              </a:spcAft>
            </a:pPr>
            <a:endParaRPr lang="fr-FR" sz="1800"/>
          </a:p>
        </p:txBody>
      </p:sp>
    </p:spTree>
    <p:extLst>
      <p:ext uri="{BB962C8B-B14F-4D97-AF65-F5344CB8AC3E}">
        <p14:creationId xmlns:p14="http://schemas.microsoft.com/office/powerpoint/2010/main" val="3162929992"/>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77</a:t>
            </a:fld>
            <a:endParaRPr lang="fr-FR"/>
          </a:p>
        </p:txBody>
      </p:sp>
      <p:sp>
        <p:nvSpPr>
          <p:cNvPr id="5" name="Espace réservé du texte 4"/>
          <p:cNvSpPr>
            <a:spLocks noGrp="1"/>
          </p:cNvSpPr>
          <p:nvPr>
            <p:ph type="body" sz="quarter" idx="10"/>
          </p:nvPr>
        </p:nvSpPr>
        <p:spPr>
          <a:xfrm>
            <a:off x="713119" y="1177925"/>
            <a:ext cx="7999412" cy="4848225"/>
          </a:xfrm>
          <a:noFill/>
          <a:ln w="9525">
            <a:noFill/>
            <a:miter lim="800000"/>
            <a:headEnd/>
            <a:tailEnd/>
          </a:ln>
        </p:spPr>
        <p:txBody>
          <a:bodyPr vert="horz" wrap="square" lIns="0" tIns="0" rIns="0" bIns="0" numCol="1" anchor="t" anchorCtr="0" compatLnSpc="1">
            <a:prstTxWarp prst="textNoShape">
              <a:avLst/>
            </a:prstTxWarp>
          </a:bodyPr>
          <a:lstStyle/>
          <a:p>
            <a:pPr algn="just"/>
            <a:r>
              <a:rPr lang="fr-FR" sz="1600" smtClean="0"/>
              <a:t>Une collaboration quotidienne</a:t>
            </a:r>
          </a:p>
          <a:p>
            <a:pPr marL="284400" lvl="1" indent="0" algn="just">
              <a:spcBef>
                <a:spcPts val="0"/>
              </a:spcBef>
              <a:buNone/>
            </a:pPr>
            <a:r>
              <a:rPr lang="fr-FR" sz="1300"/>
              <a:t>Tous les jours, tous les membres de l’équipe se réunissent 15 minutes pour répondre à 4 questions :</a:t>
            </a:r>
          </a:p>
          <a:p>
            <a:pPr lvl="1" algn="just">
              <a:spcBef>
                <a:spcPts val="0"/>
              </a:spcBef>
              <a:spcAft>
                <a:spcPts val="200"/>
              </a:spcAft>
            </a:pPr>
            <a:r>
              <a:rPr lang="fr-FR" sz="1300"/>
              <a:t>Sur quoi as-tu travaillé hier ?  </a:t>
            </a:r>
          </a:p>
          <a:p>
            <a:pPr lvl="1" algn="just">
              <a:spcBef>
                <a:spcPts val="0"/>
              </a:spcBef>
              <a:spcAft>
                <a:spcPts val="200"/>
              </a:spcAft>
            </a:pPr>
            <a:r>
              <a:rPr lang="fr-FR" sz="1300"/>
              <a:t>Sur quoi penses-tu travailler aujourd'hui ?</a:t>
            </a:r>
          </a:p>
          <a:p>
            <a:pPr lvl="1" algn="just">
              <a:spcBef>
                <a:spcPts val="0"/>
              </a:spcBef>
              <a:spcAft>
                <a:spcPts val="200"/>
              </a:spcAft>
            </a:pPr>
            <a:r>
              <a:rPr lang="fr-FR" sz="1300"/>
              <a:t>Quelles sont les difficultés que tu as rencontrées ?</a:t>
            </a:r>
          </a:p>
          <a:p>
            <a:pPr lvl="1" algn="just">
              <a:spcBef>
                <a:spcPts val="0"/>
              </a:spcBef>
              <a:spcAft>
                <a:spcPts val="200"/>
              </a:spcAft>
            </a:pPr>
            <a:r>
              <a:rPr lang="fr-FR" sz="1300"/>
              <a:t>Comment peut-on t'aider dans ton travail ?</a:t>
            </a:r>
          </a:p>
          <a:p>
            <a:pPr marL="284400" lvl="1" indent="0" algn="just">
              <a:buNone/>
            </a:pPr>
            <a:r>
              <a:rPr lang="fr-FR" sz="1300"/>
              <a:t>Cette « cérémonie » quotidienne permet d’identifier :</a:t>
            </a:r>
          </a:p>
          <a:p>
            <a:pPr lvl="1" algn="just">
              <a:spcBef>
                <a:spcPts val="0"/>
              </a:spcBef>
              <a:spcAft>
                <a:spcPts val="200"/>
              </a:spcAft>
            </a:pPr>
            <a:r>
              <a:rPr lang="fr-FR" sz="1300"/>
              <a:t>Les </a:t>
            </a:r>
            <a:r>
              <a:rPr lang="fr-FR" sz="1300" smtClean="0"/>
              <a:t>problèmes, les </a:t>
            </a:r>
            <a:r>
              <a:rPr lang="fr-FR" sz="1300"/>
              <a:t>difficultés</a:t>
            </a:r>
          </a:p>
          <a:p>
            <a:pPr lvl="1" algn="just">
              <a:spcBef>
                <a:spcPts val="0"/>
              </a:spcBef>
              <a:spcAft>
                <a:spcPts val="200"/>
              </a:spcAft>
            </a:pPr>
            <a:r>
              <a:rPr lang="fr-FR" sz="1300" smtClean="0"/>
              <a:t>Les </a:t>
            </a:r>
            <a:r>
              <a:rPr lang="fr-FR" sz="1300"/>
              <a:t>mauvaises compréhensions</a:t>
            </a:r>
          </a:p>
          <a:p>
            <a:pPr lvl="1" algn="just">
              <a:spcBef>
                <a:spcPts val="0"/>
              </a:spcBef>
              <a:spcAft>
                <a:spcPts val="200"/>
              </a:spcAft>
            </a:pPr>
            <a:r>
              <a:rPr lang="fr-FR" sz="1300" smtClean="0"/>
              <a:t>Les </a:t>
            </a:r>
            <a:r>
              <a:rPr lang="fr-FR" sz="1300"/>
              <a:t>points en </a:t>
            </a:r>
            <a:r>
              <a:rPr lang="fr-FR" sz="1300" smtClean="0"/>
              <a:t>attente, les </a:t>
            </a:r>
            <a:r>
              <a:rPr lang="fr-FR" sz="1300"/>
              <a:t>tâches bloquées, etc.…</a:t>
            </a:r>
          </a:p>
          <a:p>
            <a:pPr marL="284400" lvl="1" indent="0" algn="just">
              <a:buNone/>
            </a:pPr>
            <a:r>
              <a:rPr lang="fr-FR" sz="1300"/>
              <a:t>Et donc d’agir et réagir plus rapidement, développer une synergie au niveau de l’équipe projet Micropole et </a:t>
            </a:r>
            <a:r>
              <a:rPr lang="fr-FR" sz="1300" smtClean="0"/>
              <a:t>le Groupe Bayard.</a:t>
            </a:r>
            <a:endParaRPr lang="fr-FR" sz="1300"/>
          </a:p>
          <a:p>
            <a:pPr algn="just"/>
            <a:r>
              <a:rPr lang="fr-FR" sz="1600" smtClean="0"/>
              <a:t>Un management visuel</a:t>
            </a:r>
          </a:p>
          <a:p>
            <a:pPr marL="284400" lvl="1" indent="0" algn="just">
              <a:spcBef>
                <a:spcPts val="0"/>
              </a:spcBef>
              <a:buNone/>
            </a:pPr>
            <a:r>
              <a:rPr lang="fr-FR" sz="1300" smtClean="0"/>
              <a:t>Nos </a:t>
            </a:r>
            <a:r>
              <a:rPr lang="fr-FR" sz="1300"/>
              <a:t>« radiateurs d’information » contiennent :</a:t>
            </a:r>
          </a:p>
          <a:p>
            <a:pPr lvl="1" algn="just">
              <a:spcBef>
                <a:spcPts val="0"/>
              </a:spcBef>
              <a:spcAft>
                <a:spcPts val="200"/>
              </a:spcAft>
            </a:pPr>
            <a:r>
              <a:rPr lang="fr-FR" sz="1300"/>
              <a:t>Un calendrier avec les dates clefs du projet, dates de livraison ;</a:t>
            </a:r>
          </a:p>
          <a:p>
            <a:pPr lvl="1" algn="just">
              <a:spcBef>
                <a:spcPts val="0"/>
              </a:spcBef>
              <a:spcAft>
                <a:spcPts val="200"/>
              </a:spcAft>
            </a:pPr>
            <a:r>
              <a:rPr lang="fr-FR" sz="1300"/>
              <a:t>Un tableau d’avancement des tâches (</a:t>
            </a:r>
            <a:r>
              <a:rPr lang="fr-FR" sz="1300" smtClean="0"/>
              <a:t>to do</a:t>
            </a:r>
            <a:r>
              <a:rPr lang="fr-FR" sz="1300"/>
              <a:t>, do et done) ;</a:t>
            </a:r>
          </a:p>
          <a:p>
            <a:pPr lvl="1" algn="just">
              <a:spcBef>
                <a:spcPts val="0"/>
              </a:spcBef>
              <a:spcAft>
                <a:spcPts val="200"/>
              </a:spcAft>
            </a:pPr>
            <a:r>
              <a:rPr lang="fr-FR" sz="1300"/>
              <a:t>Des indicateurs d’avancement basés sur le reste à faire (Burndown), pouvant être repartis par équipe, sujet ou autre découpage possible du projet ;</a:t>
            </a:r>
          </a:p>
          <a:p>
            <a:pPr lvl="1" algn="just">
              <a:spcBef>
                <a:spcPts val="0"/>
              </a:spcBef>
              <a:spcAft>
                <a:spcPts val="200"/>
              </a:spcAft>
            </a:pPr>
            <a:r>
              <a:rPr lang="fr-FR" sz="1300"/>
              <a:t>Les schémas du projet : architecture technique, architecture fonctionnelle, réseau…</a:t>
            </a:r>
          </a:p>
          <a:p>
            <a:pPr marL="284400" lvl="1" indent="0" algn="just">
              <a:buNone/>
            </a:pPr>
            <a:r>
              <a:rPr lang="fr-FR" sz="1300"/>
              <a:t>L’ensemble de ces informations nous permet d’avoir une meilleure communication au sein de l’équipe projet.</a:t>
            </a:r>
          </a:p>
        </p:txBody>
      </p:sp>
      <p:sp>
        <p:nvSpPr>
          <p:cNvPr id="9" name="Titre 1"/>
          <p:cNvSpPr>
            <a:spLocks noGrp="1"/>
          </p:cNvSpPr>
          <p:nvPr>
            <p:ph type="title"/>
          </p:nvPr>
        </p:nvSpPr>
        <p:spPr>
          <a:xfrm>
            <a:off x="693420" y="323400"/>
            <a:ext cx="8040688" cy="332399"/>
          </a:xfrm>
        </p:spPr>
        <p:txBody>
          <a:bodyPr/>
          <a:lstStyle/>
          <a:p>
            <a:r>
              <a:rPr lang="fr-FR"/>
              <a:t>La démarche </a:t>
            </a:r>
            <a:r>
              <a:rPr lang="fr-FR" smtClean="0"/>
              <a:t>projet</a:t>
            </a:r>
            <a:endParaRPr lang="fr-FR"/>
          </a:p>
        </p:txBody>
      </p:sp>
      <p:sp>
        <p:nvSpPr>
          <p:cNvPr id="10" name="Espace réservé du texte 5"/>
          <p:cNvSpPr>
            <a:spLocks noGrp="1"/>
          </p:cNvSpPr>
          <p:nvPr>
            <p:ph type="body" sz="quarter" idx="11"/>
          </p:nvPr>
        </p:nvSpPr>
        <p:spPr>
          <a:xfrm>
            <a:off x="709613" y="712787"/>
            <a:ext cx="7999412" cy="168275"/>
          </a:xfrm>
        </p:spPr>
        <p:txBody>
          <a:bodyPr/>
          <a:lstStyle/>
          <a:p>
            <a:r>
              <a:rPr lang="fr-FR" smtClean="0"/>
              <a:t>l’agilité adaptée au forfait</a:t>
            </a:r>
            <a:endParaRPr lang="fr-FR"/>
          </a:p>
        </p:txBody>
      </p:sp>
    </p:spTree>
    <p:extLst>
      <p:ext uri="{BB962C8B-B14F-4D97-AF65-F5344CB8AC3E}">
        <p14:creationId xmlns:p14="http://schemas.microsoft.com/office/powerpoint/2010/main" val="696490625"/>
      </p:ext>
    </p:extLst>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78</a:t>
            </a:fld>
            <a:endParaRPr lang="fr-FR"/>
          </a:p>
        </p:txBody>
      </p:sp>
      <p:sp>
        <p:nvSpPr>
          <p:cNvPr id="8" name="Pentagone 7"/>
          <p:cNvSpPr/>
          <p:nvPr/>
        </p:nvSpPr>
        <p:spPr>
          <a:xfrm>
            <a:off x="318065" y="2180278"/>
            <a:ext cx="1052255" cy="3601987"/>
          </a:xfrm>
          <a:prstGeom prst="homePlate">
            <a:avLst>
              <a:gd name="adj" fmla="val 12681"/>
            </a:avLst>
          </a:prstGeom>
        </p:spPr>
        <p:style>
          <a:lnRef idx="1">
            <a:schemeClr val="accent3"/>
          </a:lnRef>
          <a:fillRef idx="2">
            <a:schemeClr val="accent3"/>
          </a:fillRef>
          <a:effectRef idx="1">
            <a:schemeClr val="accent3"/>
          </a:effectRef>
          <a:fontRef idx="minor">
            <a:schemeClr val="dk1"/>
          </a:fontRef>
        </p:style>
        <p:txBody>
          <a:bodyPr rtlCol="0" anchor="t"/>
          <a:lstStyle/>
          <a:p>
            <a:endParaRPr lang="fr-FR" sz="900" b="1" smtClean="0"/>
          </a:p>
          <a:p>
            <a:endParaRPr lang="fr-FR" sz="900" b="1"/>
          </a:p>
          <a:p>
            <a:endParaRPr lang="fr-FR" sz="900" b="1" smtClean="0"/>
          </a:p>
          <a:p>
            <a:endParaRPr lang="fr-FR" sz="900" b="1" smtClean="0"/>
          </a:p>
          <a:p>
            <a:r>
              <a:rPr lang="fr-FR" sz="1000" b="1" smtClean="0"/>
              <a:t>Lancement</a:t>
            </a:r>
            <a:endParaRPr lang="fr-FR" sz="900" b="1" smtClean="0"/>
          </a:p>
          <a:p>
            <a:endParaRPr lang="fr-FR" sz="800" smtClean="0">
              <a:latin typeface="+mj-lt"/>
            </a:endParaRPr>
          </a:p>
          <a:p>
            <a:r>
              <a:rPr lang="fr-FR" sz="900" smtClean="0">
                <a:latin typeface="+mj-lt"/>
              </a:rPr>
              <a:t>Initialisation</a:t>
            </a:r>
            <a:br>
              <a:rPr lang="fr-FR" sz="900" smtClean="0">
                <a:latin typeface="+mj-lt"/>
              </a:rPr>
            </a:br>
            <a:endParaRPr lang="fr-FR" sz="900" smtClean="0">
              <a:latin typeface="+mj-lt"/>
            </a:endParaRPr>
          </a:p>
          <a:p>
            <a:r>
              <a:rPr lang="fr-FR" sz="900" smtClean="0">
                <a:latin typeface="+mj-lt"/>
              </a:rPr>
              <a:t>Plan d’assurance qualité</a:t>
            </a:r>
          </a:p>
          <a:p>
            <a:endParaRPr lang="fr-FR" sz="900" smtClean="0">
              <a:latin typeface="+mj-lt"/>
            </a:endParaRPr>
          </a:p>
          <a:p>
            <a:r>
              <a:rPr lang="fr-FR" sz="900" smtClean="0">
                <a:latin typeface="+mj-lt"/>
              </a:rPr>
              <a:t>Plan d’actions</a:t>
            </a:r>
          </a:p>
          <a:p>
            <a:endParaRPr lang="fr-FR" sz="900" smtClean="0">
              <a:latin typeface="+mj-lt"/>
            </a:endParaRPr>
          </a:p>
          <a:p>
            <a:r>
              <a:rPr lang="fr-FR" sz="900" smtClean="0">
                <a:latin typeface="+mj-lt"/>
              </a:rPr>
              <a:t>Planning projet</a:t>
            </a:r>
          </a:p>
          <a:p>
            <a:pPr algn="ctr"/>
            <a:endParaRPr lang="fr-FR" smtClean="0"/>
          </a:p>
          <a:p>
            <a:pPr algn="ctr"/>
            <a:endParaRPr lang="fr-FR"/>
          </a:p>
        </p:txBody>
      </p:sp>
      <p:sp>
        <p:nvSpPr>
          <p:cNvPr id="9" name="Pentagone 8"/>
          <p:cNvSpPr/>
          <p:nvPr/>
        </p:nvSpPr>
        <p:spPr>
          <a:xfrm>
            <a:off x="1370320" y="2180278"/>
            <a:ext cx="1198221" cy="3601987"/>
          </a:xfrm>
          <a:prstGeom prst="homePlate">
            <a:avLst>
              <a:gd name="adj" fmla="val 16023"/>
            </a:avLst>
          </a:prstGeom>
        </p:spPr>
        <p:style>
          <a:lnRef idx="1">
            <a:schemeClr val="accent6"/>
          </a:lnRef>
          <a:fillRef idx="2">
            <a:schemeClr val="accent6"/>
          </a:fillRef>
          <a:effectRef idx="1">
            <a:schemeClr val="accent6"/>
          </a:effectRef>
          <a:fontRef idx="minor">
            <a:schemeClr val="dk1"/>
          </a:fontRef>
        </p:style>
        <p:txBody>
          <a:bodyPr rtlCol="0" anchor="t"/>
          <a:lstStyle/>
          <a:p>
            <a:endParaRPr lang="fr-FR" sz="900" b="1"/>
          </a:p>
          <a:p>
            <a:endParaRPr lang="fr-FR" sz="900" b="1"/>
          </a:p>
          <a:p>
            <a:endParaRPr lang="fr-FR" sz="900" b="1"/>
          </a:p>
          <a:p>
            <a:endParaRPr lang="fr-FR" sz="900" b="1"/>
          </a:p>
          <a:p>
            <a:r>
              <a:rPr lang="fr-FR" sz="1000" b="1" smtClean="0"/>
              <a:t>Cadrage général</a:t>
            </a:r>
          </a:p>
          <a:p>
            <a:endParaRPr lang="fr-FR" sz="900" smtClean="0">
              <a:latin typeface="+mj-lt"/>
            </a:endParaRPr>
          </a:p>
          <a:p>
            <a:r>
              <a:rPr lang="fr-FR" sz="900" smtClean="0">
                <a:latin typeface="+mj-lt"/>
              </a:rPr>
              <a:t>Dossier d’architecture technique (DAT)</a:t>
            </a:r>
          </a:p>
          <a:p>
            <a:endParaRPr lang="fr-FR" sz="900" smtClean="0">
              <a:latin typeface="+mj-lt"/>
            </a:endParaRPr>
          </a:p>
          <a:p>
            <a:r>
              <a:rPr lang="fr-FR" sz="900" smtClean="0">
                <a:latin typeface="+mj-lt"/>
              </a:rPr>
              <a:t>Définition des contenus de chaque itération</a:t>
            </a:r>
          </a:p>
          <a:p>
            <a:endParaRPr lang="fr-FR" sz="900" smtClean="0">
              <a:latin typeface="+mj-lt"/>
            </a:endParaRPr>
          </a:p>
          <a:p>
            <a:r>
              <a:rPr lang="fr-FR" sz="900" smtClean="0">
                <a:latin typeface="+mj-lt"/>
              </a:rPr>
              <a:t>Conception ergonomique &amp; graphique</a:t>
            </a:r>
          </a:p>
          <a:p>
            <a:pPr algn="ctr"/>
            <a:endParaRPr lang="fr-FR" sz="700">
              <a:latin typeface="+mj-lt"/>
            </a:endParaRPr>
          </a:p>
        </p:txBody>
      </p:sp>
      <p:sp>
        <p:nvSpPr>
          <p:cNvPr id="10" name="Flèche en arc 9"/>
          <p:cNvSpPr/>
          <p:nvPr/>
        </p:nvSpPr>
        <p:spPr>
          <a:xfrm rot="13479780" flipV="1">
            <a:off x="2763730" y="1975268"/>
            <a:ext cx="3565247" cy="4431050"/>
          </a:xfrm>
          <a:prstGeom prst="circularArrow">
            <a:avLst>
              <a:gd name="adj1" fmla="val 29314"/>
              <a:gd name="adj2" fmla="val 1249427"/>
              <a:gd name="adj3" fmla="val 17379667"/>
              <a:gd name="adj4" fmla="val 13056024"/>
              <a:gd name="adj5" fmla="val 1816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solidFill>
                <a:schemeClr val="tx1"/>
              </a:solidFill>
            </a:endParaRPr>
          </a:p>
        </p:txBody>
      </p:sp>
      <p:sp>
        <p:nvSpPr>
          <p:cNvPr id="11" name="Pentagone 10"/>
          <p:cNvSpPr/>
          <p:nvPr/>
        </p:nvSpPr>
        <p:spPr>
          <a:xfrm>
            <a:off x="6463874" y="2180277"/>
            <a:ext cx="1031287" cy="3527795"/>
          </a:xfrm>
          <a:prstGeom prst="homePlate">
            <a:avLst>
              <a:gd name="adj" fmla="val 17694"/>
            </a:avLst>
          </a:prstGeom>
        </p:spPr>
        <p:style>
          <a:lnRef idx="1">
            <a:schemeClr val="accent5"/>
          </a:lnRef>
          <a:fillRef idx="2">
            <a:schemeClr val="accent5"/>
          </a:fillRef>
          <a:effectRef idx="1">
            <a:schemeClr val="accent5"/>
          </a:effectRef>
          <a:fontRef idx="minor">
            <a:schemeClr val="dk1"/>
          </a:fontRef>
        </p:style>
        <p:txBody>
          <a:bodyPr rtlCol="0" anchor="t"/>
          <a:lstStyle/>
          <a:p>
            <a:endParaRPr lang="fr-FR" sz="900" b="1"/>
          </a:p>
          <a:p>
            <a:endParaRPr lang="fr-FR" sz="900" b="1"/>
          </a:p>
          <a:p>
            <a:endParaRPr lang="fr-FR" sz="900" b="1"/>
          </a:p>
          <a:p>
            <a:endParaRPr lang="fr-FR" sz="900" b="1"/>
          </a:p>
          <a:p>
            <a:pPr>
              <a:lnSpc>
                <a:spcPct val="80000"/>
              </a:lnSpc>
            </a:pPr>
            <a:r>
              <a:rPr lang="fr-FR" sz="900" b="1"/>
              <a:t>Recette globale</a:t>
            </a:r>
          </a:p>
          <a:p>
            <a:pPr>
              <a:lnSpc>
                <a:spcPct val="80000"/>
              </a:lnSpc>
              <a:spcBef>
                <a:spcPct val="80000"/>
              </a:spcBef>
            </a:pPr>
            <a:r>
              <a:rPr lang="fr-FR" sz="900" smtClean="0">
                <a:latin typeface="+mj-lt"/>
              </a:rPr>
              <a:t>Stratégie de recette </a:t>
            </a:r>
          </a:p>
          <a:p>
            <a:pPr>
              <a:lnSpc>
                <a:spcPct val="80000"/>
              </a:lnSpc>
              <a:spcBef>
                <a:spcPct val="80000"/>
              </a:spcBef>
            </a:pPr>
            <a:r>
              <a:rPr lang="fr-FR" sz="900" smtClean="0">
                <a:latin typeface="+mj-lt"/>
              </a:rPr>
              <a:t>Recette technique</a:t>
            </a:r>
          </a:p>
          <a:p>
            <a:pPr>
              <a:lnSpc>
                <a:spcPct val="80000"/>
              </a:lnSpc>
              <a:spcBef>
                <a:spcPct val="80000"/>
              </a:spcBef>
            </a:pPr>
            <a:r>
              <a:rPr lang="fr-FR" sz="900" smtClean="0">
                <a:latin typeface="+mj-lt"/>
              </a:rPr>
              <a:t>Recette fonctionnelle</a:t>
            </a:r>
          </a:p>
          <a:p>
            <a:pPr>
              <a:lnSpc>
                <a:spcPct val="80000"/>
              </a:lnSpc>
              <a:spcBef>
                <a:spcPct val="80000"/>
              </a:spcBef>
            </a:pPr>
            <a:r>
              <a:rPr lang="fr-FR" sz="900" smtClean="0">
                <a:latin typeface="+mj-lt"/>
              </a:rPr>
              <a:t>Tests de non régression</a:t>
            </a:r>
          </a:p>
          <a:p>
            <a:endParaRPr lang="fr-FR" sz="900" smtClean="0">
              <a:latin typeface="+mj-lt"/>
            </a:endParaRPr>
          </a:p>
        </p:txBody>
      </p:sp>
      <p:sp>
        <p:nvSpPr>
          <p:cNvPr id="12" name="Pentagone 11"/>
          <p:cNvSpPr/>
          <p:nvPr/>
        </p:nvSpPr>
        <p:spPr>
          <a:xfrm>
            <a:off x="1323427" y="5836027"/>
            <a:ext cx="7164732" cy="537610"/>
          </a:xfrm>
          <a:prstGeom prst="homePlate">
            <a:avLst>
              <a:gd name="adj" fmla="val 2433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sz="1000" b="1" smtClean="0"/>
          </a:p>
          <a:p>
            <a:pPr algn="ctr"/>
            <a:r>
              <a:rPr lang="fr-FR" sz="1400" b="1" smtClean="0"/>
              <a:t>Documentation</a:t>
            </a:r>
          </a:p>
          <a:p>
            <a:pPr algn="ctr"/>
            <a:endParaRPr lang="fr-FR"/>
          </a:p>
        </p:txBody>
      </p:sp>
      <p:sp>
        <p:nvSpPr>
          <p:cNvPr id="13" name="Pentagone 12"/>
          <p:cNvSpPr/>
          <p:nvPr/>
        </p:nvSpPr>
        <p:spPr>
          <a:xfrm>
            <a:off x="318065" y="1622476"/>
            <a:ext cx="8330665" cy="463404"/>
          </a:xfrm>
          <a:prstGeom prst="homePlate">
            <a:avLst>
              <a:gd name="adj" fmla="val 31896"/>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400" b="1" smtClean="0">
                <a:solidFill>
                  <a:schemeClr val="tx1"/>
                </a:solidFill>
              </a:rPr>
              <a:t>Suivi de projet</a:t>
            </a:r>
            <a:br>
              <a:rPr lang="fr-FR" sz="1400" b="1" smtClean="0">
                <a:solidFill>
                  <a:schemeClr val="tx1"/>
                </a:solidFill>
              </a:rPr>
            </a:br>
            <a:r>
              <a:rPr lang="fr-FR" sz="1400" b="1" smtClean="0">
                <a:solidFill>
                  <a:schemeClr val="tx1"/>
                </a:solidFill>
              </a:rPr>
              <a:t>Gestion de la qualité</a:t>
            </a:r>
            <a:endParaRPr lang="fr-FR" sz="1400" b="1">
              <a:solidFill>
                <a:schemeClr val="tx1"/>
              </a:solidFill>
            </a:endParaRPr>
          </a:p>
        </p:txBody>
      </p:sp>
      <p:sp>
        <p:nvSpPr>
          <p:cNvPr id="14" name="Flèche en arc 13"/>
          <p:cNvSpPr/>
          <p:nvPr/>
        </p:nvSpPr>
        <p:spPr>
          <a:xfrm rot="6078015" flipV="1">
            <a:off x="3057778" y="1321807"/>
            <a:ext cx="3718093" cy="4951317"/>
          </a:xfrm>
          <a:prstGeom prst="circularArrow">
            <a:avLst>
              <a:gd name="adj1" fmla="val 28776"/>
              <a:gd name="adj2" fmla="val 1221287"/>
              <a:gd name="adj3" fmla="val 17262359"/>
              <a:gd name="adj4" fmla="val 13131544"/>
              <a:gd name="adj5" fmla="val 1823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solidFill>
                <a:schemeClr val="tx1"/>
              </a:solidFill>
            </a:endParaRPr>
          </a:p>
        </p:txBody>
      </p:sp>
      <p:sp>
        <p:nvSpPr>
          <p:cNvPr id="15" name="Flèche en arc 14"/>
          <p:cNvSpPr/>
          <p:nvPr/>
        </p:nvSpPr>
        <p:spPr>
          <a:xfrm rot="19890557" flipV="1">
            <a:off x="2652449" y="2046430"/>
            <a:ext cx="3416846" cy="3908336"/>
          </a:xfrm>
          <a:prstGeom prst="circularArrow">
            <a:avLst>
              <a:gd name="adj1" fmla="val 28355"/>
              <a:gd name="adj2" fmla="val 1235146"/>
              <a:gd name="adj3" fmla="val 17447762"/>
              <a:gd name="adj4" fmla="val 11575662"/>
              <a:gd name="adj5" fmla="val 18793"/>
            </a:avLst>
          </a:prstGeom>
        </p:spPr>
        <p:style>
          <a:lnRef idx="1">
            <a:schemeClr val="accent1"/>
          </a:lnRef>
          <a:fillRef idx="2">
            <a:schemeClr val="accent1"/>
          </a:fillRef>
          <a:effectRef idx="1">
            <a:schemeClr val="accent1"/>
          </a:effectRef>
          <a:fontRef idx="minor">
            <a:schemeClr val="dk1"/>
          </a:fontRef>
        </p:style>
        <p:txBody>
          <a:bodyPr rtlCol="0" anchor="t"/>
          <a:lstStyle/>
          <a:p>
            <a:pPr algn="ctr"/>
            <a:endParaRPr lang="fr-FR" sz="1200">
              <a:solidFill>
                <a:schemeClr val="tx1"/>
              </a:solidFill>
            </a:endParaRPr>
          </a:p>
        </p:txBody>
      </p:sp>
      <p:sp>
        <p:nvSpPr>
          <p:cNvPr id="16" name="ZoneTexte 15"/>
          <p:cNvSpPr txBox="1"/>
          <p:nvPr/>
        </p:nvSpPr>
        <p:spPr>
          <a:xfrm>
            <a:off x="2691539" y="2286319"/>
            <a:ext cx="1588413" cy="2231380"/>
          </a:xfrm>
          <a:prstGeom prst="rect">
            <a:avLst/>
          </a:prstGeom>
          <a:noFill/>
        </p:spPr>
        <p:txBody>
          <a:bodyPr wrap="square" rtlCol="0">
            <a:spAutoFit/>
          </a:bodyPr>
          <a:lstStyle/>
          <a:p>
            <a:r>
              <a:rPr lang="fr-FR" sz="1600" smtClean="0"/>
              <a:t>         </a:t>
            </a:r>
            <a:r>
              <a:rPr lang="fr-FR" sz="1000" b="1" smtClean="0">
                <a:latin typeface="+mn-lt"/>
              </a:rPr>
              <a:t>Conception                </a:t>
            </a:r>
          </a:p>
          <a:p>
            <a:r>
              <a:rPr lang="fr-FR" sz="1000" b="1">
                <a:latin typeface="+mn-lt"/>
              </a:rPr>
              <a:t> </a:t>
            </a:r>
            <a:r>
              <a:rPr lang="fr-FR" sz="1000" b="1" smtClean="0">
                <a:latin typeface="+mn-lt"/>
              </a:rPr>
              <a:t>            détaillée</a:t>
            </a:r>
            <a:endParaRPr lang="fr-FR" sz="1600" smtClean="0"/>
          </a:p>
          <a:p>
            <a:r>
              <a:rPr lang="fr-FR" sz="900" smtClean="0"/>
              <a:t>   </a:t>
            </a:r>
          </a:p>
          <a:p>
            <a:r>
              <a:rPr lang="fr-FR" sz="900" smtClean="0"/>
              <a:t>      Validation du contenu   </a:t>
            </a:r>
          </a:p>
          <a:p>
            <a:r>
              <a:rPr lang="fr-FR" sz="900"/>
              <a:t> </a:t>
            </a:r>
            <a:r>
              <a:rPr lang="fr-FR" sz="900" smtClean="0"/>
              <a:t>  attendu dans l’itération</a:t>
            </a:r>
          </a:p>
          <a:p>
            <a:endParaRPr lang="fr-FR" sz="900" smtClean="0"/>
          </a:p>
          <a:p>
            <a:r>
              <a:rPr lang="fr-FR" sz="900" smtClean="0"/>
              <a:t>   Spécifications</a:t>
            </a:r>
          </a:p>
          <a:p>
            <a:r>
              <a:rPr lang="fr-FR" sz="900" smtClean="0"/>
              <a:t> détaillées de </a:t>
            </a:r>
          </a:p>
          <a:p>
            <a:r>
              <a:rPr lang="fr-FR" sz="900" smtClean="0"/>
              <a:t>l’itération </a:t>
            </a:r>
          </a:p>
          <a:p>
            <a:r>
              <a:rPr lang="fr-FR" sz="900" smtClean="0"/>
              <a:t> (SFD/STD)</a:t>
            </a:r>
          </a:p>
          <a:p>
            <a:endParaRPr lang="fr-FR" sz="900"/>
          </a:p>
          <a:p>
            <a:endParaRPr lang="fr-FR" sz="1600" smtClean="0"/>
          </a:p>
          <a:p>
            <a:pPr algn="ctr"/>
            <a:endParaRPr lang="fr-FR" sz="1600"/>
          </a:p>
        </p:txBody>
      </p:sp>
      <p:sp>
        <p:nvSpPr>
          <p:cNvPr id="17" name="ZoneTexte 16"/>
          <p:cNvSpPr txBox="1"/>
          <p:nvPr/>
        </p:nvSpPr>
        <p:spPr>
          <a:xfrm>
            <a:off x="3424293" y="4868328"/>
            <a:ext cx="2388243" cy="732508"/>
          </a:xfrm>
          <a:prstGeom prst="rect">
            <a:avLst/>
          </a:prstGeom>
          <a:noFill/>
        </p:spPr>
        <p:txBody>
          <a:bodyPr wrap="square" rtlCol="0">
            <a:spAutoFit/>
          </a:bodyPr>
          <a:lstStyle/>
          <a:p>
            <a:pPr defTabSz="698500">
              <a:lnSpc>
                <a:spcPct val="80000"/>
              </a:lnSpc>
              <a:spcBef>
                <a:spcPct val="80000"/>
              </a:spcBef>
            </a:pPr>
            <a:r>
              <a:rPr lang="fr-FR" sz="1000" b="1" smtClean="0">
                <a:latin typeface="+mn-lt"/>
              </a:rPr>
              <a:t>	Mise en œuvre</a:t>
            </a:r>
            <a:endParaRPr lang="fr-FR" sz="900" smtClean="0"/>
          </a:p>
          <a:p>
            <a:pPr defTabSz="698500">
              <a:lnSpc>
                <a:spcPct val="80000"/>
              </a:lnSpc>
              <a:spcBef>
                <a:spcPct val="80000"/>
              </a:spcBef>
            </a:pPr>
            <a:r>
              <a:rPr lang="fr-FR" sz="900" smtClean="0"/>
              <a:t>        Réalisation </a:t>
            </a:r>
            <a:r>
              <a:rPr lang="fr-FR" sz="900"/>
              <a:t> </a:t>
            </a:r>
            <a:r>
              <a:rPr lang="fr-FR" sz="900" smtClean="0"/>
              <a:t>            Tests unitaires</a:t>
            </a:r>
            <a:r>
              <a:rPr lang="fr-FR" sz="1200" smtClean="0"/>
              <a:t/>
            </a:r>
            <a:br>
              <a:rPr lang="fr-FR" sz="1200" smtClean="0"/>
            </a:br>
            <a:r>
              <a:rPr lang="fr-FR" sz="1200" smtClean="0"/>
              <a:t>			 	</a:t>
            </a:r>
          </a:p>
        </p:txBody>
      </p:sp>
      <p:sp>
        <p:nvSpPr>
          <p:cNvPr id="18" name="ZoneTexte 17"/>
          <p:cNvSpPr txBox="1"/>
          <p:nvPr/>
        </p:nvSpPr>
        <p:spPr>
          <a:xfrm>
            <a:off x="5189108" y="3008778"/>
            <a:ext cx="1776413" cy="1224951"/>
          </a:xfrm>
          <a:prstGeom prst="rect">
            <a:avLst/>
          </a:prstGeom>
          <a:noFill/>
        </p:spPr>
        <p:txBody>
          <a:bodyPr wrap="square" rtlCol="0">
            <a:spAutoFit/>
          </a:bodyPr>
          <a:lstStyle/>
          <a:p>
            <a:pPr>
              <a:lnSpc>
                <a:spcPct val="80000"/>
              </a:lnSpc>
              <a:spcBef>
                <a:spcPct val="80000"/>
              </a:spcBef>
            </a:pPr>
            <a:r>
              <a:rPr lang="fr-FR" sz="1000" b="1" smtClean="0">
                <a:latin typeface="+mn-lt"/>
              </a:rPr>
              <a:t>Recette</a:t>
            </a:r>
            <a:br>
              <a:rPr lang="fr-FR" sz="1000" b="1" smtClean="0">
                <a:latin typeface="+mn-lt"/>
              </a:rPr>
            </a:br>
            <a:r>
              <a:rPr lang="fr-FR" sz="1000" b="1">
                <a:latin typeface="+mn-lt"/>
              </a:rPr>
              <a:t> </a:t>
            </a:r>
            <a:r>
              <a:rPr lang="fr-FR" sz="1000" b="1" smtClean="0">
                <a:latin typeface="+mn-lt"/>
              </a:rPr>
              <a:t>   interne</a:t>
            </a:r>
            <a:r>
              <a:rPr lang="fr-FR" sz="1600" smtClean="0"/>
              <a:t/>
            </a:r>
            <a:br>
              <a:rPr lang="fr-FR" sz="1600" smtClean="0"/>
            </a:br>
            <a:endParaRPr lang="fr-FR" sz="900" smtClean="0"/>
          </a:p>
          <a:p>
            <a:pPr>
              <a:lnSpc>
                <a:spcPct val="80000"/>
              </a:lnSpc>
              <a:spcBef>
                <a:spcPts val="0"/>
              </a:spcBef>
            </a:pPr>
            <a:endParaRPr lang="fr-FR" sz="900" smtClean="0"/>
          </a:p>
          <a:p>
            <a:pPr>
              <a:lnSpc>
                <a:spcPct val="80000"/>
              </a:lnSpc>
              <a:spcBef>
                <a:spcPts val="0"/>
              </a:spcBef>
            </a:pPr>
            <a:r>
              <a:rPr lang="fr-FR" sz="900"/>
              <a:t> </a:t>
            </a:r>
            <a:r>
              <a:rPr lang="fr-FR" sz="900" smtClean="0"/>
              <a:t>    Tests d’intégration</a:t>
            </a:r>
          </a:p>
          <a:p>
            <a:pPr>
              <a:lnSpc>
                <a:spcPct val="80000"/>
              </a:lnSpc>
              <a:spcBef>
                <a:spcPts val="0"/>
              </a:spcBef>
            </a:pPr>
            <a:r>
              <a:rPr lang="fr-FR" sz="900" smtClean="0"/>
              <a:t>      Tests techniques</a:t>
            </a:r>
          </a:p>
          <a:p>
            <a:pPr>
              <a:lnSpc>
                <a:spcPct val="80000"/>
              </a:lnSpc>
              <a:spcBef>
                <a:spcPts val="0"/>
              </a:spcBef>
            </a:pPr>
            <a:endParaRPr lang="fr-FR" sz="900"/>
          </a:p>
          <a:p>
            <a:pPr>
              <a:lnSpc>
                <a:spcPct val="80000"/>
              </a:lnSpc>
              <a:spcBef>
                <a:spcPts val="0"/>
              </a:spcBef>
            </a:pPr>
            <a:endParaRPr lang="fr-FR" sz="900" smtClean="0"/>
          </a:p>
          <a:p>
            <a:pPr>
              <a:lnSpc>
                <a:spcPct val="80000"/>
              </a:lnSpc>
              <a:spcBef>
                <a:spcPts val="0"/>
              </a:spcBef>
            </a:pPr>
            <a:r>
              <a:rPr lang="fr-FR" sz="900" smtClean="0"/>
              <a:t>      Tests de non</a:t>
            </a:r>
          </a:p>
          <a:p>
            <a:pPr>
              <a:lnSpc>
                <a:spcPct val="80000"/>
              </a:lnSpc>
              <a:spcBef>
                <a:spcPts val="0"/>
              </a:spcBef>
            </a:pPr>
            <a:r>
              <a:rPr lang="fr-FR" sz="900"/>
              <a:t> </a:t>
            </a:r>
            <a:r>
              <a:rPr lang="fr-FR" sz="900" smtClean="0"/>
              <a:t>     régression</a:t>
            </a:r>
          </a:p>
        </p:txBody>
      </p:sp>
      <p:sp>
        <p:nvSpPr>
          <p:cNvPr id="19" name="Pentagone 18"/>
          <p:cNvSpPr/>
          <p:nvPr/>
        </p:nvSpPr>
        <p:spPr>
          <a:xfrm>
            <a:off x="7521918" y="2180277"/>
            <a:ext cx="1085565" cy="3527795"/>
          </a:xfrm>
          <a:prstGeom prst="homePlate">
            <a:avLst>
              <a:gd name="adj" fmla="val 14511"/>
            </a:avLst>
          </a:prstGeom>
          <a:gradFill flip="none" rotWithShape="1">
            <a:gsLst>
              <a:gs pos="0">
                <a:srgbClr val="FFFF00">
                  <a:tint val="66000"/>
                  <a:satMod val="160000"/>
                </a:srgbClr>
              </a:gs>
              <a:gs pos="0">
                <a:srgbClr val="FFFF86"/>
              </a:gs>
              <a:gs pos="50000">
                <a:srgbClr val="FFFF00">
                  <a:tint val="44500"/>
                  <a:satMod val="160000"/>
                </a:srgbClr>
              </a:gs>
              <a:gs pos="100000">
                <a:srgbClr val="FFFF00">
                  <a:tint val="23500"/>
                  <a:satMod val="160000"/>
                </a:srgbClr>
              </a:gs>
            </a:gsLst>
            <a:lin ang="16200000" scaled="1"/>
            <a:tileRect/>
          </a:gradFill>
          <a:ln w="12700">
            <a:solidFill>
              <a:srgbClr val="D7CF29"/>
            </a:solidFill>
          </a:ln>
          <a:effectLst>
            <a:outerShdw blurRad="40005" dist="20320" dir="5400000" algn="ctr" rotWithShape="0">
              <a:srgbClr val="000000">
                <a:alpha val="38000"/>
              </a:srgbClr>
            </a:outerShdw>
          </a:effectLst>
        </p:spPr>
        <p:style>
          <a:lnRef idx="2">
            <a:schemeClr val="accent5"/>
          </a:lnRef>
          <a:fillRef idx="1">
            <a:schemeClr val="lt1"/>
          </a:fillRef>
          <a:effectRef idx="0">
            <a:schemeClr val="accent5"/>
          </a:effectRef>
          <a:fontRef idx="minor">
            <a:schemeClr val="dk1"/>
          </a:fontRef>
        </p:style>
        <p:txBody>
          <a:bodyPr rtlCol="0" anchor="t"/>
          <a:lstStyle/>
          <a:p>
            <a:endParaRPr lang="fr-FR" sz="900" b="1"/>
          </a:p>
          <a:p>
            <a:endParaRPr lang="fr-FR" sz="900" b="1"/>
          </a:p>
          <a:p>
            <a:endParaRPr lang="fr-FR" sz="900" b="1"/>
          </a:p>
          <a:p>
            <a:endParaRPr lang="fr-FR" sz="900" b="1"/>
          </a:p>
          <a:p>
            <a:pPr>
              <a:lnSpc>
                <a:spcPct val="80000"/>
              </a:lnSpc>
            </a:pPr>
            <a:r>
              <a:rPr lang="fr-FR" sz="900" b="1"/>
              <a:t>Mise en production</a:t>
            </a:r>
          </a:p>
          <a:p>
            <a:pPr>
              <a:lnSpc>
                <a:spcPct val="80000"/>
              </a:lnSpc>
              <a:spcBef>
                <a:spcPct val="80000"/>
              </a:spcBef>
            </a:pPr>
            <a:r>
              <a:rPr lang="fr-FR" sz="900" smtClean="0">
                <a:solidFill>
                  <a:schemeClr val="tx1"/>
                </a:solidFill>
                <a:latin typeface="+mj-lt"/>
              </a:rPr>
              <a:t>Formation utilisateurs </a:t>
            </a:r>
          </a:p>
          <a:p>
            <a:pPr>
              <a:lnSpc>
                <a:spcPct val="80000"/>
              </a:lnSpc>
              <a:spcBef>
                <a:spcPct val="80000"/>
              </a:spcBef>
            </a:pPr>
            <a:r>
              <a:rPr lang="fr-FR" sz="900" smtClean="0">
                <a:solidFill>
                  <a:schemeClr val="tx1"/>
                </a:solidFill>
                <a:latin typeface="+mj-lt"/>
              </a:rPr>
              <a:t>Mise en production</a:t>
            </a:r>
          </a:p>
          <a:p>
            <a:pPr>
              <a:lnSpc>
                <a:spcPct val="80000"/>
              </a:lnSpc>
              <a:spcBef>
                <a:spcPct val="80000"/>
              </a:spcBef>
            </a:pPr>
            <a:r>
              <a:rPr lang="fr-FR" sz="900" smtClean="0">
                <a:solidFill>
                  <a:schemeClr val="tx1"/>
                </a:solidFill>
                <a:latin typeface="+mj-lt"/>
              </a:rPr>
              <a:t>Garantie</a:t>
            </a:r>
          </a:p>
          <a:p>
            <a:pPr>
              <a:lnSpc>
                <a:spcPct val="80000"/>
              </a:lnSpc>
              <a:spcBef>
                <a:spcPct val="80000"/>
              </a:spcBef>
            </a:pPr>
            <a:endParaRPr lang="fr-FR" sz="1050" i="1" smtClean="0">
              <a:solidFill>
                <a:schemeClr val="tx1"/>
              </a:solidFill>
              <a:latin typeface="+mj-lt"/>
            </a:endParaRPr>
          </a:p>
          <a:p>
            <a:pPr algn="ctr"/>
            <a:endParaRPr lang="fr-FR" sz="1050">
              <a:latin typeface="+mj-lt"/>
            </a:endParaRPr>
          </a:p>
        </p:txBody>
      </p:sp>
      <p:sp>
        <p:nvSpPr>
          <p:cNvPr id="22" name="Text Box 253"/>
          <p:cNvSpPr txBox="1">
            <a:spLocks noChangeArrowheads="1"/>
          </p:cNvSpPr>
          <p:nvPr/>
        </p:nvSpPr>
        <p:spPr bwMode="auto">
          <a:xfrm>
            <a:off x="6188555" y="5874327"/>
            <a:ext cx="1736245" cy="461665"/>
          </a:xfrm>
          <a:prstGeom prst="rect">
            <a:avLst/>
          </a:prstGeom>
          <a:noFill/>
          <a:ln w="9525">
            <a:noFill/>
            <a:miter lim="800000"/>
            <a:headEnd/>
            <a:tailEnd/>
          </a:ln>
        </p:spPr>
        <p:txBody>
          <a:bodyPr wrap="square">
            <a:spAutoFit/>
          </a:bodyPr>
          <a:lstStyle/>
          <a:p>
            <a:pPr>
              <a:lnSpc>
                <a:spcPct val="80000"/>
              </a:lnSpc>
              <a:spcBef>
                <a:spcPct val="80000"/>
              </a:spcBef>
            </a:pPr>
            <a:r>
              <a:rPr lang="fr-FR" sz="1000" smtClean="0"/>
              <a:t>Manuel d’installation</a:t>
            </a:r>
          </a:p>
          <a:p>
            <a:pPr>
              <a:lnSpc>
                <a:spcPct val="80000"/>
              </a:lnSpc>
              <a:spcBef>
                <a:spcPct val="80000"/>
              </a:spcBef>
            </a:pPr>
            <a:r>
              <a:rPr lang="fr-FR" sz="1000" smtClean="0"/>
              <a:t>Manuel d’exploitation</a:t>
            </a:r>
            <a:endParaRPr lang="fr-FR" sz="1000"/>
          </a:p>
        </p:txBody>
      </p:sp>
      <p:pic>
        <p:nvPicPr>
          <p:cNvPr id="23"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973263" y="2503237"/>
            <a:ext cx="248430" cy="246064"/>
          </a:xfrm>
          <a:prstGeom prst="rect">
            <a:avLst/>
          </a:prstGeom>
          <a:noFill/>
        </p:spPr>
      </p:pic>
      <p:pic>
        <p:nvPicPr>
          <p:cNvPr id="24"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2251573" y="2503237"/>
            <a:ext cx="248430" cy="246064"/>
          </a:xfrm>
          <a:prstGeom prst="rect">
            <a:avLst/>
          </a:prstGeom>
          <a:noFill/>
        </p:spPr>
      </p:pic>
      <p:pic>
        <p:nvPicPr>
          <p:cNvPr id="26"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7179566" y="2503237"/>
            <a:ext cx="248430" cy="246064"/>
          </a:xfrm>
          <a:prstGeom prst="rect">
            <a:avLst/>
          </a:prstGeom>
          <a:noFill/>
        </p:spPr>
      </p:pic>
      <p:pic>
        <p:nvPicPr>
          <p:cNvPr id="27"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8080242" y="6086813"/>
            <a:ext cx="248430" cy="246064"/>
          </a:xfrm>
          <a:prstGeom prst="rect">
            <a:avLst/>
          </a:prstGeom>
          <a:noFill/>
        </p:spPr>
      </p:pic>
      <p:pic>
        <p:nvPicPr>
          <p:cNvPr id="28"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8358029" y="2503237"/>
            <a:ext cx="248430" cy="246064"/>
          </a:xfrm>
          <a:prstGeom prst="rect">
            <a:avLst/>
          </a:prstGeom>
          <a:noFill/>
        </p:spPr>
      </p:pic>
      <p:sp>
        <p:nvSpPr>
          <p:cNvPr id="29" name="AutoShape 188"/>
          <p:cNvSpPr>
            <a:spLocks noChangeArrowheads="1"/>
          </p:cNvSpPr>
          <p:nvPr/>
        </p:nvSpPr>
        <p:spPr bwMode="auto">
          <a:xfrm>
            <a:off x="493267" y="5479177"/>
            <a:ext cx="1660919" cy="268805"/>
          </a:xfrm>
          <a:prstGeom prst="roundRect">
            <a:avLst>
              <a:gd name="adj" fmla="val 16667"/>
            </a:avLst>
          </a:prstGeom>
          <a:solidFill>
            <a:srgbClr val="FFFFFF"/>
          </a:solidFill>
          <a:ln w="9525">
            <a:solidFill>
              <a:schemeClr val="tx1"/>
            </a:solidFill>
            <a:round/>
            <a:headEnd/>
            <a:tailEnd/>
          </a:ln>
        </p:spPr>
        <p:txBody>
          <a:bodyPr wrap="none" anchor="ctr"/>
          <a:lstStyle/>
          <a:p>
            <a:pPr defTabSz="444500">
              <a:lnSpc>
                <a:spcPct val="80000"/>
              </a:lnSpc>
              <a:spcBef>
                <a:spcPct val="80000"/>
              </a:spcBef>
            </a:pPr>
            <a:r>
              <a:rPr lang="fr-FR" sz="1000" b="1" smtClean="0">
                <a:solidFill>
                  <a:srgbClr val="000000"/>
                </a:solidFill>
              </a:rPr>
              <a:t>	Validation Client</a:t>
            </a:r>
          </a:p>
        </p:txBody>
      </p:sp>
      <p:pic>
        <p:nvPicPr>
          <p:cNvPr id="30"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706902" y="5525476"/>
            <a:ext cx="186351" cy="184576"/>
          </a:xfrm>
          <a:prstGeom prst="rect">
            <a:avLst/>
          </a:prstGeom>
          <a:noFill/>
        </p:spPr>
      </p:pic>
      <p:sp>
        <p:nvSpPr>
          <p:cNvPr id="31" name="Ellipse 30"/>
          <p:cNvSpPr/>
          <p:nvPr/>
        </p:nvSpPr>
        <p:spPr>
          <a:xfrm>
            <a:off x="208152" y="2086043"/>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smtClean="0"/>
              <a:t>1</a:t>
            </a:r>
            <a:endParaRPr lang="fr-FR" sz="1600"/>
          </a:p>
        </p:txBody>
      </p:sp>
      <p:sp>
        <p:nvSpPr>
          <p:cNvPr id="32" name="Ellipse 31"/>
          <p:cNvSpPr/>
          <p:nvPr/>
        </p:nvSpPr>
        <p:spPr>
          <a:xfrm>
            <a:off x="1253163" y="2086043"/>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a:t>2</a:t>
            </a:r>
          </a:p>
        </p:txBody>
      </p:sp>
      <p:sp>
        <p:nvSpPr>
          <p:cNvPr id="33" name="Ellipse 32"/>
          <p:cNvSpPr/>
          <p:nvPr/>
        </p:nvSpPr>
        <p:spPr>
          <a:xfrm>
            <a:off x="3804241" y="2126517"/>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smtClean="0"/>
              <a:t>3</a:t>
            </a:r>
            <a:endParaRPr lang="fr-FR" sz="1600"/>
          </a:p>
        </p:txBody>
      </p:sp>
      <p:sp>
        <p:nvSpPr>
          <p:cNvPr id="34" name="Ellipse 33"/>
          <p:cNvSpPr/>
          <p:nvPr/>
        </p:nvSpPr>
        <p:spPr>
          <a:xfrm>
            <a:off x="3695684" y="4384479"/>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a:t>4</a:t>
            </a:r>
          </a:p>
        </p:txBody>
      </p:sp>
      <p:sp>
        <p:nvSpPr>
          <p:cNvPr id="35" name="Ellipse 34"/>
          <p:cNvSpPr/>
          <p:nvPr/>
        </p:nvSpPr>
        <p:spPr>
          <a:xfrm>
            <a:off x="5649701" y="2395322"/>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a:t>5</a:t>
            </a:r>
          </a:p>
        </p:txBody>
      </p:sp>
      <p:sp>
        <p:nvSpPr>
          <p:cNvPr id="36" name="Ellipse 35"/>
          <p:cNvSpPr/>
          <p:nvPr/>
        </p:nvSpPr>
        <p:spPr>
          <a:xfrm>
            <a:off x="6375596" y="2086043"/>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a:t>6</a:t>
            </a:r>
          </a:p>
        </p:txBody>
      </p:sp>
      <p:sp>
        <p:nvSpPr>
          <p:cNvPr id="37" name="Ellipse 36"/>
          <p:cNvSpPr/>
          <p:nvPr/>
        </p:nvSpPr>
        <p:spPr>
          <a:xfrm>
            <a:off x="7423656" y="2086043"/>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smtClean="0"/>
              <a:t>7</a:t>
            </a:r>
            <a:endParaRPr lang="fr-FR" sz="1600"/>
          </a:p>
        </p:txBody>
      </p:sp>
      <p:sp>
        <p:nvSpPr>
          <p:cNvPr id="38" name="ZoneTexte 37"/>
          <p:cNvSpPr txBox="1"/>
          <p:nvPr/>
        </p:nvSpPr>
        <p:spPr>
          <a:xfrm>
            <a:off x="4129910" y="3739347"/>
            <a:ext cx="877163" cy="276999"/>
          </a:xfrm>
          <a:prstGeom prst="rect">
            <a:avLst/>
          </a:prstGeom>
          <a:noFill/>
        </p:spPr>
        <p:txBody>
          <a:bodyPr wrap="none" rtlCol="0">
            <a:spAutoFit/>
          </a:bodyPr>
          <a:lstStyle/>
          <a:p>
            <a:r>
              <a:rPr lang="fr-FR" sz="1200" b="1" smtClean="0"/>
              <a:t>Itérations</a:t>
            </a:r>
            <a:endParaRPr lang="fr-FR" sz="1200" b="1"/>
          </a:p>
        </p:txBody>
      </p:sp>
      <p:pic>
        <p:nvPicPr>
          <p:cNvPr id="39"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3466286" y="3636333"/>
            <a:ext cx="248430" cy="246064"/>
          </a:xfrm>
          <a:prstGeom prst="rect">
            <a:avLst/>
          </a:prstGeom>
          <a:noFill/>
        </p:spPr>
      </p:pic>
      <p:sp>
        <p:nvSpPr>
          <p:cNvPr id="42" name="ZoneTexte 41"/>
          <p:cNvSpPr txBox="1"/>
          <p:nvPr/>
        </p:nvSpPr>
        <p:spPr>
          <a:xfrm>
            <a:off x="4114798" y="2244436"/>
            <a:ext cx="2410690" cy="246221"/>
          </a:xfrm>
          <a:prstGeom prst="rect">
            <a:avLst/>
          </a:prstGeom>
          <a:noFill/>
        </p:spPr>
        <p:txBody>
          <a:bodyPr wrap="square" rtlCol="0">
            <a:spAutoFit/>
          </a:bodyPr>
          <a:lstStyle/>
          <a:p>
            <a:r>
              <a:rPr lang="fr-FR" sz="1000" b="1" smtClean="0">
                <a:solidFill>
                  <a:srgbClr val="FF0000"/>
                </a:solidFill>
              </a:rPr>
              <a:t>Recette usine</a:t>
            </a:r>
            <a:endParaRPr lang="fr-FR" sz="1000" b="1">
              <a:solidFill>
                <a:srgbClr val="FF0000"/>
              </a:solidFill>
            </a:endParaRPr>
          </a:p>
        </p:txBody>
      </p:sp>
      <p:sp>
        <p:nvSpPr>
          <p:cNvPr id="43" name="Explosion 1 42"/>
          <p:cNvSpPr/>
          <p:nvPr/>
        </p:nvSpPr>
        <p:spPr bwMode="auto">
          <a:xfrm>
            <a:off x="4391893" y="2424545"/>
            <a:ext cx="318654" cy="318655"/>
          </a:xfrm>
          <a:prstGeom prst="irregularSeal1">
            <a:avLst/>
          </a:prstGeom>
          <a:solidFill>
            <a:srgbClr val="FF0000"/>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
        <p:nvSpPr>
          <p:cNvPr id="40" name="Titre 1"/>
          <p:cNvSpPr>
            <a:spLocks noGrp="1"/>
          </p:cNvSpPr>
          <p:nvPr>
            <p:ph type="title"/>
          </p:nvPr>
        </p:nvSpPr>
        <p:spPr>
          <a:xfrm>
            <a:off x="693420" y="323400"/>
            <a:ext cx="8040688" cy="332399"/>
          </a:xfrm>
        </p:spPr>
        <p:txBody>
          <a:bodyPr/>
          <a:lstStyle/>
          <a:p>
            <a:r>
              <a:rPr lang="fr-FR"/>
              <a:t>La démarche </a:t>
            </a:r>
            <a:r>
              <a:rPr lang="fr-FR" smtClean="0"/>
              <a:t>projet</a:t>
            </a:r>
            <a:endParaRPr lang="fr-FR"/>
          </a:p>
        </p:txBody>
      </p:sp>
      <p:sp>
        <p:nvSpPr>
          <p:cNvPr id="41" name="Espace réservé du texte 5"/>
          <p:cNvSpPr>
            <a:spLocks noGrp="1"/>
          </p:cNvSpPr>
          <p:nvPr>
            <p:ph type="body" sz="quarter" idx="11"/>
          </p:nvPr>
        </p:nvSpPr>
        <p:spPr>
          <a:xfrm>
            <a:off x="709613" y="712787"/>
            <a:ext cx="7999412" cy="168275"/>
          </a:xfrm>
        </p:spPr>
        <p:txBody>
          <a:bodyPr/>
          <a:lstStyle/>
          <a:p>
            <a:r>
              <a:rPr lang="fr-FR" smtClean="0"/>
              <a:t>l’agilité adaptée au forfait</a:t>
            </a:r>
            <a:endParaRPr lang="fr-FR"/>
          </a:p>
        </p:txBody>
      </p:sp>
    </p:spTree>
    <p:extLst>
      <p:ext uri="{BB962C8B-B14F-4D97-AF65-F5344CB8AC3E}">
        <p14:creationId xmlns:p14="http://schemas.microsoft.com/office/powerpoint/2010/main" val="3871901609"/>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79</a:t>
            </a:fld>
            <a:endParaRPr lang="fr-FR"/>
          </a:p>
        </p:txBody>
      </p:sp>
      <p:sp>
        <p:nvSpPr>
          <p:cNvPr id="6" name="Espace réservé du texte 5"/>
          <p:cNvSpPr>
            <a:spLocks noGrp="1"/>
          </p:cNvSpPr>
          <p:nvPr>
            <p:ph type="body" sz="quarter" idx="11"/>
          </p:nvPr>
        </p:nvSpPr>
        <p:spPr/>
        <p:txBody>
          <a:bodyPr/>
          <a:lstStyle/>
          <a:p>
            <a:pPr>
              <a:tabLst>
                <a:tab pos="7988300" algn="r"/>
              </a:tabLst>
            </a:pPr>
            <a:r>
              <a:rPr lang="fr-FR" smtClean="0"/>
              <a:t>Proposition de répartition des itérations</a:t>
            </a:r>
            <a:endParaRPr lang="fr-FR"/>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578" y="986602"/>
            <a:ext cx="6677113" cy="5509887"/>
          </a:xfrm>
          <a:prstGeom prst="rect">
            <a:avLst/>
          </a:prstGeom>
        </p:spPr>
      </p:pic>
    </p:spTree>
    <p:extLst>
      <p:ext uri="{BB962C8B-B14F-4D97-AF65-F5344CB8AC3E}">
        <p14:creationId xmlns:p14="http://schemas.microsoft.com/office/powerpoint/2010/main" val="232476045"/>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9771" y="320556"/>
            <a:ext cx="8723535" cy="664797"/>
          </a:xfrm>
        </p:spPr>
        <p:txBody>
          <a:bodyPr/>
          <a:lstStyle/>
          <a:p>
            <a:r>
              <a:rPr lang="fr-FR" smtClean="0"/>
              <a:t>                           : </a:t>
            </a:r>
            <a:r>
              <a:rPr lang="fr-FR" err="1" smtClean="0"/>
              <a:t>wide</a:t>
            </a:r>
            <a:r>
              <a:rPr lang="fr-FR" smtClean="0"/>
              <a:t>, l’AGENCE DIGITALE DU GROUPE</a:t>
            </a:r>
            <a:endParaRPr lang="fr-FR"/>
          </a:p>
        </p:txBody>
      </p:sp>
      <p:sp>
        <p:nvSpPr>
          <p:cNvPr id="4" name="Espace réservé du numéro de diapositive 3"/>
          <p:cNvSpPr>
            <a:spLocks noGrp="1"/>
          </p:cNvSpPr>
          <p:nvPr>
            <p:ph type="sldNum" sz="quarter" idx="4"/>
          </p:nvPr>
        </p:nvSpPr>
        <p:spPr/>
        <p:txBody>
          <a:body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8</a:t>
            </a:fld>
            <a:endParaRPr lang="fr-FR">
              <a:solidFill>
                <a:srgbClr val="000000">
                  <a:tint val="75000"/>
                </a:srgbClr>
              </a:solidFill>
            </a:endParaRPr>
          </a:p>
        </p:txBody>
      </p:sp>
      <p:pic>
        <p:nvPicPr>
          <p:cNvPr id="12" name="Picture 23" descr="Logo-Micropole_1700x19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363" y="342106"/>
            <a:ext cx="21590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Espace réservé du texte 2"/>
          <p:cNvSpPr>
            <a:spLocks noGrp="1"/>
          </p:cNvSpPr>
          <p:nvPr>
            <p:ph type="body" sz="quarter" idx="13"/>
          </p:nvPr>
        </p:nvSpPr>
        <p:spPr>
          <a:xfrm rot="16200000">
            <a:off x="3613218" y="4576786"/>
            <a:ext cx="3099158" cy="844706"/>
          </a:xfrm>
        </p:spPr>
        <p:txBody>
          <a:bodyPr>
            <a:normAutofit/>
          </a:bodyPr>
          <a:lstStyle/>
          <a:p>
            <a:pPr marL="284400" indent="-284400">
              <a:buFont typeface="Wingdings 3" pitchFamily="18" charset="2"/>
              <a:buChar char=""/>
            </a:pPr>
            <a:r>
              <a:rPr lang="fr-FR" sz="2800">
                <a:solidFill>
                  <a:schemeClr val="tx1"/>
                </a:solidFill>
                <a:latin typeface="FuturaLightTT"/>
              </a:rPr>
              <a:t>ADVERTISING</a:t>
            </a:r>
          </a:p>
        </p:txBody>
      </p:sp>
      <p:sp>
        <p:nvSpPr>
          <p:cNvPr id="16" name="Espace réservé du texte 4"/>
          <p:cNvSpPr>
            <a:spLocks noGrp="1"/>
          </p:cNvSpPr>
          <p:nvPr>
            <p:ph type="body" sz="quarter" idx="4294967295"/>
          </p:nvPr>
        </p:nvSpPr>
        <p:spPr>
          <a:xfrm>
            <a:off x="5107299" y="3875696"/>
            <a:ext cx="3557087" cy="2687089"/>
          </a:xfrm>
          <a:prstGeom prst="rect">
            <a:avLst/>
          </a:prstGeom>
        </p:spPr>
        <p:txBody>
          <a:bodyPr>
            <a:noAutofit/>
          </a:bodyPr>
          <a:lstStyle/>
          <a:p>
            <a:pPr marL="179388" indent="-179388"/>
            <a:r>
              <a:rPr lang="fr-FR" sz="1400" b="1" smtClean="0">
                <a:latin typeface="+mj-lt"/>
              </a:rPr>
              <a:t>Proposer </a:t>
            </a:r>
            <a:r>
              <a:rPr lang="fr-FR" sz="1400" b="1">
                <a:latin typeface="+mj-lt"/>
              </a:rPr>
              <a:t>des stratégies </a:t>
            </a:r>
            <a:r>
              <a:rPr lang="fr-FR" sz="1400" b="1" smtClean="0">
                <a:latin typeface="+mj-lt"/>
              </a:rPr>
              <a:t>de communication qui </a:t>
            </a:r>
            <a:r>
              <a:rPr lang="fr-FR" sz="1400" b="1">
                <a:latin typeface="+mj-lt"/>
              </a:rPr>
              <a:t>contribuent à la fois au business et à l’ADN de la </a:t>
            </a:r>
            <a:r>
              <a:rPr lang="fr-FR" sz="1400" b="1" smtClean="0">
                <a:latin typeface="+mj-lt"/>
              </a:rPr>
              <a:t>marque</a:t>
            </a:r>
          </a:p>
          <a:p>
            <a:pPr marL="180975" indent="-180975">
              <a:buClr>
                <a:schemeClr val="bg2"/>
              </a:buClr>
              <a:buFont typeface="Arial" pitchFamily="34" charset="0"/>
              <a:buChar char="•"/>
            </a:pPr>
            <a:r>
              <a:rPr lang="fr-FR" sz="1050" smtClean="0">
                <a:latin typeface="+mj-lt"/>
              </a:rPr>
              <a:t>Conseil en stratégie publicitaire et communication de marque</a:t>
            </a:r>
          </a:p>
          <a:p>
            <a:pPr marL="180975" indent="-180975">
              <a:buClr>
                <a:schemeClr val="bg2"/>
              </a:buClr>
              <a:buFont typeface="Arial" pitchFamily="34" charset="0"/>
              <a:buChar char="•"/>
            </a:pPr>
            <a:r>
              <a:rPr lang="fr-FR" sz="1050" smtClean="0">
                <a:latin typeface="+mj-lt"/>
              </a:rPr>
              <a:t>Plateforme </a:t>
            </a:r>
            <a:r>
              <a:rPr lang="fr-FR" sz="1050">
                <a:latin typeface="+mj-lt"/>
              </a:rPr>
              <a:t>de marque, plan marketing</a:t>
            </a:r>
          </a:p>
          <a:p>
            <a:pPr marL="180975" indent="-180975">
              <a:buClr>
                <a:schemeClr val="bg2"/>
              </a:buClr>
              <a:buFont typeface="Arial" pitchFamily="34" charset="0"/>
              <a:buChar char="•"/>
            </a:pPr>
            <a:r>
              <a:rPr lang="fr-FR" sz="1050">
                <a:latin typeface="+mj-lt"/>
              </a:rPr>
              <a:t>Recommandation créative &amp; stratégie de moyens (medias et hors medias)</a:t>
            </a:r>
          </a:p>
          <a:p>
            <a:pPr marL="180975" indent="-180975">
              <a:buClr>
                <a:schemeClr val="bg2"/>
              </a:buClr>
              <a:buFont typeface="Arial" pitchFamily="34" charset="0"/>
              <a:buChar char="•"/>
            </a:pPr>
            <a:r>
              <a:rPr lang="fr-FR" sz="1050">
                <a:latin typeface="+mj-lt"/>
              </a:rPr>
              <a:t>Dispositifs intégrés online &amp; offline</a:t>
            </a:r>
          </a:p>
        </p:txBody>
      </p:sp>
      <p:sp>
        <p:nvSpPr>
          <p:cNvPr id="17" name="Espace réservé du texte 5"/>
          <p:cNvSpPr>
            <a:spLocks noGrp="1"/>
          </p:cNvSpPr>
          <p:nvPr>
            <p:ph type="body" sz="quarter" idx="4294967295"/>
          </p:nvPr>
        </p:nvSpPr>
        <p:spPr>
          <a:xfrm rot="16200000">
            <a:off x="-678451" y="4315109"/>
            <a:ext cx="3866804" cy="681101"/>
          </a:xfrm>
          <a:prstGeom prst="rect">
            <a:avLst/>
          </a:prstGeom>
        </p:spPr>
        <p:txBody>
          <a:bodyPr>
            <a:noAutofit/>
          </a:bodyPr>
          <a:lstStyle/>
          <a:p>
            <a:r>
              <a:rPr lang="fr-FR" sz="2800" smtClean="0">
                <a:latin typeface="FuturaLightTT"/>
              </a:rPr>
              <a:t>BRAND</a:t>
            </a:r>
            <a:r>
              <a:rPr lang="fr-FR" sz="2400" smtClean="0">
                <a:latin typeface="FuturaLightTT"/>
              </a:rPr>
              <a:t> </a:t>
            </a:r>
            <a:r>
              <a:rPr lang="fr-FR" sz="2800" smtClean="0">
                <a:latin typeface="FuturaLightTT"/>
              </a:rPr>
              <a:t>DESIGN</a:t>
            </a:r>
            <a:endParaRPr lang="fr-FR" sz="2400">
              <a:latin typeface="FuturaLightTT"/>
            </a:endParaRPr>
          </a:p>
        </p:txBody>
      </p:sp>
      <p:sp>
        <p:nvSpPr>
          <p:cNvPr id="18" name="Espace réservé du texte 6"/>
          <p:cNvSpPr>
            <a:spLocks noGrp="1"/>
          </p:cNvSpPr>
          <p:nvPr>
            <p:ph type="body" sz="quarter" idx="4294967295"/>
          </p:nvPr>
        </p:nvSpPr>
        <p:spPr>
          <a:xfrm rot="16200000">
            <a:off x="-721959" y="2247347"/>
            <a:ext cx="3312370" cy="385726"/>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algn="r"/>
            <a:r>
              <a:rPr lang="fr-FR" sz="4400" cap="all" smtClean="0">
                <a:latin typeface="FuturaLightTT"/>
              </a:rPr>
              <a:t>DIGITAL</a:t>
            </a:r>
            <a:endParaRPr lang="fr-FR" sz="4400" cap="all">
              <a:latin typeface="FuturaLightTT"/>
            </a:endParaRPr>
          </a:p>
        </p:txBody>
      </p:sp>
      <p:sp>
        <p:nvSpPr>
          <p:cNvPr id="19" name="Espace réservé du texte 7"/>
          <p:cNvSpPr>
            <a:spLocks noGrp="1"/>
          </p:cNvSpPr>
          <p:nvPr>
            <p:ph type="body" sz="quarter" idx="4294967295"/>
          </p:nvPr>
        </p:nvSpPr>
        <p:spPr>
          <a:xfrm>
            <a:off x="1385047" y="915904"/>
            <a:ext cx="7537281" cy="816559"/>
          </a:xfrm>
          <a:prstGeom prst="rect">
            <a:avLst/>
          </a:prstGeom>
        </p:spPr>
        <p:txBody>
          <a:bodyPr>
            <a:noAutofit/>
          </a:bodyPr>
          <a:lstStyle/>
          <a:p>
            <a:pPr marL="179388" indent="-179388"/>
            <a:r>
              <a:rPr lang="fr-FR" sz="1400" b="1" smtClean="0">
                <a:latin typeface="+mj-lt"/>
              </a:rPr>
              <a:t>Développer des stratégies marketing digitales qui contribuent aux ambitions de la marque</a:t>
            </a:r>
          </a:p>
          <a:p>
            <a:pPr marL="179388" indent="-179388"/>
            <a:r>
              <a:rPr lang="fr-FR" sz="1400" b="1" smtClean="0">
                <a:latin typeface="+mj-lt"/>
              </a:rPr>
              <a:t>Maîtriser l’expression sur l’ensemble des canaux digitaux de communication</a:t>
            </a:r>
          </a:p>
        </p:txBody>
      </p:sp>
      <p:sp>
        <p:nvSpPr>
          <p:cNvPr id="20" name="Espace réservé du texte 8"/>
          <p:cNvSpPr>
            <a:spLocks noGrp="1"/>
          </p:cNvSpPr>
          <p:nvPr>
            <p:ph type="body" sz="quarter" idx="4294967295"/>
          </p:nvPr>
        </p:nvSpPr>
        <p:spPr>
          <a:xfrm>
            <a:off x="1423051" y="3914560"/>
            <a:ext cx="3035306" cy="2436523"/>
          </a:xfrm>
          <a:prstGeom prst="rect">
            <a:avLst/>
          </a:prstGeom>
        </p:spPr>
        <p:txBody>
          <a:bodyPr/>
          <a:lstStyle/>
          <a:p>
            <a:pPr marL="179388" indent="-179388">
              <a:lnSpc>
                <a:spcPct val="90000"/>
              </a:lnSpc>
            </a:pPr>
            <a:r>
              <a:rPr lang="fr-FR" sz="1400" b="1">
                <a:latin typeface="+mj-lt"/>
              </a:rPr>
              <a:t>Créer des personnalités de marques fortes et </a:t>
            </a:r>
            <a:r>
              <a:rPr lang="fr-FR" sz="1400" b="1" smtClean="0">
                <a:latin typeface="+mj-lt"/>
              </a:rPr>
              <a:t>pérennes</a:t>
            </a:r>
            <a:endParaRPr lang="fr-FR" sz="1400" b="1">
              <a:latin typeface="+mj-lt"/>
            </a:endParaRPr>
          </a:p>
          <a:p>
            <a:pPr marL="180975" indent="-180975">
              <a:buClr>
                <a:schemeClr val="bg2"/>
              </a:buClr>
              <a:buFont typeface="Arial" pitchFamily="34" charset="0"/>
              <a:buChar char="•"/>
            </a:pPr>
            <a:r>
              <a:rPr lang="fr-FR" sz="1050" smtClean="0">
                <a:latin typeface="+mj-lt"/>
              </a:rPr>
              <a:t> </a:t>
            </a:r>
            <a:r>
              <a:rPr lang="fr-FR" sz="1200" smtClean="0">
                <a:latin typeface="+mj-lt"/>
              </a:rPr>
              <a:t>Identité visuelle : logos, chartes</a:t>
            </a:r>
          </a:p>
          <a:p>
            <a:pPr marL="180975" indent="-180975">
              <a:buClr>
                <a:schemeClr val="bg2"/>
              </a:buClr>
              <a:buFont typeface="Arial" pitchFamily="34" charset="0"/>
              <a:buChar char="•"/>
            </a:pPr>
            <a:r>
              <a:rPr lang="fr-FR" sz="1200" smtClean="0">
                <a:latin typeface="+mj-lt"/>
              </a:rPr>
              <a:t> Design packaging, design produit</a:t>
            </a:r>
          </a:p>
          <a:p>
            <a:pPr marL="180975" indent="-180975">
              <a:buClr>
                <a:schemeClr val="bg2"/>
              </a:buClr>
              <a:buFont typeface="Arial" pitchFamily="34" charset="0"/>
              <a:buChar char="•"/>
            </a:pPr>
            <a:r>
              <a:rPr lang="fr-FR" sz="1200" smtClean="0">
                <a:latin typeface="+mj-lt"/>
              </a:rPr>
              <a:t> PLV, merchandising</a:t>
            </a:r>
          </a:p>
          <a:p>
            <a:pPr marL="180975" indent="-180975">
              <a:buClr>
                <a:schemeClr val="bg2"/>
              </a:buClr>
              <a:buFont typeface="Arial" pitchFamily="34" charset="0"/>
              <a:buChar char="•"/>
            </a:pPr>
            <a:r>
              <a:rPr lang="fr-FR" sz="1200" smtClean="0">
                <a:latin typeface="+mj-lt"/>
              </a:rPr>
              <a:t> Habillage de point de vente, création de boutiques éphémères…</a:t>
            </a:r>
          </a:p>
          <a:p>
            <a:pPr marL="180975" indent="-180975">
              <a:buClr>
                <a:schemeClr val="bg2"/>
              </a:buClr>
              <a:buFont typeface="Arial" pitchFamily="34" charset="0"/>
              <a:buChar char="•"/>
            </a:pPr>
            <a:r>
              <a:rPr lang="fr-FR" sz="1200" smtClean="0">
                <a:latin typeface="+mj-lt"/>
              </a:rPr>
              <a:t> Edition</a:t>
            </a:r>
          </a:p>
        </p:txBody>
      </p:sp>
      <p:sp>
        <p:nvSpPr>
          <p:cNvPr id="22" name="Rectangle 21"/>
          <p:cNvSpPr/>
          <p:nvPr/>
        </p:nvSpPr>
        <p:spPr bwMode="auto">
          <a:xfrm>
            <a:off x="1646052" y="1749297"/>
            <a:ext cx="6802437" cy="2031512"/>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fr-FR" b="1" smtClean="0">
              <a:solidFill>
                <a:srgbClr val="000000"/>
              </a:solidFill>
              <a:ea typeface="ヒラギノ角ゴ Pro W3" pitchFamily="1" charset="-128"/>
            </a:endParaRPr>
          </a:p>
        </p:txBody>
      </p:sp>
      <p:sp>
        <p:nvSpPr>
          <p:cNvPr id="21" name="Rectangle 20"/>
          <p:cNvSpPr/>
          <p:nvPr/>
        </p:nvSpPr>
        <p:spPr>
          <a:xfrm>
            <a:off x="2009121" y="1833587"/>
            <a:ext cx="3357492" cy="1723549"/>
          </a:xfrm>
          <a:prstGeom prst="rect">
            <a:avLst/>
          </a:prstGeom>
        </p:spPr>
        <p:txBody>
          <a:bodyPr wrap="square">
            <a:spAutoFit/>
          </a:bodyPr>
          <a:lstStyle/>
          <a:p>
            <a:pPr>
              <a:lnSpc>
                <a:spcPct val="80000"/>
              </a:lnSpc>
              <a:spcBef>
                <a:spcPts val="1000"/>
              </a:spcBef>
              <a:spcAft>
                <a:spcPts val="1000"/>
              </a:spcAft>
              <a:buClr>
                <a:srgbClr val="00B5DD"/>
              </a:buClr>
            </a:pPr>
            <a:r>
              <a:rPr lang="fr-FR" sz="1400" b="1" kern="0" smtClean="0">
                <a:solidFill>
                  <a:srgbClr val="FFFFFF"/>
                </a:solidFill>
                <a:latin typeface="FuturaLightTT" pitchFamily="34" charset="0"/>
              </a:rPr>
              <a:t>Sites </a:t>
            </a:r>
            <a:r>
              <a:rPr lang="fr-FR" sz="1400" b="1" kern="0">
                <a:solidFill>
                  <a:srgbClr val="FFFFFF"/>
                </a:solidFill>
                <a:latin typeface="FuturaLightTT" pitchFamily="34" charset="0"/>
              </a:rPr>
              <a:t>institutionnels, </a:t>
            </a:r>
            <a:r>
              <a:rPr lang="fr-FR" sz="1400" b="1" kern="0" err="1">
                <a:solidFill>
                  <a:srgbClr val="FFFFFF"/>
                </a:solidFill>
                <a:latin typeface="FuturaLightTT" pitchFamily="34" charset="0"/>
              </a:rPr>
              <a:t>corporate</a:t>
            </a:r>
            <a:r>
              <a:rPr lang="fr-FR" sz="1400" b="1" kern="0">
                <a:solidFill>
                  <a:srgbClr val="FFFFFF"/>
                </a:solidFill>
                <a:latin typeface="FuturaLightTT" pitchFamily="34" charset="0"/>
              </a:rPr>
              <a:t>, produits, évènementiels…</a:t>
            </a:r>
          </a:p>
          <a:p>
            <a:pPr>
              <a:lnSpc>
                <a:spcPct val="80000"/>
              </a:lnSpc>
              <a:spcBef>
                <a:spcPts val="1000"/>
              </a:spcBef>
              <a:spcAft>
                <a:spcPts val="1000"/>
              </a:spcAft>
              <a:buClr>
                <a:srgbClr val="00B5DD"/>
              </a:buClr>
            </a:pPr>
            <a:r>
              <a:rPr lang="fr-FR" sz="1400" b="1" kern="0" smtClean="0">
                <a:solidFill>
                  <a:srgbClr val="FFFFFF"/>
                </a:solidFill>
                <a:latin typeface="FuturaLightTT" pitchFamily="34" charset="0"/>
              </a:rPr>
              <a:t>E-commerce</a:t>
            </a:r>
          </a:p>
          <a:p>
            <a:pPr>
              <a:lnSpc>
                <a:spcPct val="80000"/>
              </a:lnSpc>
              <a:spcBef>
                <a:spcPts val="1000"/>
              </a:spcBef>
              <a:spcAft>
                <a:spcPts val="1000"/>
              </a:spcAft>
              <a:buClr>
                <a:srgbClr val="00B5DD"/>
              </a:buClr>
            </a:pPr>
            <a:r>
              <a:rPr lang="fr-FR" sz="1400" b="1" kern="0" smtClean="0">
                <a:solidFill>
                  <a:srgbClr val="FFFFFF"/>
                </a:solidFill>
                <a:latin typeface="FuturaLightTT" pitchFamily="34" charset="0"/>
              </a:rPr>
              <a:t>Mobilité</a:t>
            </a:r>
          </a:p>
          <a:p>
            <a:pPr>
              <a:lnSpc>
                <a:spcPct val="80000"/>
              </a:lnSpc>
              <a:spcBef>
                <a:spcPts val="1000"/>
              </a:spcBef>
              <a:spcAft>
                <a:spcPts val="1000"/>
              </a:spcAft>
              <a:buClr>
                <a:srgbClr val="00B5DD"/>
              </a:buClr>
            </a:pPr>
            <a:r>
              <a:rPr lang="fr-FR" sz="1400" b="1" kern="0" smtClean="0">
                <a:solidFill>
                  <a:srgbClr val="FFFFFF"/>
                </a:solidFill>
                <a:latin typeface="FuturaLightTT" pitchFamily="34" charset="0"/>
              </a:rPr>
              <a:t>Social marketing</a:t>
            </a:r>
            <a:endParaRPr lang="fr-FR" sz="1400" b="1" kern="0">
              <a:solidFill>
                <a:srgbClr val="FFFFFF"/>
              </a:solidFill>
              <a:latin typeface="FuturaLightTT" pitchFamily="34" charset="0"/>
            </a:endParaRPr>
          </a:p>
        </p:txBody>
      </p:sp>
      <p:sp>
        <p:nvSpPr>
          <p:cNvPr id="8" name="Rectangle 7"/>
          <p:cNvSpPr/>
          <p:nvPr/>
        </p:nvSpPr>
        <p:spPr>
          <a:xfrm>
            <a:off x="5235323" y="1841539"/>
            <a:ext cx="3438029" cy="1895904"/>
          </a:xfrm>
          <a:prstGeom prst="rect">
            <a:avLst/>
          </a:prstGeom>
        </p:spPr>
        <p:txBody>
          <a:bodyPr wrap="square">
            <a:spAutoFit/>
          </a:bodyPr>
          <a:lstStyle/>
          <a:p>
            <a:pPr>
              <a:lnSpc>
                <a:spcPct val="80000"/>
              </a:lnSpc>
              <a:spcBef>
                <a:spcPts val="1000"/>
              </a:spcBef>
              <a:spcAft>
                <a:spcPts val="1000"/>
              </a:spcAft>
              <a:buClr>
                <a:srgbClr val="00B5DD"/>
              </a:buClr>
            </a:pPr>
            <a:r>
              <a:rPr lang="fr-FR" sz="1400" b="1" kern="0" smtClean="0">
                <a:solidFill>
                  <a:srgbClr val="FFFFFF"/>
                </a:solidFill>
                <a:latin typeface="FuturaLightTT" pitchFamily="34" charset="0"/>
              </a:rPr>
              <a:t>Définition </a:t>
            </a:r>
            <a:r>
              <a:rPr lang="fr-FR" sz="1400" b="1" kern="0">
                <a:solidFill>
                  <a:srgbClr val="FFFFFF"/>
                </a:solidFill>
                <a:latin typeface="FuturaLightTT" pitchFamily="34" charset="0"/>
              </a:rPr>
              <a:t>&amp; gestion de la stratégie digitale</a:t>
            </a:r>
          </a:p>
          <a:p>
            <a:pPr>
              <a:lnSpc>
                <a:spcPct val="80000"/>
              </a:lnSpc>
              <a:spcBef>
                <a:spcPts val="1000"/>
              </a:spcBef>
              <a:spcAft>
                <a:spcPts val="1000"/>
              </a:spcAft>
              <a:buClr>
                <a:srgbClr val="00B5DD"/>
              </a:buClr>
            </a:pPr>
            <a:r>
              <a:rPr lang="fr-FR" sz="1400" b="1" kern="0">
                <a:solidFill>
                  <a:srgbClr val="FFFFFF"/>
                </a:solidFill>
                <a:latin typeface="FuturaLightTT" pitchFamily="34" charset="0"/>
              </a:rPr>
              <a:t>Brand content &amp; </a:t>
            </a:r>
            <a:r>
              <a:rPr lang="fr-FR" sz="1400" b="1" kern="0" err="1">
                <a:solidFill>
                  <a:srgbClr val="FFFFFF"/>
                </a:solidFill>
                <a:latin typeface="FuturaLightTT" pitchFamily="34" charset="0"/>
              </a:rPr>
              <a:t>storytelling</a:t>
            </a:r>
            <a:endParaRPr lang="fr-FR" sz="1400" b="1" kern="0">
              <a:solidFill>
                <a:srgbClr val="FFFFFF"/>
              </a:solidFill>
              <a:latin typeface="FuturaLightTT" pitchFamily="34" charset="0"/>
            </a:endParaRPr>
          </a:p>
          <a:p>
            <a:pPr>
              <a:lnSpc>
                <a:spcPct val="80000"/>
              </a:lnSpc>
              <a:spcBef>
                <a:spcPts val="1000"/>
              </a:spcBef>
              <a:spcAft>
                <a:spcPts val="1000"/>
              </a:spcAft>
              <a:buClr>
                <a:srgbClr val="00B5DD"/>
              </a:buClr>
            </a:pPr>
            <a:r>
              <a:rPr lang="fr-FR" sz="1400" b="1" kern="0">
                <a:solidFill>
                  <a:srgbClr val="FFFFFF"/>
                </a:solidFill>
                <a:latin typeface="FuturaLightTT" pitchFamily="34" charset="0"/>
              </a:rPr>
              <a:t>Création de </a:t>
            </a:r>
            <a:r>
              <a:rPr lang="fr-FR" sz="1400" b="1" kern="0" smtClean="0">
                <a:solidFill>
                  <a:srgbClr val="FFFFFF"/>
                </a:solidFill>
                <a:latin typeface="FuturaLightTT" pitchFamily="34" charset="0"/>
              </a:rPr>
              <a:t>trafic, Plan </a:t>
            </a:r>
            <a:r>
              <a:rPr lang="fr-FR" sz="1400" b="1" kern="0">
                <a:solidFill>
                  <a:srgbClr val="FFFFFF"/>
                </a:solidFill>
                <a:latin typeface="FuturaLightTT" pitchFamily="34" charset="0"/>
              </a:rPr>
              <a:t>média</a:t>
            </a:r>
          </a:p>
          <a:p>
            <a:pPr>
              <a:lnSpc>
                <a:spcPct val="80000"/>
              </a:lnSpc>
              <a:spcBef>
                <a:spcPts val="1000"/>
              </a:spcBef>
              <a:spcAft>
                <a:spcPts val="1000"/>
              </a:spcAft>
              <a:buClr>
                <a:srgbClr val="00B5DD"/>
              </a:buClr>
            </a:pPr>
            <a:r>
              <a:rPr lang="fr-FR" sz="1400" b="1" kern="0">
                <a:solidFill>
                  <a:srgbClr val="FFFFFF"/>
                </a:solidFill>
                <a:latin typeface="FuturaLightTT" pitchFamily="34" charset="0"/>
              </a:rPr>
              <a:t> </a:t>
            </a:r>
            <a:r>
              <a:rPr lang="fr-FR" sz="1400" b="1" kern="0" err="1">
                <a:solidFill>
                  <a:srgbClr val="FFFFFF"/>
                </a:solidFill>
                <a:latin typeface="FuturaLightTT" pitchFamily="34" charset="0"/>
              </a:rPr>
              <a:t>Web-marketing</a:t>
            </a:r>
            <a:r>
              <a:rPr lang="fr-FR" sz="1400" b="1" kern="0">
                <a:solidFill>
                  <a:srgbClr val="FFFFFF"/>
                </a:solidFill>
                <a:latin typeface="FuturaLightTT" pitchFamily="34" charset="0"/>
              </a:rPr>
              <a:t>, CRM &amp; </a:t>
            </a:r>
            <a:r>
              <a:rPr lang="fr-FR" sz="1400" b="1" kern="0" smtClean="0">
                <a:solidFill>
                  <a:srgbClr val="FFFFFF"/>
                </a:solidFill>
                <a:latin typeface="FuturaLightTT" pitchFamily="34" charset="0"/>
              </a:rPr>
              <a:t>référencement</a:t>
            </a:r>
            <a:endParaRPr lang="fr-FR" sz="1400" b="1" kern="0">
              <a:solidFill>
                <a:srgbClr val="FFFFFF"/>
              </a:solidFill>
              <a:latin typeface="FuturaLightTT" pitchFamily="34" charset="0"/>
            </a:endParaRPr>
          </a:p>
        </p:txBody>
      </p:sp>
      <p:sp>
        <p:nvSpPr>
          <p:cNvPr id="15" name="Espace réservé du pied de page 2"/>
          <p:cNvSpPr>
            <a:spLocks noGrp="1"/>
          </p:cNvSpPr>
          <p:nvPr>
            <p:ph type="ftr" sz="quarter" idx="3"/>
          </p:nvPr>
        </p:nvSpPr>
        <p:spPr>
          <a:xfrm>
            <a:off x="3140075" y="6562800"/>
            <a:ext cx="2895600" cy="196850"/>
          </a:xfrm>
        </p:spPr>
        <p:txBody>
          <a:bodyPr/>
          <a:lstStyle/>
          <a:p>
            <a:pPr algn="ctr">
              <a:defRPr/>
            </a:pPr>
            <a:r>
              <a:rPr lang="fr-FR" smtClean="0"/>
              <a:t>Groupe Bayard – Projet MIKADO</a:t>
            </a:r>
            <a:endParaRPr lang="fr-FR"/>
          </a:p>
        </p:txBody>
      </p:sp>
    </p:spTree>
    <p:extLst>
      <p:ext uri="{BB962C8B-B14F-4D97-AF65-F5344CB8AC3E}">
        <p14:creationId xmlns:p14="http://schemas.microsoft.com/office/powerpoint/2010/main" val="3305925757"/>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entagone 12"/>
          <p:cNvSpPr/>
          <p:nvPr/>
        </p:nvSpPr>
        <p:spPr>
          <a:xfrm>
            <a:off x="318065" y="1622476"/>
            <a:ext cx="8330665" cy="463404"/>
          </a:xfrm>
          <a:prstGeom prst="homePlate">
            <a:avLst>
              <a:gd name="adj" fmla="val 31896"/>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400" b="1" smtClean="0">
                <a:solidFill>
                  <a:schemeClr val="tx1"/>
                </a:solidFill>
              </a:rPr>
              <a:t>Suivi de projet</a:t>
            </a:r>
            <a:br>
              <a:rPr lang="fr-FR" sz="1400" b="1" smtClean="0">
                <a:solidFill>
                  <a:schemeClr val="tx1"/>
                </a:solidFill>
              </a:rPr>
            </a:br>
            <a:r>
              <a:rPr lang="fr-FR" sz="1400" b="1" smtClean="0">
                <a:solidFill>
                  <a:schemeClr val="tx1"/>
                </a:solidFill>
              </a:rPr>
              <a:t>Gestion de la qualité</a:t>
            </a:r>
            <a:endParaRPr lang="fr-FR" sz="1400" b="1">
              <a:solidFill>
                <a:schemeClr val="tx1"/>
              </a:solidFill>
            </a:endParaRPr>
          </a:p>
        </p:txBody>
      </p:sp>
      <p:sp>
        <p:nvSpPr>
          <p:cNvPr id="50" name="Rectangle 49"/>
          <p:cNvSpPr/>
          <p:nvPr/>
        </p:nvSpPr>
        <p:spPr bwMode="auto">
          <a:xfrm>
            <a:off x="6507416" y="787852"/>
            <a:ext cx="2578523" cy="116477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80</a:t>
            </a:fld>
            <a:endParaRPr lang="fr-FR"/>
          </a:p>
        </p:txBody>
      </p:sp>
      <p:sp>
        <p:nvSpPr>
          <p:cNvPr id="6" name="Espace réservé du texte 5"/>
          <p:cNvSpPr>
            <a:spLocks noGrp="1"/>
          </p:cNvSpPr>
          <p:nvPr>
            <p:ph type="body" sz="quarter" idx="11"/>
          </p:nvPr>
        </p:nvSpPr>
        <p:spPr/>
        <p:txBody>
          <a:bodyPr/>
          <a:lstStyle/>
          <a:p>
            <a:r>
              <a:rPr lang="fr-FR" smtClean="0"/>
              <a:t>Cycle de vie projet - Itérations</a:t>
            </a:r>
            <a:endParaRPr lang="fr-FR"/>
          </a:p>
        </p:txBody>
      </p:sp>
      <p:sp>
        <p:nvSpPr>
          <p:cNvPr id="8" name="Pentagone 7"/>
          <p:cNvSpPr/>
          <p:nvPr/>
        </p:nvSpPr>
        <p:spPr>
          <a:xfrm>
            <a:off x="318065" y="2180278"/>
            <a:ext cx="1052255" cy="3601987"/>
          </a:xfrm>
          <a:prstGeom prst="homePlate">
            <a:avLst>
              <a:gd name="adj" fmla="val 12681"/>
            </a:avLst>
          </a:prstGeom>
        </p:spPr>
        <p:style>
          <a:lnRef idx="1">
            <a:schemeClr val="accent3"/>
          </a:lnRef>
          <a:fillRef idx="2">
            <a:schemeClr val="accent3"/>
          </a:fillRef>
          <a:effectRef idx="1">
            <a:schemeClr val="accent3"/>
          </a:effectRef>
          <a:fontRef idx="minor">
            <a:schemeClr val="dk1"/>
          </a:fontRef>
        </p:style>
        <p:txBody>
          <a:bodyPr rtlCol="0" anchor="t"/>
          <a:lstStyle/>
          <a:p>
            <a:endParaRPr lang="fr-FR" sz="900" b="1" smtClean="0"/>
          </a:p>
          <a:p>
            <a:endParaRPr lang="fr-FR" sz="900" b="1"/>
          </a:p>
          <a:p>
            <a:endParaRPr lang="fr-FR" sz="900" b="1" smtClean="0"/>
          </a:p>
          <a:p>
            <a:endParaRPr lang="fr-FR" sz="900" b="1" smtClean="0"/>
          </a:p>
          <a:p>
            <a:r>
              <a:rPr lang="fr-FR" sz="1000" b="1" smtClean="0"/>
              <a:t>Lancement</a:t>
            </a:r>
            <a:endParaRPr lang="fr-FR" sz="900" b="1" smtClean="0"/>
          </a:p>
          <a:p>
            <a:endParaRPr lang="fr-FR" sz="800" smtClean="0">
              <a:latin typeface="+mj-lt"/>
            </a:endParaRPr>
          </a:p>
          <a:p>
            <a:r>
              <a:rPr lang="fr-FR" sz="900" smtClean="0">
                <a:latin typeface="+mj-lt"/>
              </a:rPr>
              <a:t>Initialisation</a:t>
            </a:r>
            <a:br>
              <a:rPr lang="fr-FR" sz="900" smtClean="0">
                <a:latin typeface="+mj-lt"/>
              </a:rPr>
            </a:br>
            <a:endParaRPr lang="fr-FR" sz="900" smtClean="0">
              <a:latin typeface="+mj-lt"/>
            </a:endParaRPr>
          </a:p>
          <a:p>
            <a:r>
              <a:rPr lang="fr-FR" sz="900" smtClean="0">
                <a:latin typeface="+mj-lt"/>
              </a:rPr>
              <a:t>Plan d’assurance qualité</a:t>
            </a:r>
          </a:p>
          <a:p>
            <a:endParaRPr lang="fr-FR" sz="900" smtClean="0">
              <a:latin typeface="+mj-lt"/>
            </a:endParaRPr>
          </a:p>
          <a:p>
            <a:r>
              <a:rPr lang="fr-FR" sz="900" smtClean="0">
                <a:latin typeface="+mj-lt"/>
              </a:rPr>
              <a:t>Plan d’actions</a:t>
            </a:r>
          </a:p>
          <a:p>
            <a:endParaRPr lang="fr-FR" sz="900" smtClean="0">
              <a:latin typeface="+mj-lt"/>
            </a:endParaRPr>
          </a:p>
          <a:p>
            <a:r>
              <a:rPr lang="fr-FR" sz="900" smtClean="0">
                <a:latin typeface="+mj-lt"/>
              </a:rPr>
              <a:t>Planning projet</a:t>
            </a:r>
          </a:p>
          <a:p>
            <a:pPr algn="ctr"/>
            <a:endParaRPr lang="fr-FR" smtClean="0"/>
          </a:p>
          <a:p>
            <a:pPr algn="ctr"/>
            <a:endParaRPr lang="fr-FR"/>
          </a:p>
        </p:txBody>
      </p:sp>
      <p:sp>
        <p:nvSpPr>
          <p:cNvPr id="9" name="Pentagone 8"/>
          <p:cNvSpPr/>
          <p:nvPr/>
        </p:nvSpPr>
        <p:spPr>
          <a:xfrm>
            <a:off x="1370320" y="2180278"/>
            <a:ext cx="1198221" cy="3601987"/>
          </a:xfrm>
          <a:prstGeom prst="homePlate">
            <a:avLst>
              <a:gd name="adj" fmla="val 16023"/>
            </a:avLst>
          </a:prstGeom>
        </p:spPr>
        <p:style>
          <a:lnRef idx="1">
            <a:schemeClr val="accent6"/>
          </a:lnRef>
          <a:fillRef idx="2">
            <a:schemeClr val="accent6"/>
          </a:fillRef>
          <a:effectRef idx="1">
            <a:schemeClr val="accent6"/>
          </a:effectRef>
          <a:fontRef idx="minor">
            <a:schemeClr val="dk1"/>
          </a:fontRef>
        </p:style>
        <p:txBody>
          <a:bodyPr rtlCol="0" anchor="t"/>
          <a:lstStyle/>
          <a:p>
            <a:endParaRPr lang="fr-FR" sz="900" b="1"/>
          </a:p>
          <a:p>
            <a:endParaRPr lang="fr-FR" sz="900" b="1"/>
          </a:p>
          <a:p>
            <a:endParaRPr lang="fr-FR" sz="900" b="1"/>
          </a:p>
          <a:p>
            <a:endParaRPr lang="fr-FR" sz="900" b="1"/>
          </a:p>
          <a:p>
            <a:r>
              <a:rPr lang="fr-FR" sz="1000" b="1" smtClean="0"/>
              <a:t>Cadrage général</a:t>
            </a:r>
          </a:p>
          <a:p>
            <a:endParaRPr lang="fr-FR" sz="900" smtClean="0">
              <a:latin typeface="+mj-lt"/>
            </a:endParaRPr>
          </a:p>
          <a:p>
            <a:r>
              <a:rPr lang="fr-FR" sz="900" smtClean="0">
                <a:latin typeface="+mj-lt"/>
              </a:rPr>
              <a:t>Dossier d’architecture technique (DAT)</a:t>
            </a:r>
          </a:p>
          <a:p>
            <a:endParaRPr lang="fr-FR" sz="900" smtClean="0">
              <a:latin typeface="+mj-lt"/>
            </a:endParaRPr>
          </a:p>
          <a:p>
            <a:r>
              <a:rPr lang="fr-FR" sz="900" smtClean="0">
                <a:latin typeface="+mj-lt"/>
              </a:rPr>
              <a:t>Définition des contenus de chaque itération</a:t>
            </a:r>
          </a:p>
          <a:p>
            <a:endParaRPr lang="fr-FR" sz="900" smtClean="0">
              <a:latin typeface="+mj-lt"/>
            </a:endParaRPr>
          </a:p>
          <a:p>
            <a:r>
              <a:rPr lang="fr-FR" sz="900" smtClean="0">
                <a:latin typeface="+mj-lt"/>
              </a:rPr>
              <a:t>Conception ergonomique &amp; graphique</a:t>
            </a:r>
          </a:p>
          <a:p>
            <a:pPr algn="ctr"/>
            <a:endParaRPr lang="fr-FR" sz="700">
              <a:latin typeface="+mj-lt"/>
            </a:endParaRPr>
          </a:p>
        </p:txBody>
      </p:sp>
      <p:sp>
        <p:nvSpPr>
          <p:cNvPr id="12" name="Pentagone 11"/>
          <p:cNvSpPr/>
          <p:nvPr/>
        </p:nvSpPr>
        <p:spPr>
          <a:xfrm>
            <a:off x="1323427" y="5836027"/>
            <a:ext cx="7164732" cy="537610"/>
          </a:xfrm>
          <a:prstGeom prst="homePlate">
            <a:avLst>
              <a:gd name="adj" fmla="val 2433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sz="1000" b="1" smtClean="0"/>
          </a:p>
          <a:p>
            <a:pPr algn="ctr"/>
            <a:r>
              <a:rPr lang="fr-FR" sz="1400" b="1" smtClean="0"/>
              <a:t>Documentation</a:t>
            </a:r>
          </a:p>
          <a:p>
            <a:pPr algn="ctr"/>
            <a:endParaRPr lang="fr-FR"/>
          </a:p>
        </p:txBody>
      </p:sp>
      <p:sp>
        <p:nvSpPr>
          <p:cNvPr id="22" name="Text Box 253"/>
          <p:cNvSpPr txBox="1">
            <a:spLocks noChangeArrowheads="1"/>
          </p:cNvSpPr>
          <p:nvPr/>
        </p:nvSpPr>
        <p:spPr bwMode="auto">
          <a:xfrm>
            <a:off x="6188555" y="5874327"/>
            <a:ext cx="1736245" cy="461665"/>
          </a:xfrm>
          <a:prstGeom prst="rect">
            <a:avLst/>
          </a:prstGeom>
          <a:noFill/>
          <a:ln w="9525">
            <a:noFill/>
            <a:miter lim="800000"/>
            <a:headEnd/>
            <a:tailEnd/>
          </a:ln>
        </p:spPr>
        <p:txBody>
          <a:bodyPr wrap="square">
            <a:spAutoFit/>
          </a:bodyPr>
          <a:lstStyle/>
          <a:p>
            <a:pPr>
              <a:lnSpc>
                <a:spcPct val="80000"/>
              </a:lnSpc>
              <a:spcBef>
                <a:spcPct val="80000"/>
              </a:spcBef>
            </a:pPr>
            <a:r>
              <a:rPr lang="fr-FR" sz="1000" smtClean="0"/>
              <a:t>Manuel d’installation</a:t>
            </a:r>
          </a:p>
          <a:p>
            <a:pPr>
              <a:lnSpc>
                <a:spcPct val="80000"/>
              </a:lnSpc>
              <a:spcBef>
                <a:spcPct val="80000"/>
              </a:spcBef>
            </a:pPr>
            <a:r>
              <a:rPr lang="fr-FR" sz="1000" smtClean="0"/>
              <a:t>Manuel d’exploitation</a:t>
            </a:r>
            <a:endParaRPr lang="fr-FR" sz="1000"/>
          </a:p>
        </p:txBody>
      </p:sp>
      <p:pic>
        <p:nvPicPr>
          <p:cNvPr id="23"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973263" y="2503237"/>
            <a:ext cx="248430" cy="246064"/>
          </a:xfrm>
          <a:prstGeom prst="rect">
            <a:avLst/>
          </a:prstGeom>
          <a:noFill/>
        </p:spPr>
      </p:pic>
      <p:pic>
        <p:nvPicPr>
          <p:cNvPr id="24"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2251573" y="2503237"/>
            <a:ext cx="248430" cy="246064"/>
          </a:xfrm>
          <a:prstGeom prst="rect">
            <a:avLst/>
          </a:prstGeom>
          <a:noFill/>
        </p:spPr>
      </p:pic>
      <p:pic>
        <p:nvPicPr>
          <p:cNvPr id="27"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8080242" y="6086813"/>
            <a:ext cx="248430" cy="246064"/>
          </a:xfrm>
          <a:prstGeom prst="rect">
            <a:avLst/>
          </a:prstGeom>
          <a:noFill/>
        </p:spPr>
      </p:pic>
      <p:sp>
        <p:nvSpPr>
          <p:cNvPr id="29" name="AutoShape 188"/>
          <p:cNvSpPr>
            <a:spLocks noChangeArrowheads="1"/>
          </p:cNvSpPr>
          <p:nvPr/>
        </p:nvSpPr>
        <p:spPr bwMode="auto">
          <a:xfrm>
            <a:off x="493267" y="5479177"/>
            <a:ext cx="1660919" cy="268805"/>
          </a:xfrm>
          <a:prstGeom prst="roundRect">
            <a:avLst>
              <a:gd name="adj" fmla="val 16667"/>
            </a:avLst>
          </a:prstGeom>
          <a:solidFill>
            <a:srgbClr val="FFFFFF"/>
          </a:solidFill>
          <a:ln w="9525">
            <a:solidFill>
              <a:schemeClr val="tx1"/>
            </a:solidFill>
            <a:round/>
            <a:headEnd/>
            <a:tailEnd/>
          </a:ln>
        </p:spPr>
        <p:txBody>
          <a:bodyPr wrap="none" anchor="ctr"/>
          <a:lstStyle/>
          <a:p>
            <a:pPr defTabSz="444500">
              <a:lnSpc>
                <a:spcPct val="80000"/>
              </a:lnSpc>
              <a:spcBef>
                <a:spcPct val="80000"/>
              </a:spcBef>
            </a:pPr>
            <a:r>
              <a:rPr lang="fr-FR" sz="1000" b="1" smtClean="0">
                <a:solidFill>
                  <a:srgbClr val="000000"/>
                </a:solidFill>
              </a:rPr>
              <a:t>	Validation Client</a:t>
            </a:r>
          </a:p>
        </p:txBody>
      </p:sp>
      <p:pic>
        <p:nvPicPr>
          <p:cNvPr id="30"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706902" y="5525476"/>
            <a:ext cx="186351" cy="184576"/>
          </a:xfrm>
          <a:prstGeom prst="rect">
            <a:avLst/>
          </a:prstGeom>
          <a:noFill/>
        </p:spPr>
      </p:pic>
      <p:sp>
        <p:nvSpPr>
          <p:cNvPr id="31" name="Ellipse 30"/>
          <p:cNvSpPr/>
          <p:nvPr/>
        </p:nvSpPr>
        <p:spPr>
          <a:xfrm>
            <a:off x="208152" y="2086043"/>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smtClean="0"/>
              <a:t>1</a:t>
            </a:r>
            <a:endParaRPr lang="fr-FR" sz="1600"/>
          </a:p>
        </p:txBody>
      </p:sp>
      <p:sp>
        <p:nvSpPr>
          <p:cNvPr id="32" name="Ellipse 31"/>
          <p:cNvSpPr/>
          <p:nvPr/>
        </p:nvSpPr>
        <p:spPr>
          <a:xfrm>
            <a:off x="1253163" y="2086043"/>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a:t>2</a:t>
            </a:r>
          </a:p>
        </p:txBody>
      </p:sp>
      <p:sp>
        <p:nvSpPr>
          <p:cNvPr id="5" name="ZoneTexte 4"/>
          <p:cNvSpPr txBox="1"/>
          <p:nvPr/>
        </p:nvSpPr>
        <p:spPr>
          <a:xfrm>
            <a:off x="6533336" y="806901"/>
            <a:ext cx="2523575" cy="369332"/>
          </a:xfrm>
          <a:prstGeom prst="rect">
            <a:avLst/>
          </a:prstGeom>
          <a:solidFill>
            <a:schemeClr val="bg1"/>
          </a:solidFill>
        </p:spPr>
        <p:txBody>
          <a:bodyPr wrap="square" rtlCol="0">
            <a:spAutoFit/>
          </a:bodyPr>
          <a:lstStyle/>
          <a:p>
            <a:r>
              <a:rPr lang="fr-FR" sz="1800" b="1" smtClean="0"/>
              <a:t>Lancement : </a:t>
            </a:r>
            <a:endParaRPr lang="fr-FR" sz="1800" b="1"/>
          </a:p>
        </p:txBody>
      </p:sp>
      <p:sp>
        <p:nvSpPr>
          <p:cNvPr id="7" name="ZoneTexte 6"/>
          <p:cNvSpPr txBox="1"/>
          <p:nvPr/>
        </p:nvSpPr>
        <p:spPr>
          <a:xfrm>
            <a:off x="6533336" y="1198858"/>
            <a:ext cx="2523575" cy="323165"/>
          </a:xfrm>
          <a:prstGeom prst="rect">
            <a:avLst/>
          </a:prstGeom>
          <a:noFill/>
        </p:spPr>
        <p:txBody>
          <a:bodyPr wrap="square" rtlCol="0">
            <a:spAutoFit/>
          </a:bodyPr>
          <a:lstStyle/>
          <a:p>
            <a:r>
              <a:rPr lang="fr-FR" sz="1500" smtClean="0"/>
              <a:t>Du 25/02 au 04/03</a:t>
            </a:r>
            <a:endParaRPr lang="fr-FR" sz="1500"/>
          </a:p>
        </p:txBody>
      </p:sp>
      <p:sp>
        <p:nvSpPr>
          <p:cNvPr id="51" name="ZoneTexte 50"/>
          <p:cNvSpPr txBox="1"/>
          <p:nvPr/>
        </p:nvSpPr>
        <p:spPr>
          <a:xfrm>
            <a:off x="6533336" y="806901"/>
            <a:ext cx="2523575" cy="369332"/>
          </a:xfrm>
          <a:prstGeom prst="rect">
            <a:avLst/>
          </a:prstGeom>
          <a:solidFill>
            <a:schemeClr val="bg1"/>
          </a:solidFill>
        </p:spPr>
        <p:txBody>
          <a:bodyPr wrap="square" rtlCol="0">
            <a:spAutoFit/>
          </a:bodyPr>
          <a:lstStyle/>
          <a:p>
            <a:r>
              <a:rPr lang="fr-FR" sz="1800" b="1" smtClean="0"/>
              <a:t>Cadrage général : </a:t>
            </a:r>
            <a:endParaRPr lang="fr-FR" sz="1800" b="1"/>
          </a:p>
        </p:txBody>
      </p:sp>
      <p:sp>
        <p:nvSpPr>
          <p:cNvPr id="52" name="ZoneTexte 51"/>
          <p:cNvSpPr txBox="1"/>
          <p:nvPr/>
        </p:nvSpPr>
        <p:spPr>
          <a:xfrm>
            <a:off x="6533336" y="1198858"/>
            <a:ext cx="2523575" cy="323165"/>
          </a:xfrm>
          <a:prstGeom prst="rect">
            <a:avLst/>
          </a:prstGeom>
          <a:solidFill>
            <a:schemeClr val="bg1"/>
          </a:solidFill>
        </p:spPr>
        <p:txBody>
          <a:bodyPr wrap="square" rtlCol="0">
            <a:spAutoFit/>
          </a:bodyPr>
          <a:lstStyle/>
          <a:p>
            <a:r>
              <a:rPr lang="fr-FR" sz="1500" smtClean="0"/>
              <a:t>Du 5 au 18 mars</a:t>
            </a:r>
            <a:endParaRPr lang="fr-FR" sz="1500"/>
          </a:p>
        </p:txBody>
      </p:sp>
    </p:spTree>
    <p:extLst>
      <p:ext uri="{BB962C8B-B14F-4D97-AF65-F5344CB8AC3E}">
        <p14:creationId xmlns:p14="http://schemas.microsoft.com/office/powerpoint/2010/main" val="39295579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8" grpId="0" animBg="1"/>
      <p:bldP spid="9" grpId="0" animBg="1"/>
      <p:bldP spid="29" grpId="0" animBg="1"/>
      <p:bldP spid="31" grpId="0" animBg="1"/>
      <p:bldP spid="32" grpId="0" animBg="1"/>
      <p:bldP spid="5" grpId="0" animBg="1"/>
      <p:bldP spid="7" grpId="0"/>
      <p:bldP spid="51" grpId="0" animBg="1"/>
      <p:bldP spid="5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81</a:t>
            </a:fld>
            <a:endParaRPr lang="fr-FR"/>
          </a:p>
        </p:txBody>
      </p:sp>
      <p:sp>
        <p:nvSpPr>
          <p:cNvPr id="6" name="Espace réservé du texte 5"/>
          <p:cNvSpPr>
            <a:spLocks noGrp="1"/>
          </p:cNvSpPr>
          <p:nvPr>
            <p:ph type="body" sz="quarter" idx="11"/>
          </p:nvPr>
        </p:nvSpPr>
        <p:spPr/>
        <p:txBody>
          <a:bodyPr/>
          <a:lstStyle/>
          <a:p>
            <a:r>
              <a:rPr lang="fr-FR" smtClean="0"/>
              <a:t>Cycle de vie projet - Itérations</a:t>
            </a:r>
            <a:endParaRPr lang="fr-FR"/>
          </a:p>
        </p:txBody>
      </p:sp>
      <p:sp>
        <p:nvSpPr>
          <p:cNvPr id="8" name="Pentagone 7"/>
          <p:cNvSpPr/>
          <p:nvPr/>
        </p:nvSpPr>
        <p:spPr>
          <a:xfrm>
            <a:off x="318065" y="2180278"/>
            <a:ext cx="1052255" cy="3601987"/>
          </a:xfrm>
          <a:prstGeom prst="homePlate">
            <a:avLst>
              <a:gd name="adj" fmla="val 12681"/>
            </a:avLst>
          </a:prstGeom>
        </p:spPr>
        <p:style>
          <a:lnRef idx="1">
            <a:schemeClr val="accent3"/>
          </a:lnRef>
          <a:fillRef idx="2">
            <a:schemeClr val="accent3"/>
          </a:fillRef>
          <a:effectRef idx="1">
            <a:schemeClr val="accent3"/>
          </a:effectRef>
          <a:fontRef idx="minor">
            <a:schemeClr val="dk1"/>
          </a:fontRef>
        </p:style>
        <p:txBody>
          <a:bodyPr rtlCol="0" anchor="t"/>
          <a:lstStyle/>
          <a:p>
            <a:endParaRPr lang="fr-FR" sz="900" b="1" smtClean="0"/>
          </a:p>
          <a:p>
            <a:endParaRPr lang="fr-FR" sz="900" b="1"/>
          </a:p>
          <a:p>
            <a:endParaRPr lang="fr-FR" sz="900" b="1" smtClean="0"/>
          </a:p>
          <a:p>
            <a:endParaRPr lang="fr-FR" sz="900" b="1" smtClean="0"/>
          </a:p>
          <a:p>
            <a:r>
              <a:rPr lang="fr-FR" sz="1000" b="1" smtClean="0"/>
              <a:t>Lancement</a:t>
            </a:r>
            <a:endParaRPr lang="fr-FR" sz="900" b="1" smtClean="0"/>
          </a:p>
          <a:p>
            <a:endParaRPr lang="fr-FR" sz="800" smtClean="0">
              <a:latin typeface="+mj-lt"/>
            </a:endParaRPr>
          </a:p>
          <a:p>
            <a:r>
              <a:rPr lang="fr-FR" sz="900" smtClean="0">
                <a:latin typeface="+mj-lt"/>
              </a:rPr>
              <a:t>Initialisation</a:t>
            </a:r>
            <a:br>
              <a:rPr lang="fr-FR" sz="900" smtClean="0">
                <a:latin typeface="+mj-lt"/>
              </a:rPr>
            </a:br>
            <a:endParaRPr lang="fr-FR" sz="900" smtClean="0">
              <a:latin typeface="+mj-lt"/>
            </a:endParaRPr>
          </a:p>
          <a:p>
            <a:r>
              <a:rPr lang="fr-FR" sz="900" smtClean="0">
                <a:latin typeface="+mj-lt"/>
              </a:rPr>
              <a:t>Plan d’assurance qualité</a:t>
            </a:r>
          </a:p>
          <a:p>
            <a:endParaRPr lang="fr-FR" sz="900" smtClean="0">
              <a:latin typeface="+mj-lt"/>
            </a:endParaRPr>
          </a:p>
          <a:p>
            <a:r>
              <a:rPr lang="fr-FR" sz="900" smtClean="0">
                <a:latin typeface="+mj-lt"/>
              </a:rPr>
              <a:t>Plan d’actions</a:t>
            </a:r>
          </a:p>
          <a:p>
            <a:endParaRPr lang="fr-FR" sz="900" smtClean="0">
              <a:latin typeface="+mj-lt"/>
            </a:endParaRPr>
          </a:p>
          <a:p>
            <a:r>
              <a:rPr lang="fr-FR" sz="900" smtClean="0">
                <a:latin typeface="+mj-lt"/>
              </a:rPr>
              <a:t>Planning projet</a:t>
            </a:r>
          </a:p>
          <a:p>
            <a:pPr algn="ctr"/>
            <a:endParaRPr lang="fr-FR" smtClean="0"/>
          </a:p>
          <a:p>
            <a:pPr algn="ctr"/>
            <a:endParaRPr lang="fr-FR"/>
          </a:p>
        </p:txBody>
      </p:sp>
      <p:sp>
        <p:nvSpPr>
          <p:cNvPr id="9" name="Pentagone 8"/>
          <p:cNvSpPr/>
          <p:nvPr/>
        </p:nvSpPr>
        <p:spPr>
          <a:xfrm>
            <a:off x="1370320" y="2180278"/>
            <a:ext cx="1198221" cy="3601987"/>
          </a:xfrm>
          <a:prstGeom prst="homePlate">
            <a:avLst>
              <a:gd name="adj" fmla="val 16023"/>
            </a:avLst>
          </a:prstGeom>
        </p:spPr>
        <p:style>
          <a:lnRef idx="1">
            <a:schemeClr val="accent6"/>
          </a:lnRef>
          <a:fillRef idx="2">
            <a:schemeClr val="accent6"/>
          </a:fillRef>
          <a:effectRef idx="1">
            <a:schemeClr val="accent6"/>
          </a:effectRef>
          <a:fontRef idx="minor">
            <a:schemeClr val="dk1"/>
          </a:fontRef>
        </p:style>
        <p:txBody>
          <a:bodyPr rtlCol="0" anchor="t"/>
          <a:lstStyle/>
          <a:p>
            <a:endParaRPr lang="fr-FR" sz="900" b="1"/>
          </a:p>
          <a:p>
            <a:endParaRPr lang="fr-FR" sz="900" b="1"/>
          </a:p>
          <a:p>
            <a:endParaRPr lang="fr-FR" sz="900" b="1"/>
          </a:p>
          <a:p>
            <a:endParaRPr lang="fr-FR" sz="900" b="1"/>
          </a:p>
          <a:p>
            <a:r>
              <a:rPr lang="fr-FR" sz="1000" b="1" smtClean="0"/>
              <a:t>Cadrage général</a:t>
            </a:r>
          </a:p>
          <a:p>
            <a:endParaRPr lang="fr-FR" sz="900" smtClean="0">
              <a:latin typeface="+mj-lt"/>
            </a:endParaRPr>
          </a:p>
          <a:p>
            <a:r>
              <a:rPr lang="fr-FR" sz="900" smtClean="0">
                <a:latin typeface="+mj-lt"/>
              </a:rPr>
              <a:t>Dossier d’architecture technique (DAT)</a:t>
            </a:r>
          </a:p>
          <a:p>
            <a:endParaRPr lang="fr-FR" sz="900" smtClean="0">
              <a:latin typeface="+mj-lt"/>
            </a:endParaRPr>
          </a:p>
          <a:p>
            <a:r>
              <a:rPr lang="fr-FR" sz="900" smtClean="0">
                <a:latin typeface="+mj-lt"/>
              </a:rPr>
              <a:t>Définition des contenus de chaque itération</a:t>
            </a:r>
          </a:p>
          <a:p>
            <a:endParaRPr lang="fr-FR" sz="900" smtClean="0">
              <a:latin typeface="+mj-lt"/>
            </a:endParaRPr>
          </a:p>
          <a:p>
            <a:r>
              <a:rPr lang="fr-FR" sz="900" smtClean="0">
                <a:latin typeface="+mj-lt"/>
              </a:rPr>
              <a:t>Conception ergonomique &amp; graphique</a:t>
            </a:r>
          </a:p>
          <a:p>
            <a:pPr algn="ctr"/>
            <a:endParaRPr lang="fr-FR" sz="700">
              <a:latin typeface="+mj-lt"/>
            </a:endParaRPr>
          </a:p>
        </p:txBody>
      </p:sp>
      <p:sp>
        <p:nvSpPr>
          <p:cNvPr id="10" name="Flèche en arc 9"/>
          <p:cNvSpPr/>
          <p:nvPr/>
        </p:nvSpPr>
        <p:spPr>
          <a:xfrm rot="13479780" flipV="1">
            <a:off x="2763730" y="1975268"/>
            <a:ext cx="3565247" cy="4431050"/>
          </a:xfrm>
          <a:prstGeom prst="circularArrow">
            <a:avLst>
              <a:gd name="adj1" fmla="val 29314"/>
              <a:gd name="adj2" fmla="val 1249427"/>
              <a:gd name="adj3" fmla="val 17379667"/>
              <a:gd name="adj4" fmla="val 13056024"/>
              <a:gd name="adj5" fmla="val 1816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solidFill>
                <a:schemeClr val="tx1"/>
              </a:solidFill>
            </a:endParaRPr>
          </a:p>
        </p:txBody>
      </p:sp>
      <p:sp>
        <p:nvSpPr>
          <p:cNvPr id="12" name="Pentagone 11"/>
          <p:cNvSpPr/>
          <p:nvPr/>
        </p:nvSpPr>
        <p:spPr>
          <a:xfrm>
            <a:off x="1323427" y="5836027"/>
            <a:ext cx="7164732" cy="537610"/>
          </a:xfrm>
          <a:prstGeom prst="homePlate">
            <a:avLst>
              <a:gd name="adj" fmla="val 2433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sz="1000" b="1" smtClean="0"/>
          </a:p>
          <a:p>
            <a:pPr algn="ctr"/>
            <a:r>
              <a:rPr lang="fr-FR" sz="1400" b="1" smtClean="0"/>
              <a:t>Documentation</a:t>
            </a:r>
          </a:p>
          <a:p>
            <a:pPr algn="ctr"/>
            <a:endParaRPr lang="fr-FR"/>
          </a:p>
        </p:txBody>
      </p:sp>
      <p:sp>
        <p:nvSpPr>
          <p:cNvPr id="13" name="Pentagone 12"/>
          <p:cNvSpPr/>
          <p:nvPr/>
        </p:nvSpPr>
        <p:spPr>
          <a:xfrm>
            <a:off x="318065" y="1622476"/>
            <a:ext cx="8330665" cy="463404"/>
          </a:xfrm>
          <a:prstGeom prst="homePlate">
            <a:avLst>
              <a:gd name="adj" fmla="val 31896"/>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400" b="1" smtClean="0">
                <a:solidFill>
                  <a:schemeClr val="tx1"/>
                </a:solidFill>
              </a:rPr>
              <a:t>Suivi de projet</a:t>
            </a:r>
            <a:br>
              <a:rPr lang="fr-FR" sz="1400" b="1" smtClean="0">
                <a:solidFill>
                  <a:schemeClr val="tx1"/>
                </a:solidFill>
              </a:rPr>
            </a:br>
            <a:r>
              <a:rPr lang="fr-FR" sz="1400" b="1" smtClean="0">
                <a:solidFill>
                  <a:schemeClr val="tx1"/>
                </a:solidFill>
              </a:rPr>
              <a:t>Gestion de la qualité</a:t>
            </a:r>
            <a:endParaRPr lang="fr-FR" sz="1400" b="1">
              <a:solidFill>
                <a:schemeClr val="tx1"/>
              </a:solidFill>
            </a:endParaRPr>
          </a:p>
        </p:txBody>
      </p:sp>
      <p:sp>
        <p:nvSpPr>
          <p:cNvPr id="14" name="Flèche en arc 13"/>
          <p:cNvSpPr/>
          <p:nvPr/>
        </p:nvSpPr>
        <p:spPr>
          <a:xfrm rot="6078015" flipV="1">
            <a:off x="3057778" y="1321807"/>
            <a:ext cx="3718093" cy="4951317"/>
          </a:xfrm>
          <a:prstGeom prst="circularArrow">
            <a:avLst>
              <a:gd name="adj1" fmla="val 28776"/>
              <a:gd name="adj2" fmla="val 1221287"/>
              <a:gd name="adj3" fmla="val 17262359"/>
              <a:gd name="adj4" fmla="val 13131544"/>
              <a:gd name="adj5" fmla="val 1823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solidFill>
                <a:schemeClr val="tx1"/>
              </a:solidFill>
            </a:endParaRPr>
          </a:p>
        </p:txBody>
      </p:sp>
      <p:sp>
        <p:nvSpPr>
          <p:cNvPr id="15" name="Flèche en arc 14"/>
          <p:cNvSpPr/>
          <p:nvPr/>
        </p:nvSpPr>
        <p:spPr>
          <a:xfrm rot="19890557" flipV="1">
            <a:off x="2652449" y="2046430"/>
            <a:ext cx="3416846" cy="3908336"/>
          </a:xfrm>
          <a:prstGeom prst="circularArrow">
            <a:avLst>
              <a:gd name="adj1" fmla="val 28355"/>
              <a:gd name="adj2" fmla="val 1235146"/>
              <a:gd name="adj3" fmla="val 17447762"/>
              <a:gd name="adj4" fmla="val 11575662"/>
              <a:gd name="adj5" fmla="val 18793"/>
            </a:avLst>
          </a:prstGeom>
        </p:spPr>
        <p:style>
          <a:lnRef idx="1">
            <a:schemeClr val="accent1"/>
          </a:lnRef>
          <a:fillRef idx="2">
            <a:schemeClr val="accent1"/>
          </a:fillRef>
          <a:effectRef idx="1">
            <a:schemeClr val="accent1"/>
          </a:effectRef>
          <a:fontRef idx="minor">
            <a:schemeClr val="dk1"/>
          </a:fontRef>
        </p:style>
        <p:txBody>
          <a:bodyPr rtlCol="0" anchor="t"/>
          <a:lstStyle/>
          <a:p>
            <a:pPr algn="ctr"/>
            <a:endParaRPr lang="fr-FR" sz="1200">
              <a:solidFill>
                <a:schemeClr val="tx1"/>
              </a:solidFill>
            </a:endParaRPr>
          </a:p>
        </p:txBody>
      </p:sp>
      <p:sp>
        <p:nvSpPr>
          <p:cNvPr id="16" name="ZoneTexte 15"/>
          <p:cNvSpPr txBox="1"/>
          <p:nvPr/>
        </p:nvSpPr>
        <p:spPr>
          <a:xfrm>
            <a:off x="2691539" y="2286319"/>
            <a:ext cx="1588413" cy="2231380"/>
          </a:xfrm>
          <a:prstGeom prst="rect">
            <a:avLst/>
          </a:prstGeom>
          <a:noFill/>
        </p:spPr>
        <p:txBody>
          <a:bodyPr wrap="square" rtlCol="0">
            <a:spAutoFit/>
          </a:bodyPr>
          <a:lstStyle/>
          <a:p>
            <a:r>
              <a:rPr lang="fr-FR" sz="1600" smtClean="0"/>
              <a:t>         </a:t>
            </a:r>
            <a:r>
              <a:rPr lang="fr-FR" sz="1000" b="1" smtClean="0">
                <a:latin typeface="+mn-lt"/>
              </a:rPr>
              <a:t>Conception                </a:t>
            </a:r>
          </a:p>
          <a:p>
            <a:r>
              <a:rPr lang="fr-FR" sz="1000" b="1">
                <a:latin typeface="+mn-lt"/>
              </a:rPr>
              <a:t> </a:t>
            </a:r>
            <a:r>
              <a:rPr lang="fr-FR" sz="1000" b="1" smtClean="0">
                <a:latin typeface="+mn-lt"/>
              </a:rPr>
              <a:t>            détaillée</a:t>
            </a:r>
            <a:endParaRPr lang="fr-FR" sz="1600" smtClean="0"/>
          </a:p>
          <a:p>
            <a:r>
              <a:rPr lang="fr-FR" sz="900" smtClean="0"/>
              <a:t>   </a:t>
            </a:r>
          </a:p>
          <a:p>
            <a:r>
              <a:rPr lang="fr-FR" sz="900" smtClean="0"/>
              <a:t>      Validation du contenu   </a:t>
            </a:r>
          </a:p>
          <a:p>
            <a:r>
              <a:rPr lang="fr-FR" sz="900"/>
              <a:t> </a:t>
            </a:r>
            <a:r>
              <a:rPr lang="fr-FR" sz="900" smtClean="0"/>
              <a:t>  attendu dans l’itération</a:t>
            </a:r>
          </a:p>
          <a:p>
            <a:endParaRPr lang="fr-FR" sz="900" smtClean="0"/>
          </a:p>
          <a:p>
            <a:r>
              <a:rPr lang="fr-FR" sz="900" smtClean="0"/>
              <a:t>   Spécifications</a:t>
            </a:r>
          </a:p>
          <a:p>
            <a:r>
              <a:rPr lang="fr-FR" sz="900" smtClean="0"/>
              <a:t> détaillées de </a:t>
            </a:r>
          </a:p>
          <a:p>
            <a:r>
              <a:rPr lang="fr-FR" sz="900" smtClean="0"/>
              <a:t>l’itération </a:t>
            </a:r>
          </a:p>
          <a:p>
            <a:r>
              <a:rPr lang="fr-FR" sz="900" smtClean="0"/>
              <a:t> (SFD/STD)</a:t>
            </a:r>
          </a:p>
          <a:p>
            <a:endParaRPr lang="fr-FR" sz="900"/>
          </a:p>
          <a:p>
            <a:endParaRPr lang="fr-FR" sz="1600" smtClean="0"/>
          </a:p>
          <a:p>
            <a:pPr algn="ctr"/>
            <a:endParaRPr lang="fr-FR" sz="1600"/>
          </a:p>
        </p:txBody>
      </p:sp>
      <p:sp>
        <p:nvSpPr>
          <p:cNvPr id="17" name="ZoneTexte 16"/>
          <p:cNvSpPr txBox="1"/>
          <p:nvPr/>
        </p:nvSpPr>
        <p:spPr>
          <a:xfrm>
            <a:off x="3424293" y="4868328"/>
            <a:ext cx="2388243" cy="732508"/>
          </a:xfrm>
          <a:prstGeom prst="rect">
            <a:avLst/>
          </a:prstGeom>
          <a:noFill/>
        </p:spPr>
        <p:txBody>
          <a:bodyPr wrap="square" rtlCol="0">
            <a:spAutoFit/>
          </a:bodyPr>
          <a:lstStyle/>
          <a:p>
            <a:pPr defTabSz="698500">
              <a:lnSpc>
                <a:spcPct val="80000"/>
              </a:lnSpc>
              <a:spcBef>
                <a:spcPct val="80000"/>
              </a:spcBef>
            </a:pPr>
            <a:r>
              <a:rPr lang="fr-FR" sz="1000" b="1" smtClean="0">
                <a:latin typeface="+mn-lt"/>
              </a:rPr>
              <a:t>	Mise en œuvre</a:t>
            </a:r>
            <a:endParaRPr lang="fr-FR" sz="900" smtClean="0"/>
          </a:p>
          <a:p>
            <a:pPr defTabSz="698500">
              <a:lnSpc>
                <a:spcPct val="80000"/>
              </a:lnSpc>
              <a:spcBef>
                <a:spcPct val="80000"/>
              </a:spcBef>
            </a:pPr>
            <a:r>
              <a:rPr lang="fr-FR" sz="900" smtClean="0"/>
              <a:t>        Réalisation </a:t>
            </a:r>
            <a:r>
              <a:rPr lang="fr-FR" sz="900"/>
              <a:t> </a:t>
            </a:r>
            <a:r>
              <a:rPr lang="fr-FR" sz="900" smtClean="0"/>
              <a:t>            Tests unitaires</a:t>
            </a:r>
            <a:r>
              <a:rPr lang="fr-FR" sz="1200" smtClean="0"/>
              <a:t/>
            </a:r>
            <a:br>
              <a:rPr lang="fr-FR" sz="1200" smtClean="0"/>
            </a:br>
            <a:r>
              <a:rPr lang="fr-FR" sz="1200" smtClean="0"/>
              <a:t>			 	</a:t>
            </a:r>
          </a:p>
        </p:txBody>
      </p:sp>
      <p:sp>
        <p:nvSpPr>
          <p:cNvPr id="18" name="ZoneTexte 17"/>
          <p:cNvSpPr txBox="1"/>
          <p:nvPr/>
        </p:nvSpPr>
        <p:spPr>
          <a:xfrm>
            <a:off x="5189108" y="3008778"/>
            <a:ext cx="1776413" cy="1114151"/>
          </a:xfrm>
          <a:prstGeom prst="rect">
            <a:avLst/>
          </a:prstGeom>
          <a:noFill/>
        </p:spPr>
        <p:txBody>
          <a:bodyPr wrap="square" rtlCol="0">
            <a:spAutoFit/>
          </a:bodyPr>
          <a:lstStyle/>
          <a:p>
            <a:pPr>
              <a:lnSpc>
                <a:spcPct val="80000"/>
              </a:lnSpc>
              <a:spcBef>
                <a:spcPct val="80000"/>
              </a:spcBef>
            </a:pPr>
            <a:r>
              <a:rPr lang="fr-FR" sz="1000" b="1" smtClean="0">
                <a:latin typeface="+mn-lt"/>
              </a:rPr>
              <a:t>Recette</a:t>
            </a:r>
            <a:br>
              <a:rPr lang="fr-FR" sz="1000" b="1" smtClean="0">
                <a:latin typeface="+mn-lt"/>
              </a:rPr>
            </a:br>
            <a:r>
              <a:rPr lang="fr-FR" sz="1000" b="1">
                <a:latin typeface="+mn-lt"/>
              </a:rPr>
              <a:t> </a:t>
            </a:r>
            <a:r>
              <a:rPr lang="fr-FR" sz="1000" b="1" smtClean="0">
                <a:latin typeface="+mn-lt"/>
              </a:rPr>
              <a:t>   interne</a:t>
            </a:r>
            <a:r>
              <a:rPr lang="fr-FR" sz="1600" smtClean="0"/>
              <a:t/>
            </a:r>
            <a:br>
              <a:rPr lang="fr-FR" sz="1600" smtClean="0"/>
            </a:br>
            <a:endParaRPr lang="fr-FR" sz="900" smtClean="0"/>
          </a:p>
          <a:p>
            <a:pPr>
              <a:lnSpc>
                <a:spcPct val="80000"/>
              </a:lnSpc>
              <a:spcBef>
                <a:spcPts val="0"/>
              </a:spcBef>
            </a:pPr>
            <a:endParaRPr lang="fr-FR" sz="900" smtClean="0"/>
          </a:p>
          <a:p>
            <a:pPr>
              <a:lnSpc>
                <a:spcPct val="80000"/>
              </a:lnSpc>
              <a:spcBef>
                <a:spcPts val="0"/>
              </a:spcBef>
            </a:pPr>
            <a:r>
              <a:rPr lang="fr-FR" sz="900"/>
              <a:t> </a:t>
            </a:r>
            <a:r>
              <a:rPr lang="fr-FR" sz="900" smtClean="0"/>
              <a:t>    Tests d’intégration</a:t>
            </a:r>
          </a:p>
          <a:p>
            <a:pPr>
              <a:lnSpc>
                <a:spcPct val="80000"/>
              </a:lnSpc>
              <a:spcBef>
                <a:spcPts val="0"/>
              </a:spcBef>
            </a:pPr>
            <a:r>
              <a:rPr lang="fr-FR" sz="900" smtClean="0"/>
              <a:t>      </a:t>
            </a:r>
            <a:endParaRPr lang="fr-FR" sz="900"/>
          </a:p>
          <a:p>
            <a:pPr>
              <a:lnSpc>
                <a:spcPct val="80000"/>
              </a:lnSpc>
              <a:spcBef>
                <a:spcPts val="0"/>
              </a:spcBef>
            </a:pPr>
            <a:endParaRPr lang="fr-FR" sz="900" smtClean="0"/>
          </a:p>
          <a:p>
            <a:pPr>
              <a:lnSpc>
                <a:spcPct val="80000"/>
              </a:lnSpc>
              <a:spcBef>
                <a:spcPts val="0"/>
              </a:spcBef>
            </a:pPr>
            <a:r>
              <a:rPr lang="fr-FR" sz="900" smtClean="0"/>
              <a:t>      Tests de non</a:t>
            </a:r>
          </a:p>
          <a:p>
            <a:pPr>
              <a:lnSpc>
                <a:spcPct val="80000"/>
              </a:lnSpc>
              <a:spcBef>
                <a:spcPts val="0"/>
              </a:spcBef>
            </a:pPr>
            <a:r>
              <a:rPr lang="fr-FR" sz="900"/>
              <a:t> </a:t>
            </a:r>
            <a:r>
              <a:rPr lang="fr-FR" sz="900" smtClean="0"/>
              <a:t>     régression</a:t>
            </a:r>
          </a:p>
        </p:txBody>
      </p:sp>
      <p:sp>
        <p:nvSpPr>
          <p:cNvPr id="22" name="Text Box 253"/>
          <p:cNvSpPr txBox="1">
            <a:spLocks noChangeArrowheads="1"/>
          </p:cNvSpPr>
          <p:nvPr/>
        </p:nvSpPr>
        <p:spPr bwMode="auto">
          <a:xfrm>
            <a:off x="6188555" y="5874327"/>
            <a:ext cx="1736245" cy="461665"/>
          </a:xfrm>
          <a:prstGeom prst="rect">
            <a:avLst/>
          </a:prstGeom>
          <a:noFill/>
          <a:ln w="9525">
            <a:noFill/>
            <a:miter lim="800000"/>
            <a:headEnd/>
            <a:tailEnd/>
          </a:ln>
        </p:spPr>
        <p:txBody>
          <a:bodyPr wrap="square">
            <a:spAutoFit/>
          </a:bodyPr>
          <a:lstStyle/>
          <a:p>
            <a:pPr>
              <a:lnSpc>
                <a:spcPct val="80000"/>
              </a:lnSpc>
              <a:spcBef>
                <a:spcPct val="80000"/>
              </a:spcBef>
            </a:pPr>
            <a:r>
              <a:rPr lang="fr-FR" sz="1000" smtClean="0"/>
              <a:t>Manuel d’installation</a:t>
            </a:r>
          </a:p>
          <a:p>
            <a:pPr>
              <a:lnSpc>
                <a:spcPct val="80000"/>
              </a:lnSpc>
              <a:spcBef>
                <a:spcPct val="80000"/>
              </a:spcBef>
            </a:pPr>
            <a:r>
              <a:rPr lang="fr-FR" sz="1000" smtClean="0"/>
              <a:t>Manuel d’exploitation</a:t>
            </a:r>
            <a:endParaRPr lang="fr-FR" sz="1000"/>
          </a:p>
        </p:txBody>
      </p:sp>
      <p:pic>
        <p:nvPicPr>
          <p:cNvPr id="23"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973263" y="2503237"/>
            <a:ext cx="248430" cy="246064"/>
          </a:xfrm>
          <a:prstGeom prst="rect">
            <a:avLst/>
          </a:prstGeom>
          <a:noFill/>
        </p:spPr>
      </p:pic>
      <p:pic>
        <p:nvPicPr>
          <p:cNvPr id="24"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2251573" y="2503237"/>
            <a:ext cx="248430" cy="246064"/>
          </a:xfrm>
          <a:prstGeom prst="rect">
            <a:avLst/>
          </a:prstGeom>
          <a:noFill/>
        </p:spPr>
      </p:pic>
      <p:pic>
        <p:nvPicPr>
          <p:cNvPr id="27"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8080242" y="6086813"/>
            <a:ext cx="248430" cy="246064"/>
          </a:xfrm>
          <a:prstGeom prst="rect">
            <a:avLst/>
          </a:prstGeom>
          <a:noFill/>
        </p:spPr>
      </p:pic>
      <p:sp>
        <p:nvSpPr>
          <p:cNvPr id="29" name="AutoShape 188"/>
          <p:cNvSpPr>
            <a:spLocks noChangeArrowheads="1"/>
          </p:cNvSpPr>
          <p:nvPr/>
        </p:nvSpPr>
        <p:spPr bwMode="auto">
          <a:xfrm>
            <a:off x="493267" y="5479177"/>
            <a:ext cx="1660919" cy="268805"/>
          </a:xfrm>
          <a:prstGeom prst="roundRect">
            <a:avLst>
              <a:gd name="adj" fmla="val 16667"/>
            </a:avLst>
          </a:prstGeom>
          <a:solidFill>
            <a:srgbClr val="FFFFFF"/>
          </a:solidFill>
          <a:ln w="9525">
            <a:solidFill>
              <a:schemeClr val="tx1"/>
            </a:solidFill>
            <a:round/>
            <a:headEnd/>
            <a:tailEnd/>
          </a:ln>
        </p:spPr>
        <p:txBody>
          <a:bodyPr wrap="none" anchor="ctr"/>
          <a:lstStyle/>
          <a:p>
            <a:pPr defTabSz="444500">
              <a:lnSpc>
                <a:spcPct val="80000"/>
              </a:lnSpc>
              <a:spcBef>
                <a:spcPct val="80000"/>
              </a:spcBef>
            </a:pPr>
            <a:r>
              <a:rPr lang="fr-FR" sz="1000" b="1" smtClean="0">
                <a:solidFill>
                  <a:srgbClr val="000000"/>
                </a:solidFill>
              </a:rPr>
              <a:t>	Validation Client</a:t>
            </a:r>
          </a:p>
        </p:txBody>
      </p:sp>
      <p:pic>
        <p:nvPicPr>
          <p:cNvPr id="30"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706902" y="5525476"/>
            <a:ext cx="186351" cy="184576"/>
          </a:xfrm>
          <a:prstGeom prst="rect">
            <a:avLst/>
          </a:prstGeom>
          <a:noFill/>
        </p:spPr>
      </p:pic>
      <p:sp>
        <p:nvSpPr>
          <p:cNvPr id="31" name="Ellipse 30"/>
          <p:cNvSpPr/>
          <p:nvPr/>
        </p:nvSpPr>
        <p:spPr>
          <a:xfrm>
            <a:off x="208152" y="2086043"/>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smtClean="0"/>
              <a:t>1</a:t>
            </a:r>
            <a:endParaRPr lang="fr-FR" sz="1600"/>
          </a:p>
        </p:txBody>
      </p:sp>
      <p:sp>
        <p:nvSpPr>
          <p:cNvPr id="32" name="Ellipse 31"/>
          <p:cNvSpPr/>
          <p:nvPr/>
        </p:nvSpPr>
        <p:spPr>
          <a:xfrm>
            <a:off x="1253163" y="2086043"/>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a:t>2</a:t>
            </a:r>
          </a:p>
        </p:txBody>
      </p:sp>
      <p:sp>
        <p:nvSpPr>
          <p:cNvPr id="33" name="Ellipse 32"/>
          <p:cNvSpPr/>
          <p:nvPr/>
        </p:nvSpPr>
        <p:spPr>
          <a:xfrm>
            <a:off x="3804241" y="2126517"/>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smtClean="0"/>
              <a:t>3</a:t>
            </a:r>
            <a:endParaRPr lang="fr-FR" sz="1600"/>
          </a:p>
        </p:txBody>
      </p:sp>
      <p:sp>
        <p:nvSpPr>
          <p:cNvPr id="34" name="Ellipse 33"/>
          <p:cNvSpPr/>
          <p:nvPr/>
        </p:nvSpPr>
        <p:spPr>
          <a:xfrm>
            <a:off x="3695684" y="4384479"/>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a:t>4</a:t>
            </a:r>
          </a:p>
        </p:txBody>
      </p:sp>
      <p:sp>
        <p:nvSpPr>
          <p:cNvPr id="35" name="Ellipse 34"/>
          <p:cNvSpPr/>
          <p:nvPr/>
        </p:nvSpPr>
        <p:spPr>
          <a:xfrm>
            <a:off x="5649701" y="2395322"/>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a:t>5</a:t>
            </a:r>
          </a:p>
        </p:txBody>
      </p:sp>
      <p:sp>
        <p:nvSpPr>
          <p:cNvPr id="38" name="ZoneTexte 37"/>
          <p:cNvSpPr txBox="1"/>
          <p:nvPr/>
        </p:nvSpPr>
        <p:spPr>
          <a:xfrm>
            <a:off x="4129910" y="3739347"/>
            <a:ext cx="877163" cy="276999"/>
          </a:xfrm>
          <a:prstGeom prst="rect">
            <a:avLst/>
          </a:prstGeom>
          <a:noFill/>
        </p:spPr>
        <p:txBody>
          <a:bodyPr wrap="none" rtlCol="0">
            <a:spAutoFit/>
          </a:bodyPr>
          <a:lstStyle/>
          <a:p>
            <a:r>
              <a:rPr lang="fr-FR" sz="1200" b="1" smtClean="0"/>
              <a:t>Itérations</a:t>
            </a:r>
            <a:endParaRPr lang="fr-FR" sz="1200" b="1"/>
          </a:p>
        </p:txBody>
      </p:sp>
      <p:pic>
        <p:nvPicPr>
          <p:cNvPr id="39"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3466286" y="3636333"/>
            <a:ext cx="248430" cy="246064"/>
          </a:xfrm>
          <a:prstGeom prst="rect">
            <a:avLst/>
          </a:prstGeom>
          <a:noFill/>
        </p:spPr>
      </p:pic>
      <p:sp>
        <p:nvSpPr>
          <p:cNvPr id="42" name="ZoneTexte 41"/>
          <p:cNvSpPr txBox="1"/>
          <p:nvPr/>
        </p:nvSpPr>
        <p:spPr>
          <a:xfrm>
            <a:off x="4114798" y="2244436"/>
            <a:ext cx="2410690" cy="246221"/>
          </a:xfrm>
          <a:prstGeom prst="rect">
            <a:avLst/>
          </a:prstGeom>
          <a:noFill/>
        </p:spPr>
        <p:txBody>
          <a:bodyPr wrap="square" rtlCol="0">
            <a:spAutoFit/>
          </a:bodyPr>
          <a:lstStyle/>
          <a:p>
            <a:r>
              <a:rPr lang="fr-FR" sz="1000" b="1" smtClean="0">
                <a:solidFill>
                  <a:srgbClr val="FF0000"/>
                </a:solidFill>
              </a:rPr>
              <a:t>Recette usine</a:t>
            </a:r>
            <a:endParaRPr lang="fr-FR" sz="1000" b="1">
              <a:solidFill>
                <a:srgbClr val="FF0000"/>
              </a:solidFill>
            </a:endParaRPr>
          </a:p>
        </p:txBody>
      </p:sp>
      <p:sp>
        <p:nvSpPr>
          <p:cNvPr id="43" name="Explosion 1 42"/>
          <p:cNvSpPr/>
          <p:nvPr/>
        </p:nvSpPr>
        <p:spPr bwMode="auto">
          <a:xfrm>
            <a:off x="4391893" y="2424545"/>
            <a:ext cx="318654" cy="318655"/>
          </a:xfrm>
          <a:prstGeom prst="irregularSeal1">
            <a:avLst/>
          </a:prstGeom>
          <a:solidFill>
            <a:srgbClr val="FF0000"/>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
        <p:nvSpPr>
          <p:cNvPr id="20" name="Rectangle 19"/>
          <p:cNvSpPr/>
          <p:nvPr/>
        </p:nvSpPr>
        <p:spPr bwMode="auto">
          <a:xfrm>
            <a:off x="6507416" y="787851"/>
            <a:ext cx="2578523" cy="479393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
        <p:nvSpPr>
          <p:cNvPr id="5" name="ZoneTexte 4"/>
          <p:cNvSpPr txBox="1"/>
          <p:nvPr/>
        </p:nvSpPr>
        <p:spPr>
          <a:xfrm>
            <a:off x="6533336" y="806901"/>
            <a:ext cx="2523575" cy="369332"/>
          </a:xfrm>
          <a:prstGeom prst="rect">
            <a:avLst/>
          </a:prstGeom>
          <a:solidFill>
            <a:schemeClr val="bg1"/>
          </a:solidFill>
        </p:spPr>
        <p:txBody>
          <a:bodyPr wrap="square" rtlCol="0">
            <a:spAutoFit/>
          </a:bodyPr>
          <a:lstStyle/>
          <a:p>
            <a:r>
              <a:rPr lang="fr-FR" sz="1800" b="1" smtClean="0"/>
              <a:t>Itération 1 :</a:t>
            </a:r>
            <a:endParaRPr lang="fr-FR" sz="1800" b="1"/>
          </a:p>
        </p:txBody>
      </p:sp>
      <p:sp>
        <p:nvSpPr>
          <p:cNvPr id="7" name="ZoneTexte 6"/>
          <p:cNvSpPr txBox="1"/>
          <p:nvPr/>
        </p:nvSpPr>
        <p:spPr>
          <a:xfrm>
            <a:off x="6533336" y="1198858"/>
            <a:ext cx="2523575" cy="1477328"/>
          </a:xfrm>
          <a:prstGeom prst="rect">
            <a:avLst/>
          </a:prstGeom>
          <a:solidFill>
            <a:schemeClr val="bg1"/>
          </a:solidFill>
        </p:spPr>
        <p:txBody>
          <a:bodyPr wrap="square" rtlCol="0">
            <a:spAutoFit/>
          </a:bodyPr>
          <a:lstStyle/>
          <a:p>
            <a:r>
              <a:rPr lang="fr-FR" sz="1500" smtClean="0"/>
              <a:t>Catalogue, Produits, Cross </a:t>
            </a:r>
            <a:r>
              <a:rPr lang="fr-FR" sz="1500" err="1" smtClean="0"/>
              <a:t>Sell</a:t>
            </a:r>
            <a:r>
              <a:rPr lang="fr-FR" sz="1500" smtClean="0"/>
              <a:t> / Up </a:t>
            </a:r>
            <a:r>
              <a:rPr lang="fr-FR" sz="1500" err="1" smtClean="0"/>
              <a:t>Sell</a:t>
            </a:r>
            <a:r>
              <a:rPr lang="fr-FR" sz="1500" smtClean="0"/>
              <a:t>, Compte client, Design, Prolongation d’abonnement, 2 à 3 offres de réabonnement, zone dédiée aux cadeaux.</a:t>
            </a:r>
          </a:p>
        </p:txBody>
      </p:sp>
      <p:sp>
        <p:nvSpPr>
          <p:cNvPr id="41" name="ZoneTexte 40"/>
          <p:cNvSpPr txBox="1"/>
          <p:nvPr/>
        </p:nvSpPr>
        <p:spPr>
          <a:xfrm>
            <a:off x="6533336" y="1198858"/>
            <a:ext cx="2523575" cy="2185214"/>
          </a:xfrm>
          <a:prstGeom prst="rect">
            <a:avLst/>
          </a:prstGeom>
          <a:solidFill>
            <a:schemeClr val="bg1"/>
          </a:solidFill>
        </p:spPr>
        <p:txBody>
          <a:bodyPr wrap="square" rtlCol="0">
            <a:spAutoFit/>
          </a:bodyPr>
          <a:lstStyle/>
          <a:p>
            <a:r>
              <a:rPr lang="fr-FR" sz="1500" smtClean="0"/>
              <a:t>Catalogue, Produits, Cross </a:t>
            </a:r>
            <a:r>
              <a:rPr lang="fr-FR" sz="1500" err="1" smtClean="0"/>
              <a:t>Sell</a:t>
            </a:r>
            <a:r>
              <a:rPr lang="fr-FR" sz="1500" smtClean="0"/>
              <a:t> / Up </a:t>
            </a:r>
            <a:r>
              <a:rPr lang="fr-FR" sz="1500" err="1" smtClean="0"/>
              <a:t>Sell</a:t>
            </a:r>
            <a:r>
              <a:rPr lang="fr-FR" sz="1500" smtClean="0"/>
              <a:t>, Compte client, Design, Prolongation d’abonnement, 2 à 3 offres de réabonnement, zone dédiée aux cadeaux.</a:t>
            </a:r>
          </a:p>
          <a:p>
            <a:endParaRPr lang="fr-FR" sz="1500" smtClean="0"/>
          </a:p>
          <a:p>
            <a:r>
              <a:rPr lang="fr-FR" sz="1500" smtClean="0"/>
              <a:t>Dates de démarrage </a:t>
            </a:r>
            <a:endParaRPr lang="fr-FR" sz="1500"/>
          </a:p>
          <a:p>
            <a:r>
              <a:rPr lang="fr-FR" sz="1500" smtClean="0"/>
              <a:t>Conception : 11 mars</a:t>
            </a:r>
          </a:p>
        </p:txBody>
      </p:sp>
      <p:sp>
        <p:nvSpPr>
          <p:cNvPr id="37" name="ZoneTexte 36"/>
          <p:cNvSpPr txBox="1"/>
          <p:nvPr/>
        </p:nvSpPr>
        <p:spPr>
          <a:xfrm>
            <a:off x="6533336" y="1198858"/>
            <a:ext cx="2523575" cy="2631490"/>
          </a:xfrm>
          <a:prstGeom prst="rect">
            <a:avLst/>
          </a:prstGeom>
          <a:solidFill>
            <a:schemeClr val="bg1"/>
          </a:solidFill>
        </p:spPr>
        <p:txBody>
          <a:bodyPr wrap="square" rtlCol="0">
            <a:spAutoFit/>
          </a:bodyPr>
          <a:lstStyle/>
          <a:p>
            <a:r>
              <a:rPr lang="fr-FR" sz="1500" smtClean="0"/>
              <a:t>Catalogue, Produits, Cross </a:t>
            </a:r>
            <a:r>
              <a:rPr lang="fr-FR" sz="1500" err="1" smtClean="0"/>
              <a:t>Sell</a:t>
            </a:r>
            <a:r>
              <a:rPr lang="fr-FR" sz="1500" smtClean="0"/>
              <a:t> / Up </a:t>
            </a:r>
            <a:r>
              <a:rPr lang="fr-FR" sz="1500" err="1" smtClean="0"/>
              <a:t>Sell</a:t>
            </a:r>
            <a:r>
              <a:rPr lang="fr-FR" sz="1500" smtClean="0"/>
              <a:t>, Compte client, Design, Prolongation d’abonnement, 2 à 3 offres de réabonnement, zone dédiée aux cadeaux.</a:t>
            </a:r>
          </a:p>
          <a:p>
            <a:endParaRPr lang="fr-FR" sz="1500"/>
          </a:p>
          <a:p>
            <a:r>
              <a:rPr lang="fr-FR" sz="1500" smtClean="0"/>
              <a:t>Dates de démarrage </a:t>
            </a:r>
          </a:p>
          <a:p>
            <a:r>
              <a:rPr lang="fr-FR" sz="1500" smtClean="0"/>
              <a:t>Conception : 11 mars</a:t>
            </a:r>
          </a:p>
          <a:p>
            <a:endParaRPr lang="fr-FR" sz="1500" smtClean="0"/>
          </a:p>
          <a:p>
            <a:r>
              <a:rPr lang="fr-FR" sz="1500" smtClean="0"/>
              <a:t>Développement : 04 avril</a:t>
            </a:r>
          </a:p>
        </p:txBody>
      </p:sp>
      <p:sp>
        <p:nvSpPr>
          <p:cNvPr id="40" name="ZoneTexte 39"/>
          <p:cNvSpPr txBox="1"/>
          <p:nvPr/>
        </p:nvSpPr>
        <p:spPr>
          <a:xfrm>
            <a:off x="6533336" y="1198858"/>
            <a:ext cx="2523575" cy="4247317"/>
          </a:xfrm>
          <a:prstGeom prst="rect">
            <a:avLst/>
          </a:prstGeom>
          <a:solidFill>
            <a:schemeClr val="bg1"/>
          </a:solidFill>
        </p:spPr>
        <p:txBody>
          <a:bodyPr wrap="square" rtlCol="0">
            <a:spAutoFit/>
          </a:bodyPr>
          <a:lstStyle/>
          <a:p>
            <a:r>
              <a:rPr lang="fr-FR" sz="1500" smtClean="0"/>
              <a:t>Catalogue, Produits, Cross </a:t>
            </a:r>
            <a:r>
              <a:rPr lang="fr-FR" sz="1500" err="1" smtClean="0"/>
              <a:t>Sell</a:t>
            </a:r>
            <a:r>
              <a:rPr lang="fr-FR" sz="1500" smtClean="0"/>
              <a:t> / Up </a:t>
            </a:r>
            <a:r>
              <a:rPr lang="fr-FR" sz="1500" err="1" smtClean="0"/>
              <a:t>Sell</a:t>
            </a:r>
            <a:r>
              <a:rPr lang="fr-FR" sz="1500" smtClean="0"/>
              <a:t>, Compte client, Design, Prolongation d’abonnement, 2 à 3 offres de réabonnement, zone dédiée aux cadeaux.</a:t>
            </a:r>
          </a:p>
          <a:p>
            <a:endParaRPr lang="fr-FR" sz="1500"/>
          </a:p>
          <a:p>
            <a:r>
              <a:rPr lang="fr-FR" sz="1500" smtClean="0"/>
              <a:t>Dates de démarrage </a:t>
            </a:r>
          </a:p>
          <a:p>
            <a:r>
              <a:rPr lang="fr-FR" sz="1500" smtClean="0"/>
              <a:t>Conception : 11 mars</a:t>
            </a:r>
          </a:p>
          <a:p>
            <a:endParaRPr lang="fr-FR" sz="1500" smtClean="0"/>
          </a:p>
          <a:p>
            <a:r>
              <a:rPr lang="fr-FR" sz="1500" smtClean="0"/>
              <a:t>Développement : 04 avril</a:t>
            </a:r>
          </a:p>
          <a:p>
            <a:endParaRPr lang="fr-FR" sz="1500" smtClean="0"/>
          </a:p>
          <a:p>
            <a:r>
              <a:rPr lang="fr-FR" sz="1500" smtClean="0"/>
              <a:t>Recette usine : 07 mai</a:t>
            </a:r>
          </a:p>
          <a:p>
            <a:endParaRPr lang="fr-FR" sz="1500" smtClean="0"/>
          </a:p>
          <a:p>
            <a:r>
              <a:rPr lang="fr-FR" sz="1500" b="1" smtClean="0">
                <a:solidFill>
                  <a:srgbClr val="FF0000"/>
                </a:solidFill>
              </a:rPr>
              <a:t>Mise à disposition des interfaces : 29 mars au plus tard</a:t>
            </a:r>
          </a:p>
          <a:p>
            <a:endParaRPr lang="fr-FR" sz="1500"/>
          </a:p>
        </p:txBody>
      </p:sp>
    </p:spTree>
    <p:extLst>
      <p:ext uri="{BB962C8B-B14F-4D97-AF65-F5344CB8AC3E}">
        <p14:creationId xmlns:p14="http://schemas.microsoft.com/office/powerpoint/2010/main" val="145598394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p:bldP spid="17" grpId="0"/>
      <p:bldP spid="18" grpId="0"/>
      <p:bldP spid="33" grpId="0" animBg="1"/>
      <p:bldP spid="34" grpId="0" animBg="1"/>
      <p:bldP spid="35" grpId="0" animBg="1"/>
      <p:bldP spid="42" grpId="0"/>
      <p:bldP spid="43" grpId="0" animBg="1"/>
      <p:bldP spid="41" grpId="0" animBg="1"/>
      <p:bldP spid="37" grpId="0" animBg="1"/>
      <p:bldP spid="4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82</a:t>
            </a:fld>
            <a:endParaRPr lang="fr-FR"/>
          </a:p>
        </p:txBody>
      </p:sp>
      <p:sp>
        <p:nvSpPr>
          <p:cNvPr id="6" name="Espace réservé du texte 5"/>
          <p:cNvSpPr>
            <a:spLocks noGrp="1"/>
          </p:cNvSpPr>
          <p:nvPr>
            <p:ph type="body" sz="quarter" idx="11"/>
          </p:nvPr>
        </p:nvSpPr>
        <p:spPr/>
        <p:txBody>
          <a:bodyPr/>
          <a:lstStyle/>
          <a:p>
            <a:r>
              <a:rPr lang="fr-FR" smtClean="0"/>
              <a:t>Cycle de vie projet - Itérations</a:t>
            </a:r>
            <a:endParaRPr lang="fr-FR"/>
          </a:p>
        </p:txBody>
      </p:sp>
      <p:sp>
        <p:nvSpPr>
          <p:cNvPr id="8" name="Pentagone 7"/>
          <p:cNvSpPr/>
          <p:nvPr/>
        </p:nvSpPr>
        <p:spPr>
          <a:xfrm>
            <a:off x="318065" y="2180278"/>
            <a:ext cx="1052255" cy="3601987"/>
          </a:xfrm>
          <a:prstGeom prst="homePlate">
            <a:avLst>
              <a:gd name="adj" fmla="val 12681"/>
            </a:avLst>
          </a:prstGeom>
        </p:spPr>
        <p:style>
          <a:lnRef idx="1">
            <a:schemeClr val="accent3"/>
          </a:lnRef>
          <a:fillRef idx="2">
            <a:schemeClr val="accent3"/>
          </a:fillRef>
          <a:effectRef idx="1">
            <a:schemeClr val="accent3"/>
          </a:effectRef>
          <a:fontRef idx="minor">
            <a:schemeClr val="dk1"/>
          </a:fontRef>
        </p:style>
        <p:txBody>
          <a:bodyPr rtlCol="0" anchor="t"/>
          <a:lstStyle/>
          <a:p>
            <a:endParaRPr lang="fr-FR" sz="900" b="1" smtClean="0"/>
          </a:p>
          <a:p>
            <a:endParaRPr lang="fr-FR" sz="900" b="1"/>
          </a:p>
          <a:p>
            <a:endParaRPr lang="fr-FR" sz="900" b="1" smtClean="0"/>
          </a:p>
          <a:p>
            <a:endParaRPr lang="fr-FR" sz="900" b="1" smtClean="0"/>
          </a:p>
          <a:p>
            <a:r>
              <a:rPr lang="fr-FR" sz="1000" b="1" smtClean="0"/>
              <a:t>Lancement</a:t>
            </a:r>
            <a:endParaRPr lang="fr-FR" sz="900" b="1" smtClean="0"/>
          </a:p>
          <a:p>
            <a:endParaRPr lang="fr-FR" sz="800" smtClean="0">
              <a:latin typeface="+mj-lt"/>
            </a:endParaRPr>
          </a:p>
          <a:p>
            <a:r>
              <a:rPr lang="fr-FR" sz="900" smtClean="0">
                <a:latin typeface="+mj-lt"/>
              </a:rPr>
              <a:t>Initialisation</a:t>
            </a:r>
            <a:br>
              <a:rPr lang="fr-FR" sz="900" smtClean="0">
                <a:latin typeface="+mj-lt"/>
              </a:rPr>
            </a:br>
            <a:endParaRPr lang="fr-FR" sz="900" smtClean="0">
              <a:latin typeface="+mj-lt"/>
            </a:endParaRPr>
          </a:p>
          <a:p>
            <a:r>
              <a:rPr lang="fr-FR" sz="900" smtClean="0">
                <a:latin typeface="+mj-lt"/>
              </a:rPr>
              <a:t>Plan d’assurance qualité</a:t>
            </a:r>
          </a:p>
          <a:p>
            <a:endParaRPr lang="fr-FR" sz="900" smtClean="0">
              <a:latin typeface="+mj-lt"/>
            </a:endParaRPr>
          </a:p>
          <a:p>
            <a:r>
              <a:rPr lang="fr-FR" sz="900" smtClean="0">
                <a:latin typeface="+mj-lt"/>
              </a:rPr>
              <a:t>Plan d’actions</a:t>
            </a:r>
          </a:p>
          <a:p>
            <a:endParaRPr lang="fr-FR" sz="900" smtClean="0">
              <a:latin typeface="+mj-lt"/>
            </a:endParaRPr>
          </a:p>
          <a:p>
            <a:r>
              <a:rPr lang="fr-FR" sz="900" smtClean="0">
                <a:latin typeface="+mj-lt"/>
              </a:rPr>
              <a:t>Planning projet</a:t>
            </a:r>
          </a:p>
          <a:p>
            <a:pPr algn="ctr"/>
            <a:endParaRPr lang="fr-FR" smtClean="0"/>
          </a:p>
          <a:p>
            <a:pPr algn="ctr"/>
            <a:endParaRPr lang="fr-FR"/>
          </a:p>
        </p:txBody>
      </p:sp>
      <p:sp>
        <p:nvSpPr>
          <p:cNvPr id="9" name="Pentagone 8"/>
          <p:cNvSpPr/>
          <p:nvPr/>
        </p:nvSpPr>
        <p:spPr>
          <a:xfrm>
            <a:off x="1370320" y="2180278"/>
            <a:ext cx="1198221" cy="3601987"/>
          </a:xfrm>
          <a:prstGeom prst="homePlate">
            <a:avLst>
              <a:gd name="adj" fmla="val 16023"/>
            </a:avLst>
          </a:prstGeom>
        </p:spPr>
        <p:style>
          <a:lnRef idx="1">
            <a:schemeClr val="accent6"/>
          </a:lnRef>
          <a:fillRef idx="2">
            <a:schemeClr val="accent6"/>
          </a:fillRef>
          <a:effectRef idx="1">
            <a:schemeClr val="accent6"/>
          </a:effectRef>
          <a:fontRef idx="minor">
            <a:schemeClr val="dk1"/>
          </a:fontRef>
        </p:style>
        <p:txBody>
          <a:bodyPr rtlCol="0" anchor="t"/>
          <a:lstStyle/>
          <a:p>
            <a:endParaRPr lang="fr-FR" sz="900" b="1"/>
          </a:p>
          <a:p>
            <a:endParaRPr lang="fr-FR" sz="900" b="1"/>
          </a:p>
          <a:p>
            <a:endParaRPr lang="fr-FR" sz="900" b="1"/>
          </a:p>
          <a:p>
            <a:endParaRPr lang="fr-FR" sz="900" b="1"/>
          </a:p>
          <a:p>
            <a:r>
              <a:rPr lang="fr-FR" sz="1000" b="1" smtClean="0"/>
              <a:t>Cadrage général</a:t>
            </a:r>
          </a:p>
          <a:p>
            <a:endParaRPr lang="fr-FR" sz="900" smtClean="0">
              <a:latin typeface="+mj-lt"/>
            </a:endParaRPr>
          </a:p>
          <a:p>
            <a:r>
              <a:rPr lang="fr-FR" sz="900" smtClean="0">
                <a:latin typeface="+mj-lt"/>
              </a:rPr>
              <a:t>Dossier d’architecture technique (DAT)</a:t>
            </a:r>
          </a:p>
          <a:p>
            <a:endParaRPr lang="fr-FR" sz="900" smtClean="0">
              <a:latin typeface="+mj-lt"/>
            </a:endParaRPr>
          </a:p>
          <a:p>
            <a:r>
              <a:rPr lang="fr-FR" sz="900" smtClean="0">
                <a:latin typeface="+mj-lt"/>
              </a:rPr>
              <a:t>Définition des contenus de chaque itération</a:t>
            </a:r>
          </a:p>
          <a:p>
            <a:endParaRPr lang="fr-FR" sz="900" smtClean="0">
              <a:latin typeface="+mj-lt"/>
            </a:endParaRPr>
          </a:p>
          <a:p>
            <a:r>
              <a:rPr lang="fr-FR" sz="900" smtClean="0">
                <a:latin typeface="+mj-lt"/>
              </a:rPr>
              <a:t>Conception ergonomique &amp; graphique</a:t>
            </a:r>
          </a:p>
          <a:p>
            <a:pPr algn="ctr"/>
            <a:endParaRPr lang="fr-FR" sz="700">
              <a:latin typeface="+mj-lt"/>
            </a:endParaRPr>
          </a:p>
        </p:txBody>
      </p:sp>
      <p:sp>
        <p:nvSpPr>
          <p:cNvPr id="10" name="Flèche en arc 9"/>
          <p:cNvSpPr/>
          <p:nvPr/>
        </p:nvSpPr>
        <p:spPr>
          <a:xfrm rot="13479780" flipV="1">
            <a:off x="2763730" y="1975268"/>
            <a:ext cx="3565247" cy="4431050"/>
          </a:xfrm>
          <a:prstGeom prst="circularArrow">
            <a:avLst>
              <a:gd name="adj1" fmla="val 29314"/>
              <a:gd name="adj2" fmla="val 1249427"/>
              <a:gd name="adj3" fmla="val 17379667"/>
              <a:gd name="adj4" fmla="val 13056024"/>
              <a:gd name="adj5" fmla="val 1816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solidFill>
                <a:schemeClr val="tx1"/>
              </a:solidFill>
            </a:endParaRPr>
          </a:p>
        </p:txBody>
      </p:sp>
      <p:sp>
        <p:nvSpPr>
          <p:cNvPr id="12" name="Pentagone 11"/>
          <p:cNvSpPr/>
          <p:nvPr/>
        </p:nvSpPr>
        <p:spPr>
          <a:xfrm>
            <a:off x="1323427" y="5836027"/>
            <a:ext cx="7164732" cy="537610"/>
          </a:xfrm>
          <a:prstGeom prst="homePlate">
            <a:avLst>
              <a:gd name="adj" fmla="val 2433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sz="1000" b="1" smtClean="0"/>
          </a:p>
          <a:p>
            <a:pPr algn="ctr"/>
            <a:r>
              <a:rPr lang="fr-FR" sz="1400" b="1" smtClean="0"/>
              <a:t>Documentation</a:t>
            </a:r>
          </a:p>
          <a:p>
            <a:pPr algn="ctr"/>
            <a:endParaRPr lang="fr-FR"/>
          </a:p>
        </p:txBody>
      </p:sp>
      <p:sp>
        <p:nvSpPr>
          <p:cNvPr id="13" name="Pentagone 12"/>
          <p:cNvSpPr/>
          <p:nvPr/>
        </p:nvSpPr>
        <p:spPr>
          <a:xfrm>
            <a:off x="318065" y="1622476"/>
            <a:ext cx="8330665" cy="463404"/>
          </a:xfrm>
          <a:prstGeom prst="homePlate">
            <a:avLst>
              <a:gd name="adj" fmla="val 31896"/>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400" b="1" smtClean="0">
                <a:solidFill>
                  <a:schemeClr val="tx1"/>
                </a:solidFill>
              </a:rPr>
              <a:t>Suivi de projet</a:t>
            </a:r>
            <a:br>
              <a:rPr lang="fr-FR" sz="1400" b="1" smtClean="0">
                <a:solidFill>
                  <a:schemeClr val="tx1"/>
                </a:solidFill>
              </a:rPr>
            </a:br>
            <a:r>
              <a:rPr lang="fr-FR" sz="1400" b="1" smtClean="0">
                <a:solidFill>
                  <a:schemeClr val="tx1"/>
                </a:solidFill>
              </a:rPr>
              <a:t>Gestion de la qualité</a:t>
            </a:r>
            <a:endParaRPr lang="fr-FR" sz="1400" b="1">
              <a:solidFill>
                <a:schemeClr val="tx1"/>
              </a:solidFill>
            </a:endParaRPr>
          </a:p>
        </p:txBody>
      </p:sp>
      <p:sp>
        <p:nvSpPr>
          <p:cNvPr id="14" name="Flèche en arc 13"/>
          <p:cNvSpPr/>
          <p:nvPr/>
        </p:nvSpPr>
        <p:spPr>
          <a:xfrm rot="6078015" flipV="1">
            <a:off x="3057778" y="1321807"/>
            <a:ext cx="3718093" cy="4951317"/>
          </a:xfrm>
          <a:prstGeom prst="circularArrow">
            <a:avLst>
              <a:gd name="adj1" fmla="val 28776"/>
              <a:gd name="adj2" fmla="val 1221287"/>
              <a:gd name="adj3" fmla="val 17262359"/>
              <a:gd name="adj4" fmla="val 13131544"/>
              <a:gd name="adj5" fmla="val 1823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solidFill>
                <a:schemeClr val="tx1"/>
              </a:solidFill>
            </a:endParaRPr>
          </a:p>
        </p:txBody>
      </p:sp>
      <p:sp>
        <p:nvSpPr>
          <p:cNvPr id="15" name="Flèche en arc 14"/>
          <p:cNvSpPr/>
          <p:nvPr/>
        </p:nvSpPr>
        <p:spPr>
          <a:xfrm rot="19890557" flipV="1">
            <a:off x="2652449" y="2046430"/>
            <a:ext cx="3416846" cy="3908336"/>
          </a:xfrm>
          <a:prstGeom prst="circularArrow">
            <a:avLst>
              <a:gd name="adj1" fmla="val 28355"/>
              <a:gd name="adj2" fmla="val 1235146"/>
              <a:gd name="adj3" fmla="val 17447762"/>
              <a:gd name="adj4" fmla="val 11575662"/>
              <a:gd name="adj5" fmla="val 18793"/>
            </a:avLst>
          </a:prstGeom>
        </p:spPr>
        <p:style>
          <a:lnRef idx="1">
            <a:schemeClr val="accent1"/>
          </a:lnRef>
          <a:fillRef idx="2">
            <a:schemeClr val="accent1"/>
          </a:fillRef>
          <a:effectRef idx="1">
            <a:schemeClr val="accent1"/>
          </a:effectRef>
          <a:fontRef idx="minor">
            <a:schemeClr val="dk1"/>
          </a:fontRef>
        </p:style>
        <p:txBody>
          <a:bodyPr rtlCol="0" anchor="t"/>
          <a:lstStyle/>
          <a:p>
            <a:pPr algn="ctr"/>
            <a:endParaRPr lang="fr-FR" sz="1200">
              <a:solidFill>
                <a:schemeClr val="tx1"/>
              </a:solidFill>
            </a:endParaRPr>
          </a:p>
        </p:txBody>
      </p:sp>
      <p:sp>
        <p:nvSpPr>
          <p:cNvPr id="16" name="ZoneTexte 15"/>
          <p:cNvSpPr txBox="1"/>
          <p:nvPr/>
        </p:nvSpPr>
        <p:spPr>
          <a:xfrm>
            <a:off x="2691539" y="2286319"/>
            <a:ext cx="1588413" cy="2231380"/>
          </a:xfrm>
          <a:prstGeom prst="rect">
            <a:avLst/>
          </a:prstGeom>
          <a:noFill/>
        </p:spPr>
        <p:txBody>
          <a:bodyPr wrap="square" rtlCol="0">
            <a:spAutoFit/>
          </a:bodyPr>
          <a:lstStyle/>
          <a:p>
            <a:r>
              <a:rPr lang="fr-FR" sz="1600" smtClean="0"/>
              <a:t>         </a:t>
            </a:r>
            <a:r>
              <a:rPr lang="fr-FR" sz="1000" b="1" smtClean="0">
                <a:latin typeface="+mn-lt"/>
              </a:rPr>
              <a:t>Conception                </a:t>
            </a:r>
          </a:p>
          <a:p>
            <a:r>
              <a:rPr lang="fr-FR" sz="1000" b="1">
                <a:latin typeface="+mn-lt"/>
              </a:rPr>
              <a:t> </a:t>
            </a:r>
            <a:r>
              <a:rPr lang="fr-FR" sz="1000" b="1" smtClean="0">
                <a:latin typeface="+mn-lt"/>
              </a:rPr>
              <a:t>            détaillée</a:t>
            </a:r>
            <a:endParaRPr lang="fr-FR" sz="1600" smtClean="0"/>
          </a:p>
          <a:p>
            <a:r>
              <a:rPr lang="fr-FR" sz="900" smtClean="0"/>
              <a:t>   </a:t>
            </a:r>
          </a:p>
          <a:p>
            <a:r>
              <a:rPr lang="fr-FR" sz="900" smtClean="0"/>
              <a:t>      Validation du contenu   </a:t>
            </a:r>
          </a:p>
          <a:p>
            <a:r>
              <a:rPr lang="fr-FR" sz="900"/>
              <a:t> </a:t>
            </a:r>
            <a:r>
              <a:rPr lang="fr-FR" sz="900" smtClean="0"/>
              <a:t>  attendu dans l’itération</a:t>
            </a:r>
          </a:p>
          <a:p>
            <a:endParaRPr lang="fr-FR" sz="900" smtClean="0"/>
          </a:p>
          <a:p>
            <a:r>
              <a:rPr lang="fr-FR" sz="900" smtClean="0"/>
              <a:t>   Spécifications</a:t>
            </a:r>
          </a:p>
          <a:p>
            <a:r>
              <a:rPr lang="fr-FR" sz="900" smtClean="0"/>
              <a:t> détaillées de </a:t>
            </a:r>
          </a:p>
          <a:p>
            <a:r>
              <a:rPr lang="fr-FR" sz="900" smtClean="0"/>
              <a:t>l’itération </a:t>
            </a:r>
          </a:p>
          <a:p>
            <a:r>
              <a:rPr lang="fr-FR" sz="900" smtClean="0"/>
              <a:t> (SFD/STD)</a:t>
            </a:r>
          </a:p>
          <a:p>
            <a:endParaRPr lang="fr-FR" sz="900"/>
          </a:p>
          <a:p>
            <a:endParaRPr lang="fr-FR" sz="1600" smtClean="0"/>
          </a:p>
          <a:p>
            <a:pPr algn="ctr"/>
            <a:endParaRPr lang="fr-FR" sz="1600"/>
          </a:p>
        </p:txBody>
      </p:sp>
      <p:sp>
        <p:nvSpPr>
          <p:cNvPr id="17" name="ZoneTexte 16"/>
          <p:cNvSpPr txBox="1"/>
          <p:nvPr/>
        </p:nvSpPr>
        <p:spPr>
          <a:xfrm>
            <a:off x="3424293" y="4868328"/>
            <a:ext cx="2388243" cy="732508"/>
          </a:xfrm>
          <a:prstGeom prst="rect">
            <a:avLst/>
          </a:prstGeom>
          <a:noFill/>
        </p:spPr>
        <p:txBody>
          <a:bodyPr wrap="square" rtlCol="0">
            <a:spAutoFit/>
          </a:bodyPr>
          <a:lstStyle/>
          <a:p>
            <a:pPr defTabSz="698500">
              <a:lnSpc>
                <a:spcPct val="80000"/>
              </a:lnSpc>
              <a:spcBef>
                <a:spcPct val="80000"/>
              </a:spcBef>
            </a:pPr>
            <a:r>
              <a:rPr lang="fr-FR" sz="1000" b="1" smtClean="0">
                <a:latin typeface="+mn-lt"/>
              </a:rPr>
              <a:t>	Mise en œuvre</a:t>
            </a:r>
            <a:endParaRPr lang="fr-FR" sz="900" smtClean="0"/>
          </a:p>
          <a:p>
            <a:pPr defTabSz="698500">
              <a:lnSpc>
                <a:spcPct val="80000"/>
              </a:lnSpc>
              <a:spcBef>
                <a:spcPct val="80000"/>
              </a:spcBef>
            </a:pPr>
            <a:r>
              <a:rPr lang="fr-FR" sz="900" smtClean="0"/>
              <a:t>        Réalisation </a:t>
            </a:r>
            <a:r>
              <a:rPr lang="fr-FR" sz="900"/>
              <a:t> </a:t>
            </a:r>
            <a:r>
              <a:rPr lang="fr-FR" sz="900" smtClean="0"/>
              <a:t>            Tests unitaires</a:t>
            </a:r>
            <a:r>
              <a:rPr lang="fr-FR" sz="1200" smtClean="0"/>
              <a:t/>
            </a:r>
            <a:br>
              <a:rPr lang="fr-FR" sz="1200" smtClean="0"/>
            </a:br>
            <a:r>
              <a:rPr lang="fr-FR" sz="1200" smtClean="0"/>
              <a:t>			 	</a:t>
            </a:r>
          </a:p>
        </p:txBody>
      </p:sp>
      <p:sp>
        <p:nvSpPr>
          <p:cNvPr id="18" name="ZoneTexte 17"/>
          <p:cNvSpPr txBox="1"/>
          <p:nvPr/>
        </p:nvSpPr>
        <p:spPr>
          <a:xfrm>
            <a:off x="5189108" y="3008778"/>
            <a:ext cx="1776413" cy="1224951"/>
          </a:xfrm>
          <a:prstGeom prst="rect">
            <a:avLst/>
          </a:prstGeom>
          <a:noFill/>
        </p:spPr>
        <p:txBody>
          <a:bodyPr wrap="square" rtlCol="0">
            <a:spAutoFit/>
          </a:bodyPr>
          <a:lstStyle/>
          <a:p>
            <a:pPr>
              <a:lnSpc>
                <a:spcPct val="80000"/>
              </a:lnSpc>
              <a:spcBef>
                <a:spcPct val="80000"/>
              </a:spcBef>
            </a:pPr>
            <a:r>
              <a:rPr lang="fr-FR" sz="1000" b="1" smtClean="0">
                <a:latin typeface="+mn-lt"/>
              </a:rPr>
              <a:t>Recette</a:t>
            </a:r>
            <a:br>
              <a:rPr lang="fr-FR" sz="1000" b="1" smtClean="0">
                <a:latin typeface="+mn-lt"/>
              </a:rPr>
            </a:br>
            <a:r>
              <a:rPr lang="fr-FR" sz="1000" b="1">
                <a:latin typeface="+mn-lt"/>
              </a:rPr>
              <a:t> </a:t>
            </a:r>
            <a:r>
              <a:rPr lang="fr-FR" sz="1000" b="1" smtClean="0">
                <a:latin typeface="+mn-lt"/>
              </a:rPr>
              <a:t>   interne</a:t>
            </a:r>
            <a:r>
              <a:rPr lang="fr-FR" sz="1600" smtClean="0"/>
              <a:t/>
            </a:r>
            <a:br>
              <a:rPr lang="fr-FR" sz="1600" smtClean="0"/>
            </a:br>
            <a:endParaRPr lang="fr-FR" sz="900" smtClean="0"/>
          </a:p>
          <a:p>
            <a:pPr>
              <a:lnSpc>
                <a:spcPct val="80000"/>
              </a:lnSpc>
              <a:spcBef>
                <a:spcPts val="0"/>
              </a:spcBef>
            </a:pPr>
            <a:endParaRPr lang="fr-FR" sz="900" smtClean="0"/>
          </a:p>
          <a:p>
            <a:pPr>
              <a:lnSpc>
                <a:spcPct val="80000"/>
              </a:lnSpc>
              <a:spcBef>
                <a:spcPts val="0"/>
              </a:spcBef>
            </a:pPr>
            <a:r>
              <a:rPr lang="fr-FR" sz="900"/>
              <a:t> </a:t>
            </a:r>
            <a:r>
              <a:rPr lang="fr-FR" sz="900" smtClean="0"/>
              <a:t>    Tests d’intégration</a:t>
            </a:r>
          </a:p>
          <a:p>
            <a:pPr>
              <a:lnSpc>
                <a:spcPct val="80000"/>
              </a:lnSpc>
              <a:spcBef>
                <a:spcPts val="0"/>
              </a:spcBef>
            </a:pPr>
            <a:r>
              <a:rPr lang="fr-FR" sz="900" smtClean="0"/>
              <a:t>      Tests techniques</a:t>
            </a:r>
          </a:p>
          <a:p>
            <a:pPr>
              <a:lnSpc>
                <a:spcPct val="80000"/>
              </a:lnSpc>
              <a:spcBef>
                <a:spcPts val="0"/>
              </a:spcBef>
            </a:pPr>
            <a:endParaRPr lang="fr-FR" sz="900"/>
          </a:p>
          <a:p>
            <a:pPr>
              <a:lnSpc>
                <a:spcPct val="80000"/>
              </a:lnSpc>
              <a:spcBef>
                <a:spcPts val="0"/>
              </a:spcBef>
            </a:pPr>
            <a:endParaRPr lang="fr-FR" sz="900" smtClean="0"/>
          </a:p>
          <a:p>
            <a:pPr>
              <a:lnSpc>
                <a:spcPct val="80000"/>
              </a:lnSpc>
              <a:spcBef>
                <a:spcPts val="0"/>
              </a:spcBef>
            </a:pPr>
            <a:r>
              <a:rPr lang="fr-FR" sz="900" smtClean="0"/>
              <a:t>      Tests de non</a:t>
            </a:r>
          </a:p>
          <a:p>
            <a:pPr>
              <a:lnSpc>
                <a:spcPct val="80000"/>
              </a:lnSpc>
              <a:spcBef>
                <a:spcPts val="0"/>
              </a:spcBef>
            </a:pPr>
            <a:r>
              <a:rPr lang="fr-FR" sz="900"/>
              <a:t> </a:t>
            </a:r>
            <a:r>
              <a:rPr lang="fr-FR" sz="900" smtClean="0"/>
              <a:t>     régression</a:t>
            </a:r>
          </a:p>
        </p:txBody>
      </p:sp>
      <p:sp>
        <p:nvSpPr>
          <p:cNvPr id="22" name="Text Box 253"/>
          <p:cNvSpPr txBox="1">
            <a:spLocks noChangeArrowheads="1"/>
          </p:cNvSpPr>
          <p:nvPr/>
        </p:nvSpPr>
        <p:spPr bwMode="auto">
          <a:xfrm>
            <a:off x="6188555" y="5874327"/>
            <a:ext cx="1736245" cy="461665"/>
          </a:xfrm>
          <a:prstGeom prst="rect">
            <a:avLst/>
          </a:prstGeom>
          <a:noFill/>
          <a:ln w="9525">
            <a:noFill/>
            <a:miter lim="800000"/>
            <a:headEnd/>
            <a:tailEnd/>
          </a:ln>
        </p:spPr>
        <p:txBody>
          <a:bodyPr wrap="square">
            <a:spAutoFit/>
          </a:bodyPr>
          <a:lstStyle/>
          <a:p>
            <a:pPr>
              <a:lnSpc>
                <a:spcPct val="80000"/>
              </a:lnSpc>
              <a:spcBef>
                <a:spcPct val="80000"/>
              </a:spcBef>
            </a:pPr>
            <a:r>
              <a:rPr lang="fr-FR" sz="1000" smtClean="0"/>
              <a:t>Manuel d’installation</a:t>
            </a:r>
          </a:p>
          <a:p>
            <a:pPr>
              <a:lnSpc>
                <a:spcPct val="80000"/>
              </a:lnSpc>
              <a:spcBef>
                <a:spcPct val="80000"/>
              </a:spcBef>
            </a:pPr>
            <a:r>
              <a:rPr lang="fr-FR" sz="1000" smtClean="0"/>
              <a:t>Manuel d’exploitation</a:t>
            </a:r>
            <a:endParaRPr lang="fr-FR" sz="1000"/>
          </a:p>
        </p:txBody>
      </p:sp>
      <p:pic>
        <p:nvPicPr>
          <p:cNvPr id="23"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973263" y="2503237"/>
            <a:ext cx="248430" cy="246064"/>
          </a:xfrm>
          <a:prstGeom prst="rect">
            <a:avLst/>
          </a:prstGeom>
          <a:noFill/>
        </p:spPr>
      </p:pic>
      <p:pic>
        <p:nvPicPr>
          <p:cNvPr id="24"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2251573" y="2503237"/>
            <a:ext cx="248430" cy="246064"/>
          </a:xfrm>
          <a:prstGeom prst="rect">
            <a:avLst/>
          </a:prstGeom>
          <a:noFill/>
        </p:spPr>
      </p:pic>
      <p:pic>
        <p:nvPicPr>
          <p:cNvPr id="27"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8080242" y="6086813"/>
            <a:ext cx="248430" cy="246064"/>
          </a:xfrm>
          <a:prstGeom prst="rect">
            <a:avLst/>
          </a:prstGeom>
          <a:noFill/>
        </p:spPr>
      </p:pic>
      <p:sp>
        <p:nvSpPr>
          <p:cNvPr id="29" name="AutoShape 188"/>
          <p:cNvSpPr>
            <a:spLocks noChangeArrowheads="1"/>
          </p:cNvSpPr>
          <p:nvPr/>
        </p:nvSpPr>
        <p:spPr bwMode="auto">
          <a:xfrm>
            <a:off x="493267" y="5479177"/>
            <a:ext cx="1660919" cy="268805"/>
          </a:xfrm>
          <a:prstGeom prst="roundRect">
            <a:avLst>
              <a:gd name="adj" fmla="val 16667"/>
            </a:avLst>
          </a:prstGeom>
          <a:solidFill>
            <a:srgbClr val="FFFFFF"/>
          </a:solidFill>
          <a:ln w="9525">
            <a:solidFill>
              <a:schemeClr val="tx1"/>
            </a:solidFill>
            <a:round/>
            <a:headEnd/>
            <a:tailEnd/>
          </a:ln>
        </p:spPr>
        <p:txBody>
          <a:bodyPr wrap="none" anchor="ctr"/>
          <a:lstStyle/>
          <a:p>
            <a:pPr defTabSz="444500">
              <a:lnSpc>
                <a:spcPct val="80000"/>
              </a:lnSpc>
              <a:spcBef>
                <a:spcPct val="80000"/>
              </a:spcBef>
            </a:pPr>
            <a:r>
              <a:rPr lang="fr-FR" sz="1000" b="1" smtClean="0">
                <a:solidFill>
                  <a:srgbClr val="000000"/>
                </a:solidFill>
              </a:rPr>
              <a:t>	Validation Client</a:t>
            </a:r>
          </a:p>
        </p:txBody>
      </p:sp>
      <p:pic>
        <p:nvPicPr>
          <p:cNvPr id="30"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706902" y="5525476"/>
            <a:ext cx="186351" cy="184576"/>
          </a:xfrm>
          <a:prstGeom prst="rect">
            <a:avLst/>
          </a:prstGeom>
          <a:noFill/>
        </p:spPr>
      </p:pic>
      <p:sp>
        <p:nvSpPr>
          <p:cNvPr id="31" name="Ellipse 30"/>
          <p:cNvSpPr/>
          <p:nvPr/>
        </p:nvSpPr>
        <p:spPr>
          <a:xfrm>
            <a:off x="208152" y="2086043"/>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smtClean="0"/>
              <a:t>1</a:t>
            </a:r>
            <a:endParaRPr lang="fr-FR" sz="1600"/>
          </a:p>
        </p:txBody>
      </p:sp>
      <p:sp>
        <p:nvSpPr>
          <p:cNvPr id="32" name="Ellipse 31"/>
          <p:cNvSpPr/>
          <p:nvPr/>
        </p:nvSpPr>
        <p:spPr>
          <a:xfrm>
            <a:off x="1253163" y="2086043"/>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a:t>2</a:t>
            </a:r>
          </a:p>
        </p:txBody>
      </p:sp>
      <p:sp>
        <p:nvSpPr>
          <p:cNvPr id="33" name="Ellipse 32"/>
          <p:cNvSpPr/>
          <p:nvPr/>
        </p:nvSpPr>
        <p:spPr>
          <a:xfrm>
            <a:off x="3804241" y="2126517"/>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smtClean="0"/>
              <a:t>3</a:t>
            </a:r>
            <a:endParaRPr lang="fr-FR" sz="1600"/>
          </a:p>
        </p:txBody>
      </p:sp>
      <p:sp>
        <p:nvSpPr>
          <p:cNvPr id="34" name="Ellipse 33"/>
          <p:cNvSpPr/>
          <p:nvPr/>
        </p:nvSpPr>
        <p:spPr>
          <a:xfrm>
            <a:off x="3695684" y="4384479"/>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a:t>4</a:t>
            </a:r>
          </a:p>
        </p:txBody>
      </p:sp>
      <p:sp>
        <p:nvSpPr>
          <p:cNvPr id="35" name="Ellipse 34"/>
          <p:cNvSpPr/>
          <p:nvPr/>
        </p:nvSpPr>
        <p:spPr>
          <a:xfrm>
            <a:off x="5649701" y="2395322"/>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a:t>5</a:t>
            </a:r>
          </a:p>
        </p:txBody>
      </p:sp>
      <p:sp>
        <p:nvSpPr>
          <p:cNvPr id="38" name="ZoneTexte 37"/>
          <p:cNvSpPr txBox="1"/>
          <p:nvPr/>
        </p:nvSpPr>
        <p:spPr>
          <a:xfrm>
            <a:off x="4129910" y="3739347"/>
            <a:ext cx="877163" cy="276999"/>
          </a:xfrm>
          <a:prstGeom prst="rect">
            <a:avLst/>
          </a:prstGeom>
          <a:noFill/>
        </p:spPr>
        <p:txBody>
          <a:bodyPr wrap="none" rtlCol="0">
            <a:spAutoFit/>
          </a:bodyPr>
          <a:lstStyle/>
          <a:p>
            <a:r>
              <a:rPr lang="fr-FR" sz="1200" b="1" smtClean="0"/>
              <a:t>Itérations</a:t>
            </a:r>
            <a:endParaRPr lang="fr-FR" sz="1200" b="1"/>
          </a:p>
        </p:txBody>
      </p:sp>
      <p:pic>
        <p:nvPicPr>
          <p:cNvPr id="39"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3466286" y="3636333"/>
            <a:ext cx="248430" cy="246064"/>
          </a:xfrm>
          <a:prstGeom prst="rect">
            <a:avLst/>
          </a:prstGeom>
          <a:noFill/>
        </p:spPr>
      </p:pic>
      <p:sp>
        <p:nvSpPr>
          <p:cNvPr id="42" name="ZoneTexte 41"/>
          <p:cNvSpPr txBox="1"/>
          <p:nvPr/>
        </p:nvSpPr>
        <p:spPr>
          <a:xfrm>
            <a:off x="4114798" y="2244436"/>
            <a:ext cx="2410690" cy="246221"/>
          </a:xfrm>
          <a:prstGeom prst="rect">
            <a:avLst/>
          </a:prstGeom>
          <a:noFill/>
        </p:spPr>
        <p:txBody>
          <a:bodyPr wrap="square" rtlCol="0">
            <a:spAutoFit/>
          </a:bodyPr>
          <a:lstStyle/>
          <a:p>
            <a:r>
              <a:rPr lang="fr-FR" sz="1000" b="1" smtClean="0">
                <a:solidFill>
                  <a:srgbClr val="FF0000"/>
                </a:solidFill>
              </a:rPr>
              <a:t>Recette usine</a:t>
            </a:r>
            <a:endParaRPr lang="fr-FR" sz="1000" b="1">
              <a:solidFill>
                <a:srgbClr val="FF0000"/>
              </a:solidFill>
            </a:endParaRPr>
          </a:p>
        </p:txBody>
      </p:sp>
      <p:sp>
        <p:nvSpPr>
          <p:cNvPr id="43" name="Explosion 1 42"/>
          <p:cNvSpPr/>
          <p:nvPr/>
        </p:nvSpPr>
        <p:spPr bwMode="auto">
          <a:xfrm>
            <a:off x="4391893" y="2424545"/>
            <a:ext cx="318654" cy="318655"/>
          </a:xfrm>
          <a:prstGeom prst="irregularSeal1">
            <a:avLst/>
          </a:prstGeom>
          <a:solidFill>
            <a:srgbClr val="FF0000"/>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
        <p:nvSpPr>
          <p:cNvPr id="20" name="Rectangle 19"/>
          <p:cNvSpPr/>
          <p:nvPr/>
        </p:nvSpPr>
        <p:spPr bwMode="auto">
          <a:xfrm>
            <a:off x="6507416" y="787851"/>
            <a:ext cx="2578523" cy="479393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
        <p:nvSpPr>
          <p:cNvPr id="5" name="ZoneTexte 4"/>
          <p:cNvSpPr txBox="1"/>
          <p:nvPr/>
        </p:nvSpPr>
        <p:spPr>
          <a:xfrm>
            <a:off x="6533336" y="806901"/>
            <a:ext cx="2523575" cy="369332"/>
          </a:xfrm>
          <a:prstGeom prst="rect">
            <a:avLst/>
          </a:prstGeom>
          <a:solidFill>
            <a:schemeClr val="bg1"/>
          </a:solidFill>
        </p:spPr>
        <p:txBody>
          <a:bodyPr wrap="square" rtlCol="0">
            <a:spAutoFit/>
          </a:bodyPr>
          <a:lstStyle/>
          <a:p>
            <a:r>
              <a:rPr lang="fr-FR" sz="1800" b="1" smtClean="0"/>
              <a:t>Itération 2 :</a:t>
            </a:r>
            <a:endParaRPr lang="fr-FR" sz="1800" b="1"/>
          </a:p>
        </p:txBody>
      </p:sp>
      <p:sp>
        <p:nvSpPr>
          <p:cNvPr id="7" name="ZoneTexte 6"/>
          <p:cNvSpPr txBox="1"/>
          <p:nvPr/>
        </p:nvSpPr>
        <p:spPr>
          <a:xfrm>
            <a:off x="6533336" y="1198858"/>
            <a:ext cx="2523575" cy="1938992"/>
          </a:xfrm>
          <a:prstGeom prst="rect">
            <a:avLst/>
          </a:prstGeom>
          <a:solidFill>
            <a:schemeClr val="bg1"/>
          </a:solidFill>
        </p:spPr>
        <p:txBody>
          <a:bodyPr wrap="square" rtlCol="0">
            <a:spAutoFit/>
          </a:bodyPr>
          <a:lstStyle/>
          <a:p>
            <a:r>
              <a:rPr lang="fr-FR" sz="1500" smtClean="0"/>
              <a:t>Panier, Produit à 0 €, Carnet d’adresse, Mémorisation CB, Chèques cadeaux, Commandes éclatées, contenu éditorial, Promotions / Codes promo, Livraison, Offres réseaux, Capacité multimédia.</a:t>
            </a:r>
          </a:p>
        </p:txBody>
      </p:sp>
      <p:sp>
        <p:nvSpPr>
          <p:cNvPr id="40" name="ZoneTexte 39"/>
          <p:cNvSpPr txBox="1"/>
          <p:nvPr/>
        </p:nvSpPr>
        <p:spPr>
          <a:xfrm>
            <a:off x="6533336" y="1198858"/>
            <a:ext cx="2523575" cy="2631490"/>
          </a:xfrm>
          <a:prstGeom prst="rect">
            <a:avLst/>
          </a:prstGeom>
          <a:solidFill>
            <a:schemeClr val="bg1"/>
          </a:solidFill>
        </p:spPr>
        <p:txBody>
          <a:bodyPr wrap="square" rtlCol="0">
            <a:spAutoFit/>
          </a:bodyPr>
          <a:lstStyle/>
          <a:p>
            <a:r>
              <a:rPr lang="fr-FR" sz="1500" smtClean="0"/>
              <a:t>Panier, Produit à 0 €, Carnet d’adresse, Mémorisation CB, Chèques cadeaux, Commandes éclatées, contenu éditorial, Promotions / Codes promo, Livraison, Offres réseaux, Capacité multimédia.</a:t>
            </a:r>
          </a:p>
          <a:p>
            <a:endParaRPr lang="fr-FR" sz="1500"/>
          </a:p>
          <a:p>
            <a:r>
              <a:rPr lang="fr-FR" sz="1500" smtClean="0"/>
              <a:t>Dates de démarrage </a:t>
            </a:r>
          </a:p>
          <a:p>
            <a:r>
              <a:rPr lang="fr-FR" sz="1500" smtClean="0"/>
              <a:t>Conception : 25 mars</a:t>
            </a:r>
          </a:p>
        </p:txBody>
      </p:sp>
      <p:sp>
        <p:nvSpPr>
          <p:cNvPr id="41" name="ZoneTexte 40"/>
          <p:cNvSpPr txBox="1"/>
          <p:nvPr/>
        </p:nvSpPr>
        <p:spPr>
          <a:xfrm>
            <a:off x="6533336" y="1198858"/>
            <a:ext cx="2523575" cy="3093154"/>
          </a:xfrm>
          <a:prstGeom prst="rect">
            <a:avLst/>
          </a:prstGeom>
          <a:solidFill>
            <a:schemeClr val="bg1"/>
          </a:solidFill>
        </p:spPr>
        <p:txBody>
          <a:bodyPr wrap="square" rtlCol="0">
            <a:spAutoFit/>
          </a:bodyPr>
          <a:lstStyle/>
          <a:p>
            <a:r>
              <a:rPr lang="fr-FR" sz="1500" smtClean="0"/>
              <a:t>Panier, Produit à 0 €, Carnet d’adresse, Mémorisation CB, Chèques cadeaux, Commandes éclatées, contenu éditorial, Promotions / Codes promo, Livraison, Offres réseaux, Capacité multimédia.</a:t>
            </a:r>
          </a:p>
          <a:p>
            <a:endParaRPr lang="fr-FR" sz="1500"/>
          </a:p>
          <a:p>
            <a:r>
              <a:rPr lang="fr-FR" sz="1500" smtClean="0"/>
              <a:t>Dates de démarrage </a:t>
            </a:r>
          </a:p>
          <a:p>
            <a:r>
              <a:rPr lang="fr-FR" sz="1500" smtClean="0"/>
              <a:t>Conception : 25 mars</a:t>
            </a:r>
          </a:p>
          <a:p>
            <a:endParaRPr lang="fr-FR" sz="1500" smtClean="0"/>
          </a:p>
          <a:p>
            <a:r>
              <a:rPr lang="fr-FR" sz="1500" smtClean="0"/>
              <a:t>Développement : 29 avril</a:t>
            </a:r>
          </a:p>
        </p:txBody>
      </p:sp>
      <p:sp>
        <p:nvSpPr>
          <p:cNvPr id="44" name="ZoneTexte 43"/>
          <p:cNvSpPr txBox="1"/>
          <p:nvPr/>
        </p:nvSpPr>
        <p:spPr>
          <a:xfrm>
            <a:off x="6533336" y="1198858"/>
            <a:ext cx="2523575" cy="4016484"/>
          </a:xfrm>
          <a:prstGeom prst="rect">
            <a:avLst/>
          </a:prstGeom>
          <a:solidFill>
            <a:schemeClr val="bg1"/>
          </a:solidFill>
        </p:spPr>
        <p:txBody>
          <a:bodyPr wrap="square" rtlCol="0">
            <a:spAutoFit/>
          </a:bodyPr>
          <a:lstStyle/>
          <a:p>
            <a:r>
              <a:rPr lang="fr-FR" sz="1500" dirty="0" smtClean="0"/>
              <a:t>Panier, Produit à 0 €, Carnet d’adresse, Mémorisation CB, Chèques cadeaux, Commandes éclatées, contenu éditorial, Promotions / Codes promo, Livraison, Offres réseaux, Capacité multimédia.</a:t>
            </a:r>
          </a:p>
          <a:p>
            <a:endParaRPr lang="fr-FR" sz="1500" dirty="0"/>
          </a:p>
          <a:p>
            <a:r>
              <a:rPr lang="fr-FR" sz="1500" dirty="0" smtClean="0"/>
              <a:t>Dates de démarrage </a:t>
            </a:r>
          </a:p>
          <a:p>
            <a:r>
              <a:rPr lang="fr-FR" sz="1500" dirty="0" smtClean="0"/>
              <a:t>Conception : 25 mars</a:t>
            </a:r>
          </a:p>
          <a:p>
            <a:endParaRPr lang="fr-FR" sz="1500" dirty="0" smtClean="0"/>
          </a:p>
          <a:p>
            <a:r>
              <a:rPr lang="fr-FR" sz="1500" dirty="0" smtClean="0"/>
              <a:t>Développement : 29 avril</a:t>
            </a:r>
          </a:p>
          <a:p>
            <a:endParaRPr lang="fr-FR" sz="1500" dirty="0"/>
          </a:p>
          <a:p>
            <a:r>
              <a:rPr lang="fr-FR" sz="1500" dirty="0" smtClean="0"/>
              <a:t>Tests techniques : 16 mai</a:t>
            </a:r>
          </a:p>
          <a:p>
            <a:endParaRPr lang="fr-FR" sz="1500" dirty="0" smtClean="0"/>
          </a:p>
          <a:p>
            <a:r>
              <a:rPr lang="fr-FR" sz="1500" dirty="0" smtClean="0"/>
              <a:t>Recette usine : 30 mai</a:t>
            </a:r>
            <a:endParaRPr lang="fr-FR" sz="1500" dirty="0"/>
          </a:p>
        </p:txBody>
      </p:sp>
    </p:spTree>
    <p:extLst>
      <p:ext uri="{BB962C8B-B14F-4D97-AF65-F5344CB8AC3E}">
        <p14:creationId xmlns:p14="http://schemas.microsoft.com/office/powerpoint/2010/main" val="9002237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p:bldP spid="17" grpId="0"/>
      <p:bldP spid="18" grpId="0"/>
      <p:bldP spid="33" grpId="0" animBg="1"/>
      <p:bldP spid="34" grpId="0" animBg="1"/>
      <p:bldP spid="35" grpId="0" animBg="1"/>
      <p:bldP spid="42" grpId="0"/>
      <p:bldP spid="43" grpId="0" animBg="1"/>
      <p:bldP spid="40" grpId="0" animBg="1"/>
      <p:bldP spid="41" grpId="0" animBg="1"/>
      <p:bldP spid="4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83</a:t>
            </a:fld>
            <a:endParaRPr lang="fr-FR"/>
          </a:p>
        </p:txBody>
      </p:sp>
      <p:sp>
        <p:nvSpPr>
          <p:cNvPr id="6" name="Espace réservé du texte 5"/>
          <p:cNvSpPr>
            <a:spLocks noGrp="1"/>
          </p:cNvSpPr>
          <p:nvPr>
            <p:ph type="body" sz="quarter" idx="11"/>
          </p:nvPr>
        </p:nvSpPr>
        <p:spPr/>
        <p:txBody>
          <a:bodyPr/>
          <a:lstStyle/>
          <a:p>
            <a:r>
              <a:rPr lang="fr-FR" smtClean="0"/>
              <a:t>Cycle de vie projet - Itérations</a:t>
            </a:r>
            <a:endParaRPr lang="fr-FR"/>
          </a:p>
        </p:txBody>
      </p:sp>
      <p:sp>
        <p:nvSpPr>
          <p:cNvPr id="8" name="Pentagone 7"/>
          <p:cNvSpPr/>
          <p:nvPr/>
        </p:nvSpPr>
        <p:spPr>
          <a:xfrm>
            <a:off x="318065" y="2180278"/>
            <a:ext cx="1052255" cy="3601987"/>
          </a:xfrm>
          <a:prstGeom prst="homePlate">
            <a:avLst>
              <a:gd name="adj" fmla="val 12681"/>
            </a:avLst>
          </a:prstGeom>
        </p:spPr>
        <p:style>
          <a:lnRef idx="1">
            <a:schemeClr val="accent3"/>
          </a:lnRef>
          <a:fillRef idx="2">
            <a:schemeClr val="accent3"/>
          </a:fillRef>
          <a:effectRef idx="1">
            <a:schemeClr val="accent3"/>
          </a:effectRef>
          <a:fontRef idx="minor">
            <a:schemeClr val="dk1"/>
          </a:fontRef>
        </p:style>
        <p:txBody>
          <a:bodyPr rtlCol="0" anchor="t"/>
          <a:lstStyle/>
          <a:p>
            <a:endParaRPr lang="fr-FR" sz="900" b="1" smtClean="0"/>
          </a:p>
          <a:p>
            <a:endParaRPr lang="fr-FR" sz="900" b="1"/>
          </a:p>
          <a:p>
            <a:endParaRPr lang="fr-FR" sz="900" b="1" smtClean="0"/>
          </a:p>
          <a:p>
            <a:endParaRPr lang="fr-FR" sz="900" b="1" smtClean="0"/>
          </a:p>
          <a:p>
            <a:r>
              <a:rPr lang="fr-FR" sz="1000" b="1" smtClean="0"/>
              <a:t>Lancement</a:t>
            </a:r>
            <a:endParaRPr lang="fr-FR" sz="900" b="1" smtClean="0"/>
          </a:p>
          <a:p>
            <a:endParaRPr lang="fr-FR" sz="800" smtClean="0">
              <a:latin typeface="+mj-lt"/>
            </a:endParaRPr>
          </a:p>
          <a:p>
            <a:r>
              <a:rPr lang="fr-FR" sz="900" smtClean="0">
                <a:latin typeface="+mj-lt"/>
              </a:rPr>
              <a:t>Initialisation</a:t>
            </a:r>
            <a:br>
              <a:rPr lang="fr-FR" sz="900" smtClean="0">
                <a:latin typeface="+mj-lt"/>
              </a:rPr>
            </a:br>
            <a:endParaRPr lang="fr-FR" sz="900" smtClean="0">
              <a:latin typeface="+mj-lt"/>
            </a:endParaRPr>
          </a:p>
          <a:p>
            <a:r>
              <a:rPr lang="fr-FR" sz="900" smtClean="0">
                <a:latin typeface="+mj-lt"/>
              </a:rPr>
              <a:t>Plan d’assurance qualité</a:t>
            </a:r>
          </a:p>
          <a:p>
            <a:endParaRPr lang="fr-FR" sz="900" smtClean="0">
              <a:latin typeface="+mj-lt"/>
            </a:endParaRPr>
          </a:p>
          <a:p>
            <a:r>
              <a:rPr lang="fr-FR" sz="900" smtClean="0">
                <a:latin typeface="+mj-lt"/>
              </a:rPr>
              <a:t>Plan d’actions</a:t>
            </a:r>
          </a:p>
          <a:p>
            <a:endParaRPr lang="fr-FR" sz="900" smtClean="0">
              <a:latin typeface="+mj-lt"/>
            </a:endParaRPr>
          </a:p>
          <a:p>
            <a:r>
              <a:rPr lang="fr-FR" sz="900" smtClean="0">
                <a:latin typeface="+mj-lt"/>
              </a:rPr>
              <a:t>Planning projet</a:t>
            </a:r>
          </a:p>
          <a:p>
            <a:pPr algn="ctr"/>
            <a:endParaRPr lang="fr-FR" smtClean="0"/>
          </a:p>
          <a:p>
            <a:pPr algn="ctr"/>
            <a:endParaRPr lang="fr-FR"/>
          </a:p>
        </p:txBody>
      </p:sp>
      <p:sp>
        <p:nvSpPr>
          <p:cNvPr id="9" name="Pentagone 8"/>
          <p:cNvSpPr/>
          <p:nvPr/>
        </p:nvSpPr>
        <p:spPr>
          <a:xfrm>
            <a:off x="1370320" y="2180278"/>
            <a:ext cx="1198221" cy="3601987"/>
          </a:xfrm>
          <a:prstGeom prst="homePlate">
            <a:avLst>
              <a:gd name="adj" fmla="val 16023"/>
            </a:avLst>
          </a:prstGeom>
        </p:spPr>
        <p:style>
          <a:lnRef idx="1">
            <a:schemeClr val="accent6"/>
          </a:lnRef>
          <a:fillRef idx="2">
            <a:schemeClr val="accent6"/>
          </a:fillRef>
          <a:effectRef idx="1">
            <a:schemeClr val="accent6"/>
          </a:effectRef>
          <a:fontRef idx="minor">
            <a:schemeClr val="dk1"/>
          </a:fontRef>
        </p:style>
        <p:txBody>
          <a:bodyPr rtlCol="0" anchor="t"/>
          <a:lstStyle/>
          <a:p>
            <a:endParaRPr lang="fr-FR" sz="900" b="1"/>
          </a:p>
          <a:p>
            <a:endParaRPr lang="fr-FR" sz="900" b="1"/>
          </a:p>
          <a:p>
            <a:endParaRPr lang="fr-FR" sz="900" b="1"/>
          </a:p>
          <a:p>
            <a:endParaRPr lang="fr-FR" sz="900" b="1"/>
          </a:p>
          <a:p>
            <a:r>
              <a:rPr lang="fr-FR" sz="1000" b="1" smtClean="0"/>
              <a:t>Cadrage général</a:t>
            </a:r>
          </a:p>
          <a:p>
            <a:endParaRPr lang="fr-FR" sz="900" smtClean="0">
              <a:latin typeface="+mj-lt"/>
            </a:endParaRPr>
          </a:p>
          <a:p>
            <a:r>
              <a:rPr lang="fr-FR" sz="900" smtClean="0">
                <a:latin typeface="+mj-lt"/>
              </a:rPr>
              <a:t>Dossier d’architecture technique (DAT)</a:t>
            </a:r>
          </a:p>
          <a:p>
            <a:endParaRPr lang="fr-FR" sz="900" smtClean="0">
              <a:latin typeface="+mj-lt"/>
            </a:endParaRPr>
          </a:p>
          <a:p>
            <a:r>
              <a:rPr lang="fr-FR" sz="900" smtClean="0">
                <a:latin typeface="+mj-lt"/>
              </a:rPr>
              <a:t>Définition des contenus de chaque itération</a:t>
            </a:r>
          </a:p>
          <a:p>
            <a:endParaRPr lang="fr-FR" sz="900" smtClean="0">
              <a:latin typeface="+mj-lt"/>
            </a:endParaRPr>
          </a:p>
          <a:p>
            <a:r>
              <a:rPr lang="fr-FR" sz="900" smtClean="0">
                <a:latin typeface="+mj-lt"/>
              </a:rPr>
              <a:t>Conception ergonomique &amp; graphique</a:t>
            </a:r>
          </a:p>
          <a:p>
            <a:pPr algn="ctr"/>
            <a:endParaRPr lang="fr-FR" sz="700">
              <a:latin typeface="+mj-lt"/>
            </a:endParaRPr>
          </a:p>
        </p:txBody>
      </p:sp>
      <p:sp>
        <p:nvSpPr>
          <p:cNvPr id="10" name="Flèche en arc 9"/>
          <p:cNvSpPr/>
          <p:nvPr/>
        </p:nvSpPr>
        <p:spPr>
          <a:xfrm rot="13479780" flipV="1">
            <a:off x="2763730" y="1975268"/>
            <a:ext cx="3565247" cy="4431050"/>
          </a:xfrm>
          <a:prstGeom prst="circularArrow">
            <a:avLst>
              <a:gd name="adj1" fmla="val 29314"/>
              <a:gd name="adj2" fmla="val 1249427"/>
              <a:gd name="adj3" fmla="val 17379667"/>
              <a:gd name="adj4" fmla="val 13056024"/>
              <a:gd name="adj5" fmla="val 1816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solidFill>
                <a:schemeClr val="tx1"/>
              </a:solidFill>
            </a:endParaRPr>
          </a:p>
        </p:txBody>
      </p:sp>
      <p:sp>
        <p:nvSpPr>
          <p:cNvPr id="12" name="Pentagone 11"/>
          <p:cNvSpPr/>
          <p:nvPr/>
        </p:nvSpPr>
        <p:spPr>
          <a:xfrm>
            <a:off x="1323427" y="5836027"/>
            <a:ext cx="7164732" cy="537610"/>
          </a:xfrm>
          <a:prstGeom prst="homePlate">
            <a:avLst>
              <a:gd name="adj" fmla="val 2433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sz="1000" b="1" smtClean="0"/>
          </a:p>
          <a:p>
            <a:pPr algn="ctr"/>
            <a:r>
              <a:rPr lang="fr-FR" sz="1400" b="1" smtClean="0"/>
              <a:t>Documentation</a:t>
            </a:r>
          </a:p>
          <a:p>
            <a:pPr algn="ctr"/>
            <a:endParaRPr lang="fr-FR"/>
          </a:p>
        </p:txBody>
      </p:sp>
      <p:sp>
        <p:nvSpPr>
          <p:cNvPr id="13" name="Pentagone 12"/>
          <p:cNvSpPr/>
          <p:nvPr/>
        </p:nvSpPr>
        <p:spPr>
          <a:xfrm>
            <a:off x="318065" y="1622476"/>
            <a:ext cx="8330665" cy="463404"/>
          </a:xfrm>
          <a:prstGeom prst="homePlate">
            <a:avLst>
              <a:gd name="adj" fmla="val 31896"/>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400" b="1" smtClean="0">
                <a:solidFill>
                  <a:schemeClr val="tx1"/>
                </a:solidFill>
              </a:rPr>
              <a:t>Suivi de projet</a:t>
            </a:r>
            <a:br>
              <a:rPr lang="fr-FR" sz="1400" b="1" smtClean="0">
                <a:solidFill>
                  <a:schemeClr val="tx1"/>
                </a:solidFill>
              </a:rPr>
            </a:br>
            <a:r>
              <a:rPr lang="fr-FR" sz="1400" b="1" smtClean="0">
                <a:solidFill>
                  <a:schemeClr val="tx1"/>
                </a:solidFill>
              </a:rPr>
              <a:t>Gestion de la qualité</a:t>
            </a:r>
            <a:endParaRPr lang="fr-FR" sz="1400" b="1">
              <a:solidFill>
                <a:schemeClr val="tx1"/>
              </a:solidFill>
            </a:endParaRPr>
          </a:p>
        </p:txBody>
      </p:sp>
      <p:sp>
        <p:nvSpPr>
          <p:cNvPr id="14" name="Flèche en arc 13"/>
          <p:cNvSpPr/>
          <p:nvPr/>
        </p:nvSpPr>
        <p:spPr>
          <a:xfrm rot="6078015" flipV="1">
            <a:off x="3057778" y="1321807"/>
            <a:ext cx="3718093" cy="4951317"/>
          </a:xfrm>
          <a:prstGeom prst="circularArrow">
            <a:avLst>
              <a:gd name="adj1" fmla="val 28776"/>
              <a:gd name="adj2" fmla="val 1221287"/>
              <a:gd name="adj3" fmla="val 17262359"/>
              <a:gd name="adj4" fmla="val 13131544"/>
              <a:gd name="adj5" fmla="val 1823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solidFill>
                <a:schemeClr val="tx1"/>
              </a:solidFill>
            </a:endParaRPr>
          </a:p>
        </p:txBody>
      </p:sp>
      <p:sp>
        <p:nvSpPr>
          <p:cNvPr id="15" name="Flèche en arc 14"/>
          <p:cNvSpPr/>
          <p:nvPr/>
        </p:nvSpPr>
        <p:spPr>
          <a:xfrm rot="19890557" flipV="1">
            <a:off x="2652449" y="2046430"/>
            <a:ext cx="3416846" cy="3908336"/>
          </a:xfrm>
          <a:prstGeom prst="circularArrow">
            <a:avLst>
              <a:gd name="adj1" fmla="val 28355"/>
              <a:gd name="adj2" fmla="val 1235146"/>
              <a:gd name="adj3" fmla="val 17447762"/>
              <a:gd name="adj4" fmla="val 11575662"/>
              <a:gd name="adj5" fmla="val 18793"/>
            </a:avLst>
          </a:prstGeom>
        </p:spPr>
        <p:style>
          <a:lnRef idx="1">
            <a:schemeClr val="accent1"/>
          </a:lnRef>
          <a:fillRef idx="2">
            <a:schemeClr val="accent1"/>
          </a:fillRef>
          <a:effectRef idx="1">
            <a:schemeClr val="accent1"/>
          </a:effectRef>
          <a:fontRef idx="minor">
            <a:schemeClr val="dk1"/>
          </a:fontRef>
        </p:style>
        <p:txBody>
          <a:bodyPr rtlCol="0" anchor="t"/>
          <a:lstStyle/>
          <a:p>
            <a:pPr algn="ctr"/>
            <a:endParaRPr lang="fr-FR" sz="1200">
              <a:solidFill>
                <a:schemeClr val="tx1"/>
              </a:solidFill>
            </a:endParaRPr>
          </a:p>
        </p:txBody>
      </p:sp>
      <p:sp>
        <p:nvSpPr>
          <p:cNvPr id="16" name="ZoneTexte 15"/>
          <p:cNvSpPr txBox="1"/>
          <p:nvPr/>
        </p:nvSpPr>
        <p:spPr>
          <a:xfrm>
            <a:off x="2691539" y="2286319"/>
            <a:ext cx="1588413" cy="2231380"/>
          </a:xfrm>
          <a:prstGeom prst="rect">
            <a:avLst/>
          </a:prstGeom>
          <a:noFill/>
        </p:spPr>
        <p:txBody>
          <a:bodyPr wrap="square" rtlCol="0">
            <a:spAutoFit/>
          </a:bodyPr>
          <a:lstStyle/>
          <a:p>
            <a:r>
              <a:rPr lang="fr-FR" sz="1600" smtClean="0"/>
              <a:t>         </a:t>
            </a:r>
            <a:r>
              <a:rPr lang="fr-FR" sz="1000" b="1" smtClean="0">
                <a:latin typeface="+mn-lt"/>
              </a:rPr>
              <a:t>Conception                </a:t>
            </a:r>
          </a:p>
          <a:p>
            <a:r>
              <a:rPr lang="fr-FR" sz="1000" b="1">
                <a:latin typeface="+mn-lt"/>
              </a:rPr>
              <a:t> </a:t>
            </a:r>
            <a:r>
              <a:rPr lang="fr-FR" sz="1000" b="1" smtClean="0">
                <a:latin typeface="+mn-lt"/>
              </a:rPr>
              <a:t>            détaillée</a:t>
            </a:r>
            <a:endParaRPr lang="fr-FR" sz="1600" smtClean="0"/>
          </a:p>
          <a:p>
            <a:r>
              <a:rPr lang="fr-FR" sz="900" smtClean="0"/>
              <a:t>   </a:t>
            </a:r>
          </a:p>
          <a:p>
            <a:r>
              <a:rPr lang="fr-FR" sz="900" smtClean="0"/>
              <a:t>      Validation du contenu   </a:t>
            </a:r>
          </a:p>
          <a:p>
            <a:r>
              <a:rPr lang="fr-FR" sz="900"/>
              <a:t> </a:t>
            </a:r>
            <a:r>
              <a:rPr lang="fr-FR" sz="900" smtClean="0"/>
              <a:t>  attendu dans l’itération</a:t>
            </a:r>
          </a:p>
          <a:p>
            <a:endParaRPr lang="fr-FR" sz="900" smtClean="0"/>
          </a:p>
          <a:p>
            <a:r>
              <a:rPr lang="fr-FR" sz="900" smtClean="0"/>
              <a:t>   Spécifications</a:t>
            </a:r>
          </a:p>
          <a:p>
            <a:r>
              <a:rPr lang="fr-FR" sz="900" smtClean="0"/>
              <a:t> détaillées de </a:t>
            </a:r>
          </a:p>
          <a:p>
            <a:r>
              <a:rPr lang="fr-FR" sz="900" smtClean="0"/>
              <a:t>l’itération </a:t>
            </a:r>
          </a:p>
          <a:p>
            <a:r>
              <a:rPr lang="fr-FR" sz="900" smtClean="0"/>
              <a:t> (SFD/STD)</a:t>
            </a:r>
          </a:p>
          <a:p>
            <a:endParaRPr lang="fr-FR" sz="900"/>
          </a:p>
          <a:p>
            <a:endParaRPr lang="fr-FR" sz="1600" smtClean="0"/>
          </a:p>
          <a:p>
            <a:pPr algn="ctr"/>
            <a:endParaRPr lang="fr-FR" sz="1600"/>
          </a:p>
        </p:txBody>
      </p:sp>
      <p:sp>
        <p:nvSpPr>
          <p:cNvPr id="17" name="ZoneTexte 16"/>
          <p:cNvSpPr txBox="1"/>
          <p:nvPr/>
        </p:nvSpPr>
        <p:spPr>
          <a:xfrm>
            <a:off x="3424293" y="4868328"/>
            <a:ext cx="2388243" cy="732508"/>
          </a:xfrm>
          <a:prstGeom prst="rect">
            <a:avLst/>
          </a:prstGeom>
          <a:noFill/>
        </p:spPr>
        <p:txBody>
          <a:bodyPr wrap="square" rtlCol="0">
            <a:spAutoFit/>
          </a:bodyPr>
          <a:lstStyle/>
          <a:p>
            <a:pPr defTabSz="698500">
              <a:lnSpc>
                <a:spcPct val="80000"/>
              </a:lnSpc>
              <a:spcBef>
                <a:spcPct val="80000"/>
              </a:spcBef>
            </a:pPr>
            <a:r>
              <a:rPr lang="fr-FR" sz="1000" b="1" smtClean="0">
                <a:latin typeface="+mn-lt"/>
              </a:rPr>
              <a:t>	Mise en œuvre</a:t>
            </a:r>
            <a:endParaRPr lang="fr-FR" sz="900" smtClean="0"/>
          </a:p>
          <a:p>
            <a:pPr defTabSz="698500">
              <a:lnSpc>
                <a:spcPct val="80000"/>
              </a:lnSpc>
              <a:spcBef>
                <a:spcPct val="80000"/>
              </a:spcBef>
            </a:pPr>
            <a:r>
              <a:rPr lang="fr-FR" sz="900" smtClean="0"/>
              <a:t>        Réalisation </a:t>
            </a:r>
            <a:r>
              <a:rPr lang="fr-FR" sz="900"/>
              <a:t> </a:t>
            </a:r>
            <a:r>
              <a:rPr lang="fr-FR" sz="900" smtClean="0"/>
              <a:t>            Tests unitaires</a:t>
            </a:r>
            <a:r>
              <a:rPr lang="fr-FR" sz="1200" smtClean="0"/>
              <a:t/>
            </a:r>
            <a:br>
              <a:rPr lang="fr-FR" sz="1200" smtClean="0"/>
            </a:br>
            <a:r>
              <a:rPr lang="fr-FR" sz="1200" smtClean="0"/>
              <a:t>			 	</a:t>
            </a:r>
          </a:p>
        </p:txBody>
      </p:sp>
      <p:sp>
        <p:nvSpPr>
          <p:cNvPr id="18" name="ZoneTexte 17"/>
          <p:cNvSpPr txBox="1"/>
          <p:nvPr/>
        </p:nvSpPr>
        <p:spPr>
          <a:xfrm>
            <a:off x="5189108" y="3008778"/>
            <a:ext cx="1776413" cy="1224951"/>
          </a:xfrm>
          <a:prstGeom prst="rect">
            <a:avLst/>
          </a:prstGeom>
          <a:noFill/>
        </p:spPr>
        <p:txBody>
          <a:bodyPr wrap="square" rtlCol="0">
            <a:spAutoFit/>
          </a:bodyPr>
          <a:lstStyle/>
          <a:p>
            <a:pPr>
              <a:lnSpc>
                <a:spcPct val="80000"/>
              </a:lnSpc>
              <a:spcBef>
                <a:spcPct val="80000"/>
              </a:spcBef>
            </a:pPr>
            <a:r>
              <a:rPr lang="fr-FR" sz="1000" b="1" smtClean="0">
                <a:latin typeface="+mn-lt"/>
              </a:rPr>
              <a:t>Recette</a:t>
            </a:r>
            <a:br>
              <a:rPr lang="fr-FR" sz="1000" b="1" smtClean="0">
                <a:latin typeface="+mn-lt"/>
              </a:rPr>
            </a:br>
            <a:r>
              <a:rPr lang="fr-FR" sz="1000" b="1">
                <a:latin typeface="+mn-lt"/>
              </a:rPr>
              <a:t> </a:t>
            </a:r>
            <a:r>
              <a:rPr lang="fr-FR" sz="1000" b="1" smtClean="0">
                <a:latin typeface="+mn-lt"/>
              </a:rPr>
              <a:t>   interne</a:t>
            </a:r>
            <a:r>
              <a:rPr lang="fr-FR" sz="1600" smtClean="0"/>
              <a:t/>
            </a:r>
            <a:br>
              <a:rPr lang="fr-FR" sz="1600" smtClean="0"/>
            </a:br>
            <a:endParaRPr lang="fr-FR" sz="900" smtClean="0"/>
          </a:p>
          <a:p>
            <a:pPr>
              <a:lnSpc>
                <a:spcPct val="80000"/>
              </a:lnSpc>
              <a:spcBef>
                <a:spcPts val="0"/>
              </a:spcBef>
            </a:pPr>
            <a:endParaRPr lang="fr-FR" sz="900" smtClean="0"/>
          </a:p>
          <a:p>
            <a:pPr>
              <a:lnSpc>
                <a:spcPct val="80000"/>
              </a:lnSpc>
              <a:spcBef>
                <a:spcPts val="0"/>
              </a:spcBef>
            </a:pPr>
            <a:r>
              <a:rPr lang="fr-FR" sz="900"/>
              <a:t> </a:t>
            </a:r>
            <a:r>
              <a:rPr lang="fr-FR" sz="900" smtClean="0"/>
              <a:t>    Tests d’intégration</a:t>
            </a:r>
          </a:p>
          <a:p>
            <a:pPr>
              <a:lnSpc>
                <a:spcPct val="80000"/>
              </a:lnSpc>
              <a:spcBef>
                <a:spcPts val="0"/>
              </a:spcBef>
            </a:pPr>
            <a:r>
              <a:rPr lang="fr-FR" sz="900" smtClean="0"/>
              <a:t>      Tests techniques</a:t>
            </a:r>
          </a:p>
          <a:p>
            <a:pPr>
              <a:lnSpc>
                <a:spcPct val="80000"/>
              </a:lnSpc>
              <a:spcBef>
                <a:spcPts val="0"/>
              </a:spcBef>
            </a:pPr>
            <a:endParaRPr lang="fr-FR" sz="900"/>
          </a:p>
          <a:p>
            <a:pPr>
              <a:lnSpc>
                <a:spcPct val="80000"/>
              </a:lnSpc>
              <a:spcBef>
                <a:spcPts val="0"/>
              </a:spcBef>
            </a:pPr>
            <a:endParaRPr lang="fr-FR" sz="900" smtClean="0"/>
          </a:p>
          <a:p>
            <a:pPr>
              <a:lnSpc>
                <a:spcPct val="80000"/>
              </a:lnSpc>
              <a:spcBef>
                <a:spcPts val="0"/>
              </a:spcBef>
            </a:pPr>
            <a:r>
              <a:rPr lang="fr-FR" sz="900" smtClean="0"/>
              <a:t>      Tests de non</a:t>
            </a:r>
          </a:p>
          <a:p>
            <a:pPr>
              <a:lnSpc>
                <a:spcPct val="80000"/>
              </a:lnSpc>
              <a:spcBef>
                <a:spcPts val="0"/>
              </a:spcBef>
            </a:pPr>
            <a:r>
              <a:rPr lang="fr-FR" sz="900"/>
              <a:t> </a:t>
            </a:r>
            <a:r>
              <a:rPr lang="fr-FR" sz="900" smtClean="0"/>
              <a:t>     régression</a:t>
            </a:r>
          </a:p>
        </p:txBody>
      </p:sp>
      <p:sp>
        <p:nvSpPr>
          <p:cNvPr id="22" name="Text Box 253"/>
          <p:cNvSpPr txBox="1">
            <a:spLocks noChangeArrowheads="1"/>
          </p:cNvSpPr>
          <p:nvPr/>
        </p:nvSpPr>
        <p:spPr bwMode="auto">
          <a:xfrm>
            <a:off x="6188555" y="5874327"/>
            <a:ext cx="1736245" cy="461665"/>
          </a:xfrm>
          <a:prstGeom prst="rect">
            <a:avLst/>
          </a:prstGeom>
          <a:noFill/>
          <a:ln w="9525">
            <a:noFill/>
            <a:miter lim="800000"/>
            <a:headEnd/>
            <a:tailEnd/>
          </a:ln>
        </p:spPr>
        <p:txBody>
          <a:bodyPr wrap="square">
            <a:spAutoFit/>
          </a:bodyPr>
          <a:lstStyle/>
          <a:p>
            <a:pPr>
              <a:lnSpc>
                <a:spcPct val="80000"/>
              </a:lnSpc>
              <a:spcBef>
                <a:spcPct val="80000"/>
              </a:spcBef>
            </a:pPr>
            <a:r>
              <a:rPr lang="fr-FR" sz="1000" smtClean="0"/>
              <a:t>Manuel d’installation</a:t>
            </a:r>
          </a:p>
          <a:p>
            <a:pPr>
              <a:lnSpc>
                <a:spcPct val="80000"/>
              </a:lnSpc>
              <a:spcBef>
                <a:spcPct val="80000"/>
              </a:spcBef>
            </a:pPr>
            <a:r>
              <a:rPr lang="fr-FR" sz="1000" smtClean="0"/>
              <a:t>Manuel d’exploitation</a:t>
            </a:r>
            <a:endParaRPr lang="fr-FR" sz="1000"/>
          </a:p>
        </p:txBody>
      </p:sp>
      <p:pic>
        <p:nvPicPr>
          <p:cNvPr id="23"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973263" y="2503237"/>
            <a:ext cx="248430" cy="246064"/>
          </a:xfrm>
          <a:prstGeom prst="rect">
            <a:avLst/>
          </a:prstGeom>
          <a:noFill/>
        </p:spPr>
      </p:pic>
      <p:pic>
        <p:nvPicPr>
          <p:cNvPr id="24"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2251573" y="2503237"/>
            <a:ext cx="248430" cy="246064"/>
          </a:xfrm>
          <a:prstGeom prst="rect">
            <a:avLst/>
          </a:prstGeom>
          <a:noFill/>
        </p:spPr>
      </p:pic>
      <p:pic>
        <p:nvPicPr>
          <p:cNvPr id="27"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8080242" y="6086813"/>
            <a:ext cx="248430" cy="246064"/>
          </a:xfrm>
          <a:prstGeom prst="rect">
            <a:avLst/>
          </a:prstGeom>
          <a:noFill/>
        </p:spPr>
      </p:pic>
      <p:sp>
        <p:nvSpPr>
          <p:cNvPr id="29" name="AutoShape 188"/>
          <p:cNvSpPr>
            <a:spLocks noChangeArrowheads="1"/>
          </p:cNvSpPr>
          <p:nvPr/>
        </p:nvSpPr>
        <p:spPr bwMode="auto">
          <a:xfrm>
            <a:off x="493267" y="5479177"/>
            <a:ext cx="1660919" cy="268805"/>
          </a:xfrm>
          <a:prstGeom prst="roundRect">
            <a:avLst>
              <a:gd name="adj" fmla="val 16667"/>
            </a:avLst>
          </a:prstGeom>
          <a:solidFill>
            <a:srgbClr val="FFFFFF"/>
          </a:solidFill>
          <a:ln w="9525">
            <a:solidFill>
              <a:schemeClr val="tx1"/>
            </a:solidFill>
            <a:round/>
            <a:headEnd/>
            <a:tailEnd/>
          </a:ln>
        </p:spPr>
        <p:txBody>
          <a:bodyPr wrap="none" anchor="ctr"/>
          <a:lstStyle/>
          <a:p>
            <a:pPr defTabSz="444500">
              <a:lnSpc>
                <a:spcPct val="80000"/>
              </a:lnSpc>
              <a:spcBef>
                <a:spcPct val="80000"/>
              </a:spcBef>
            </a:pPr>
            <a:r>
              <a:rPr lang="fr-FR" sz="1000" b="1" smtClean="0">
                <a:solidFill>
                  <a:srgbClr val="000000"/>
                </a:solidFill>
              </a:rPr>
              <a:t>	Validation Client</a:t>
            </a:r>
          </a:p>
        </p:txBody>
      </p:sp>
      <p:pic>
        <p:nvPicPr>
          <p:cNvPr id="30"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706902" y="5525476"/>
            <a:ext cx="186351" cy="184576"/>
          </a:xfrm>
          <a:prstGeom prst="rect">
            <a:avLst/>
          </a:prstGeom>
          <a:noFill/>
        </p:spPr>
      </p:pic>
      <p:sp>
        <p:nvSpPr>
          <p:cNvPr id="31" name="Ellipse 30"/>
          <p:cNvSpPr/>
          <p:nvPr/>
        </p:nvSpPr>
        <p:spPr>
          <a:xfrm>
            <a:off x="208152" y="2086043"/>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smtClean="0"/>
              <a:t>1</a:t>
            </a:r>
            <a:endParaRPr lang="fr-FR" sz="1600"/>
          </a:p>
        </p:txBody>
      </p:sp>
      <p:sp>
        <p:nvSpPr>
          <p:cNvPr id="32" name="Ellipse 31"/>
          <p:cNvSpPr/>
          <p:nvPr/>
        </p:nvSpPr>
        <p:spPr>
          <a:xfrm>
            <a:off x="1253163" y="2086043"/>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a:t>2</a:t>
            </a:r>
          </a:p>
        </p:txBody>
      </p:sp>
      <p:sp>
        <p:nvSpPr>
          <p:cNvPr id="33" name="Ellipse 32"/>
          <p:cNvSpPr/>
          <p:nvPr/>
        </p:nvSpPr>
        <p:spPr>
          <a:xfrm>
            <a:off x="3804241" y="2126517"/>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smtClean="0"/>
              <a:t>3</a:t>
            </a:r>
            <a:endParaRPr lang="fr-FR" sz="1600"/>
          </a:p>
        </p:txBody>
      </p:sp>
      <p:sp>
        <p:nvSpPr>
          <p:cNvPr id="34" name="Ellipse 33"/>
          <p:cNvSpPr/>
          <p:nvPr/>
        </p:nvSpPr>
        <p:spPr>
          <a:xfrm>
            <a:off x="3695684" y="4384479"/>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a:t>4</a:t>
            </a:r>
          </a:p>
        </p:txBody>
      </p:sp>
      <p:sp>
        <p:nvSpPr>
          <p:cNvPr id="35" name="Ellipse 34"/>
          <p:cNvSpPr/>
          <p:nvPr/>
        </p:nvSpPr>
        <p:spPr>
          <a:xfrm>
            <a:off x="5649701" y="2395322"/>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a:t>5</a:t>
            </a:r>
          </a:p>
        </p:txBody>
      </p:sp>
      <p:sp>
        <p:nvSpPr>
          <p:cNvPr id="38" name="ZoneTexte 37"/>
          <p:cNvSpPr txBox="1"/>
          <p:nvPr/>
        </p:nvSpPr>
        <p:spPr>
          <a:xfrm>
            <a:off x="4129910" y="3739347"/>
            <a:ext cx="877163" cy="276999"/>
          </a:xfrm>
          <a:prstGeom prst="rect">
            <a:avLst/>
          </a:prstGeom>
          <a:noFill/>
        </p:spPr>
        <p:txBody>
          <a:bodyPr wrap="none" rtlCol="0">
            <a:spAutoFit/>
          </a:bodyPr>
          <a:lstStyle/>
          <a:p>
            <a:r>
              <a:rPr lang="fr-FR" sz="1200" b="1" smtClean="0"/>
              <a:t>Itérations</a:t>
            </a:r>
            <a:endParaRPr lang="fr-FR" sz="1200" b="1"/>
          </a:p>
        </p:txBody>
      </p:sp>
      <p:pic>
        <p:nvPicPr>
          <p:cNvPr id="39"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3466286" y="3636333"/>
            <a:ext cx="248430" cy="246064"/>
          </a:xfrm>
          <a:prstGeom prst="rect">
            <a:avLst/>
          </a:prstGeom>
          <a:noFill/>
        </p:spPr>
      </p:pic>
      <p:sp>
        <p:nvSpPr>
          <p:cNvPr id="20" name="Rectangle 19"/>
          <p:cNvSpPr/>
          <p:nvPr/>
        </p:nvSpPr>
        <p:spPr bwMode="auto">
          <a:xfrm>
            <a:off x="6507416" y="787851"/>
            <a:ext cx="2578523" cy="479393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
        <p:nvSpPr>
          <p:cNvPr id="5" name="ZoneTexte 4"/>
          <p:cNvSpPr txBox="1"/>
          <p:nvPr/>
        </p:nvSpPr>
        <p:spPr>
          <a:xfrm>
            <a:off x="6533336" y="806901"/>
            <a:ext cx="2523575" cy="369332"/>
          </a:xfrm>
          <a:prstGeom prst="rect">
            <a:avLst/>
          </a:prstGeom>
          <a:solidFill>
            <a:schemeClr val="bg1"/>
          </a:solidFill>
        </p:spPr>
        <p:txBody>
          <a:bodyPr wrap="square" rtlCol="0">
            <a:spAutoFit/>
          </a:bodyPr>
          <a:lstStyle/>
          <a:p>
            <a:r>
              <a:rPr lang="fr-FR" sz="1800" b="1" smtClean="0"/>
              <a:t>Itération 3 :</a:t>
            </a:r>
            <a:endParaRPr lang="fr-FR" sz="1800" b="1"/>
          </a:p>
        </p:txBody>
      </p:sp>
      <p:sp>
        <p:nvSpPr>
          <p:cNvPr id="7" name="ZoneTexte 6"/>
          <p:cNvSpPr txBox="1"/>
          <p:nvPr/>
        </p:nvSpPr>
        <p:spPr>
          <a:xfrm>
            <a:off x="6533336" y="1198858"/>
            <a:ext cx="2523575" cy="2400657"/>
          </a:xfrm>
          <a:prstGeom prst="rect">
            <a:avLst/>
          </a:prstGeom>
          <a:solidFill>
            <a:schemeClr val="bg1"/>
          </a:solidFill>
        </p:spPr>
        <p:txBody>
          <a:bodyPr wrap="square" rtlCol="0">
            <a:spAutoFit/>
          </a:bodyPr>
          <a:lstStyle/>
          <a:p>
            <a:r>
              <a:rPr lang="fr-FR" sz="1500" smtClean="0"/>
              <a:t>Moteur de recherche, Produits et primes dynamiques, Commentaires, Login social, Parrainage, Feuilletage, Confirmation commande, Reprise de données, Tableau de bord de l’activité, Mail, </a:t>
            </a:r>
            <a:r>
              <a:rPr lang="fr-FR" sz="1500" err="1" smtClean="0"/>
              <a:t>Staging</a:t>
            </a:r>
            <a:r>
              <a:rPr lang="fr-FR" sz="1500" smtClean="0"/>
              <a:t>.</a:t>
            </a:r>
          </a:p>
          <a:p>
            <a:endParaRPr lang="fr-FR" sz="1500"/>
          </a:p>
        </p:txBody>
      </p:sp>
      <p:sp>
        <p:nvSpPr>
          <p:cNvPr id="40" name="ZoneTexte 39"/>
          <p:cNvSpPr txBox="1"/>
          <p:nvPr/>
        </p:nvSpPr>
        <p:spPr>
          <a:xfrm>
            <a:off x="6533336" y="1198858"/>
            <a:ext cx="2523575" cy="2862322"/>
          </a:xfrm>
          <a:prstGeom prst="rect">
            <a:avLst/>
          </a:prstGeom>
          <a:solidFill>
            <a:schemeClr val="bg1"/>
          </a:solidFill>
        </p:spPr>
        <p:txBody>
          <a:bodyPr wrap="square" rtlCol="0">
            <a:spAutoFit/>
          </a:bodyPr>
          <a:lstStyle/>
          <a:p>
            <a:r>
              <a:rPr lang="fr-FR" sz="1500" smtClean="0"/>
              <a:t>Moteur de recherche, Produits et primes dynamiques, Commentaires, Login social, Parrainage, Feuilletage, Confirmation commande, Reprise de données, Tableau de bord de l’activité, Mail, </a:t>
            </a:r>
            <a:r>
              <a:rPr lang="fr-FR" sz="1500" err="1" smtClean="0"/>
              <a:t>Staging</a:t>
            </a:r>
            <a:r>
              <a:rPr lang="fr-FR" sz="1500" smtClean="0"/>
              <a:t>.</a:t>
            </a:r>
          </a:p>
          <a:p>
            <a:endParaRPr lang="fr-FR" sz="1500"/>
          </a:p>
          <a:p>
            <a:r>
              <a:rPr lang="fr-FR" sz="1500" smtClean="0"/>
              <a:t>Dates de démarrage</a:t>
            </a:r>
          </a:p>
          <a:p>
            <a:r>
              <a:rPr lang="fr-FR" sz="1500" smtClean="0"/>
              <a:t>Conception : 8 avril</a:t>
            </a:r>
          </a:p>
        </p:txBody>
      </p:sp>
      <p:sp>
        <p:nvSpPr>
          <p:cNvPr id="41" name="ZoneTexte 40"/>
          <p:cNvSpPr txBox="1"/>
          <p:nvPr/>
        </p:nvSpPr>
        <p:spPr>
          <a:xfrm>
            <a:off x="6533336" y="1198858"/>
            <a:ext cx="2523575" cy="3323987"/>
          </a:xfrm>
          <a:prstGeom prst="rect">
            <a:avLst/>
          </a:prstGeom>
          <a:solidFill>
            <a:schemeClr val="bg1"/>
          </a:solidFill>
        </p:spPr>
        <p:txBody>
          <a:bodyPr wrap="square" rtlCol="0">
            <a:spAutoFit/>
          </a:bodyPr>
          <a:lstStyle/>
          <a:p>
            <a:r>
              <a:rPr lang="fr-FR" sz="1500" smtClean="0"/>
              <a:t>Moteur de recherche, Produits et primes dynamiques, Commentaires, Login social, Parrainage, Feuilletage, Confirmation commande, Reprise de données, Tableau de bord de l’activité, Mail, </a:t>
            </a:r>
            <a:r>
              <a:rPr lang="fr-FR" sz="1500" err="1" smtClean="0"/>
              <a:t>Staging</a:t>
            </a:r>
            <a:r>
              <a:rPr lang="fr-FR" sz="1500" smtClean="0"/>
              <a:t>.</a:t>
            </a:r>
          </a:p>
          <a:p>
            <a:endParaRPr lang="fr-FR" sz="1500"/>
          </a:p>
          <a:p>
            <a:r>
              <a:rPr lang="fr-FR" sz="1500" smtClean="0"/>
              <a:t>Dates de démarrage</a:t>
            </a:r>
          </a:p>
          <a:p>
            <a:r>
              <a:rPr lang="fr-FR" sz="1500" smtClean="0"/>
              <a:t>Conception : 8 avril</a:t>
            </a:r>
          </a:p>
          <a:p>
            <a:endParaRPr lang="fr-FR" sz="1500" smtClean="0"/>
          </a:p>
          <a:p>
            <a:r>
              <a:rPr lang="fr-FR" sz="1500" smtClean="0"/>
              <a:t>Développement : 23 mai</a:t>
            </a:r>
          </a:p>
        </p:txBody>
      </p:sp>
      <p:sp>
        <p:nvSpPr>
          <p:cNvPr id="44" name="ZoneTexte 43"/>
          <p:cNvSpPr txBox="1"/>
          <p:nvPr/>
        </p:nvSpPr>
        <p:spPr>
          <a:xfrm>
            <a:off x="6533336" y="1198858"/>
            <a:ext cx="2523575" cy="3785652"/>
          </a:xfrm>
          <a:prstGeom prst="rect">
            <a:avLst/>
          </a:prstGeom>
          <a:solidFill>
            <a:schemeClr val="bg1"/>
          </a:solidFill>
        </p:spPr>
        <p:txBody>
          <a:bodyPr wrap="square" rtlCol="0">
            <a:spAutoFit/>
          </a:bodyPr>
          <a:lstStyle/>
          <a:p>
            <a:r>
              <a:rPr lang="fr-FR" sz="1500" smtClean="0"/>
              <a:t>Moteur de recherche, Produits et primes dynamiques, Commentaires, Login social, Parrainage, Feuilletage, Confirmation commande, Reprise de données, Tableau de bord de l’activité, Mail, </a:t>
            </a:r>
            <a:r>
              <a:rPr lang="fr-FR" sz="1500" err="1" smtClean="0"/>
              <a:t>Staging</a:t>
            </a:r>
            <a:r>
              <a:rPr lang="fr-FR" sz="1500" smtClean="0"/>
              <a:t>.</a:t>
            </a:r>
          </a:p>
          <a:p>
            <a:endParaRPr lang="fr-FR" sz="1500"/>
          </a:p>
          <a:p>
            <a:r>
              <a:rPr lang="fr-FR" sz="1500" smtClean="0"/>
              <a:t>Dates de démarrage</a:t>
            </a:r>
          </a:p>
          <a:p>
            <a:r>
              <a:rPr lang="fr-FR" sz="1500" smtClean="0"/>
              <a:t>Conception : 8 avril</a:t>
            </a:r>
          </a:p>
          <a:p>
            <a:endParaRPr lang="fr-FR" sz="1500" smtClean="0"/>
          </a:p>
          <a:p>
            <a:r>
              <a:rPr lang="fr-FR" sz="1500" smtClean="0"/>
              <a:t>Développement : 23 mai</a:t>
            </a:r>
          </a:p>
          <a:p>
            <a:endParaRPr lang="fr-FR" sz="1500"/>
          </a:p>
          <a:p>
            <a:r>
              <a:rPr lang="fr-FR" sz="1500" smtClean="0"/>
              <a:t>Tests techniques : 10 juin</a:t>
            </a:r>
          </a:p>
        </p:txBody>
      </p:sp>
    </p:spTree>
    <p:extLst>
      <p:ext uri="{BB962C8B-B14F-4D97-AF65-F5344CB8AC3E}">
        <p14:creationId xmlns:p14="http://schemas.microsoft.com/office/powerpoint/2010/main" val="16070948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p:bldP spid="17" grpId="0"/>
      <p:bldP spid="18" grpId="0"/>
      <p:bldP spid="33" grpId="0" animBg="1"/>
      <p:bldP spid="34" grpId="0" animBg="1"/>
      <p:bldP spid="35" grpId="0" animBg="1"/>
      <p:bldP spid="40" grpId="0" animBg="1"/>
      <p:bldP spid="41" grpId="0" animBg="1"/>
      <p:bldP spid="4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84</a:t>
            </a:fld>
            <a:endParaRPr lang="fr-FR"/>
          </a:p>
        </p:txBody>
      </p:sp>
      <p:sp>
        <p:nvSpPr>
          <p:cNvPr id="6" name="Espace réservé du texte 5"/>
          <p:cNvSpPr>
            <a:spLocks noGrp="1"/>
          </p:cNvSpPr>
          <p:nvPr>
            <p:ph type="body" sz="quarter" idx="11"/>
          </p:nvPr>
        </p:nvSpPr>
        <p:spPr/>
        <p:txBody>
          <a:bodyPr/>
          <a:lstStyle/>
          <a:p>
            <a:r>
              <a:rPr lang="fr-FR" smtClean="0"/>
              <a:t>Cycle de vie projet - Itérations</a:t>
            </a:r>
            <a:endParaRPr lang="fr-FR"/>
          </a:p>
        </p:txBody>
      </p:sp>
      <p:sp>
        <p:nvSpPr>
          <p:cNvPr id="8" name="Pentagone 7"/>
          <p:cNvSpPr/>
          <p:nvPr/>
        </p:nvSpPr>
        <p:spPr>
          <a:xfrm>
            <a:off x="318065" y="2180278"/>
            <a:ext cx="1052255" cy="3601987"/>
          </a:xfrm>
          <a:prstGeom prst="homePlate">
            <a:avLst>
              <a:gd name="adj" fmla="val 12681"/>
            </a:avLst>
          </a:prstGeom>
        </p:spPr>
        <p:style>
          <a:lnRef idx="1">
            <a:schemeClr val="accent3"/>
          </a:lnRef>
          <a:fillRef idx="2">
            <a:schemeClr val="accent3"/>
          </a:fillRef>
          <a:effectRef idx="1">
            <a:schemeClr val="accent3"/>
          </a:effectRef>
          <a:fontRef idx="minor">
            <a:schemeClr val="dk1"/>
          </a:fontRef>
        </p:style>
        <p:txBody>
          <a:bodyPr rtlCol="0" anchor="t"/>
          <a:lstStyle/>
          <a:p>
            <a:endParaRPr lang="fr-FR" sz="900" b="1" smtClean="0"/>
          </a:p>
          <a:p>
            <a:endParaRPr lang="fr-FR" sz="900" b="1"/>
          </a:p>
          <a:p>
            <a:endParaRPr lang="fr-FR" sz="900" b="1" smtClean="0"/>
          </a:p>
          <a:p>
            <a:endParaRPr lang="fr-FR" sz="900" b="1" smtClean="0"/>
          </a:p>
          <a:p>
            <a:r>
              <a:rPr lang="fr-FR" sz="1000" b="1" smtClean="0"/>
              <a:t>Lancement</a:t>
            </a:r>
            <a:endParaRPr lang="fr-FR" sz="900" b="1" smtClean="0"/>
          </a:p>
          <a:p>
            <a:endParaRPr lang="fr-FR" sz="800" smtClean="0">
              <a:latin typeface="+mj-lt"/>
            </a:endParaRPr>
          </a:p>
          <a:p>
            <a:r>
              <a:rPr lang="fr-FR" sz="900" smtClean="0">
                <a:latin typeface="+mj-lt"/>
              </a:rPr>
              <a:t>Initialisation</a:t>
            </a:r>
            <a:br>
              <a:rPr lang="fr-FR" sz="900" smtClean="0">
                <a:latin typeface="+mj-lt"/>
              </a:rPr>
            </a:br>
            <a:endParaRPr lang="fr-FR" sz="900" smtClean="0">
              <a:latin typeface="+mj-lt"/>
            </a:endParaRPr>
          </a:p>
          <a:p>
            <a:r>
              <a:rPr lang="fr-FR" sz="900" smtClean="0">
                <a:latin typeface="+mj-lt"/>
              </a:rPr>
              <a:t>Plan d’assurance qualité</a:t>
            </a:r>
          </a:p>
          <a:p>
            <a:endParaRPr lang="fr-FR" sz="900" smtClean="0">
              <a:latin typeface="+mj-lt"/>
            </a:endParaRPr>
          </a:p>
          <a:p>
            <a:r>
              <a:rPr lang="fr-FR" sz="900" smtClean="0">
                <a:latin typeface="+mj-lt"/>
              </a:rPr>
              <a:t>Plan d’actions</a:t>
            </a:r>
          </a:p>
          <a:p>
            <a:endParaRPr lang="fr-FR" sz="900" smtClean="0">
              <a:latin typeface="+mj-lt"/>
            </a:endParaRPr>
          </a:p>
          <a:p>
            <a:r>
              <a:rPr lang="fr-FR" sz="900" smtClean="0">
                <a:latin typeface="+mj-lt"/>
              </a:rPr>
              <a:t>Planning projet</a:t>
            </a:r>
          </a:p>
          <a:p>
            <a:pPr algn="ctr"/>
            <a:endParaRPr lang="fr-FR" smtClean="0"/>
          </a:p>
          <a:p>
            <a:pPr algn="ctr"/>
            <a:endParaRPr lang="fr-FR"/>
          </a:p>
        </p:txBody>
      </p:sp>
      <p:sp>
        <p:nvSpPr>
          <p:cNvPr id="9" name="Pentagone 8"/>
          <p:cNvSpPr/>
          <p:nvPr/>
        </p:nvSpPr>
        <p:spPr>
          <a:xfrm>
            <a:off x="1370320" y="2180278"/>
            <a:ext cx="1198221" cy="3601987"/>
          </a:xfrm>
          <a:prstGeom prst="homePlate">
            <a:avLst>
              <a:gd name="adj" fmla="val 16023"/>
            </a:avLst>
          </a:prstGeom>
        </p:spPr>
        <p:style>
          <a:lnRef idx="1">
            <a:schemeClr val="accent6"/>
          </a:lnRef>
          <a:fillRef idx="2">
            <a:schemeClr val="accent6"/>
          </a:fillRef>
          <a:effectRef idx="1">
            <a:schemeClr val="accent6"/>
          </a:effectRef>
          <a:fontRef idx="minor">
            <a:schemeClr val="dk1"/>
          </a:fontRef>
        </p:style>
        <p:txBody>
          <a:bodyPr rtlCol="0" anchor="t"/>
          <a:lstStyle/>
          <a:p>
            <a:endParaRPr lang="fr-FR" sz="900" b="1"/>
          </a:p>
          <a:p>
            <a:endParaRPr lang="fr-FR" sz="900" b="1"/>
          </a:p>
          <a:p>
            <a:endParaRPr lang="fr-FR" sz="900" b="1"/>
          </a:p>
          <a:p>
            <a:endParaRPr lang="fr-FR" sz="900" b="1"/>
          </a:p>
          <a:p>
            <a:r>
              <a:rPr lang="fr-FR" sz="1000" b="1" smtClean="0"/>
              <a:t>Cadrage général</a:t>
            </a:r>
          </a:p>
          <a:p>
            <a:endParaRPr lang="fr-FR" sz="900" smtClean="0">
              <a:latin typeface="+mj-lt"/>
            </a:endParaRPr>
          </a:p>
          <a:p>
            <a:r>
              <a:rPr lang="fr-FR" sz="900" smtClean="0">
                <a:latin typeface="+mj-lt"/>
              </a:rPr>
              <a:t>Dossier d’architecture technique (DAT)</a:t>
            </a:r>
          </a:p>
          <a:p>
            <a:endParaRPr lang="fr-FR" sz="900" smtClean="0">
              <a:latin typeface="+mj-lt"/>
            </a:endParaRPr>
          </a:p>
          <a:p>
            <a:r>
              <a:rPr lang="fr-FR" sz="900" smtClean="0">
                <a:latin typeface="+mj-lt"/>
              </a:rPr>
              <a:t>Définition des contenus de chaque itération</a:t>
            </a:r>
          </a:p>
          <a:p>
            <a:endParaRPr lang="fr-FR" sz="900" smtClean="0">
              <a:latin typeface="+mj-lt"/>
            </a:endParaRPr>
          </a:p>
          <a:p>
            <a:r>
              <a:rPr lang="fr-FR" sz="900" smtClean="0">
                <a:latin typeface="+mj-lt"/>
              </a:rPr>
              <a:t>Conception ergonomique &amp; graphique</a:t>
            </a:r>
          </a:p>
          <a:p>
            <a:pPr algn="ctr"/>
            <a:endParaRPr lang="fr-FR" sz="700">
              <a:latin typeface="+mj-lt"/>
            </a:endParaRPr>
          </a:p>
        </p:txBody>
      </p:sp>
      <p:sp>
        <p:nvSpPr>
          <p:cNvPr id="10" name="Flèche en arc 9"/>
          <p:cNvSpPr/>
          <p:nvPr/>
        </p:nvSpPr>
        <p:spPr>
          <a:xfrm rot="13479780" flipV="1">
            <a:off x="2763730" y="1975268"/>
            <a:ext cx="3565247" cy="4431050"/>
          </a:xfrm>
          <a:prstGeom prst="circularArrow">
            <a:avLst>
              <a:gd name="adj1" fmla="val 29314"/>
              <a:gd name="adj2" fmla="val 1249427"/>
              <a:gd name="adj3" fmla="val 17379667"/>
              <a:gd name="adj4" fmla="val 13056024"/>
              <a:gd name="adj5" fmla="val 1816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solidFill>
                <a:schemeClr val="tx1"/>
              </a:solidFill>
            </a:endParaRPr>
          </a:p>
        </p:txBody>
      </p:sp>
      <p:sp>
        <p:nvSpPr>
          <p:cNvPr id="11" name="Pentagone 10"/>
          <p:cNvSpPr/>
          <p:nvPr/>
        </p:nvSpPr>
        <p:spPr>
          <a:xfrm>
            <a:off x="6463874" y="2180277"/>
            <a:ext cx="1031287" cy="3527795"/>
          </a:xfrm>
          <a:prstGeom prst="homePlate">
            <a:avLst>
              <a:gd name="adj" fmla="val 17694"/>
            </a:avLst>
          </a:prstGeom>
        </p:spPr>
        <p:style>
          <a:lnRef idx="1">
            <a:schemeClr val="accent5"/>
          </a:lnRef>
          <a:fillRef idx="2">
            <a:schemeClr val="accent5"/>
          </a:fillRef>
          <a:effectRef idx="1">
            <a:schemeClr val="accent5"/>
          </a:effectRef>
          <a:fontRef idx="minor">
            <a:schemeClr val="dk1"/>
          </a:fontRef>
        </p:style>
        <p:txBody>
          <a:bodyPr rtlCol="0" anchor="t"/>
          <a:lstStyle/>
          <a:p>
            <a:endParaRPr lang="fr-FR" sz="900" b="1"/>
          </a:p>
          <a:p>
            <a:endParaRPr lang="fr-FR" sz="900" b="1"/>
          </a:p>
          <a:p>
            <a:endParaRPr lang="fr-FR" sz="900" b="1"/>
          </a:p>
          <a:p>
            <a:endParaRPr lang="fr-FR" sz="900" b="1"/>
          </a:p>
          <a:p>
            <a:pPr>
              <a:lnSpc>
                <a:spcPct val="80000"/>
              </a:lnSpc>
            </a:pPr>
            <a:r>
              <a:rPr lang="fr-FR" sz="900" b="1"/>
              <a:t>Recette globale</a:t>
            </a:r>
          </a:p>
          <a:p>
            <a:pPr>
              <a:lnSpc>
                <a:spcPct val="80000"/>
              </a:lnSpc>
              <a:spcBef>
                <a:spcPct val="80000"/>
              </a:spcBef>
            </a:pPr>
            <a:r>
              <a:rPr lang="fr-FR" sz="900" smtClean="0">
                <a:latin typeface="+mj-lt"/>
              </a:rPr>
              <a:t>Stratégie de recette </a:t>
            </a:r>
          </a:p>
          <a:p>
            <a:pPr>
              <a:lnSpc>
                <a:spcPct val="80000"/>
              </a:lnSpc>
              <a:spcBef>
                <a:spcPct val="80000"/>
              </a:spcBef>
            </a:pPr>
            <a:r>
              <a:rPr lang="fr-FR" sz="900" smtClean="0">
                <a:latin typeface="+mj-lt"/>
              </a:rPr>
              <a:t>Recette technique</a:t>
            </a:r>
          </a:p>
          <a:p>
            <a:pPr>
              <a:lnSpc>
                <a:spcPct val="80000"/>
              </a:lnSpc>
              <a:spcBef>
                <a:spcPct val="80000"/>
              </a:spcBef>
            </a:pPr>
            <a:r>
              <a:rPr lang="fr-FR" sz="900" smtClean="0">
                <a:latin typeface="+mj-lt"/>
              </a:rPr>
              <a:t>Recette fonctionnelle</a:t>
            </a:r>
          </a:p>
          <a:p>
            <a:pPr>
              <a:lnSpc>
                <a:spcPct val="80000"/>
              </a:lnSpc>
              <a:spcBef>
                <a:spcPct val="80000"/>
              </a:spcBef>
            </a:pPr>
            <a:r>
              <a:rPr lang="fr-FR" sz="900" smtClean="0">
                <a:latin typeface="+mj-lt"/>
              </a:rPr>
              <a:t>Tests de non régression</a:t>
            </a:r>
          </a:p>
          <a:p>
            <a:endParaRPr lang="fr-FR" sz="900" smtClean="0">
              <a:latin typeface="+mj-lt"/>
            </a:endParaRPr>
          </a:p>
        </p:txBody>
      </p:sp>
      <p:sp>
        <p:nvSpPr>
          <p:cNvPr id="12" name="Pentagone 11"/>
          <p:cNvSpPr/>
          <p:nvPr/>
        </p:nvSpPr>
        <p:spPr>
          <a:xfrm>
            <a:off x="1323427" y="5836027"/>
            <a:ext cx="7164732" cy="537610"/>
          </a:xfrm>
          <a:prstGeom prst="homePlate">
            <a:avLst>
              <a:gd name="adj" fmla="val 2433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sz="1000" b="1" smtClean="0"/>
          </a:p>
          <a:p>
            <a:pPr algn="ctr"/>
            <a:r>
              <a:rPr lang="fr-FR" sz="1400" b="1" smtClean="0"/>
              <a:t>Documentation</a:t>
            </a:r>
          </a:p>
          <a:p>
            <a:pPr algn="ctr"/>
            <a:endParaRPr lang="fr-FR"/>
          </a:p>
        </p:txBody>
      </p:sp>
      <p:sp>
        <p:nvSpPr>
          <p:cNvPr id="13" name="Pentagone 12"/>
          <p:cNvSpPr/>
          <p:nvPr/>
        </p:nvSpPr>
        <p:spPr>
          <a:xfrm>
            <a:off x="318065" y="1622476"/>
            <a:ext cx="8330665" cy="463404"/>
          </a:xfrm>
          <a:prstGeom prst="homePlate">
            <a:avLst>
              <a:gd name="adj" fmla="val 31896"/>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400" b="1" smtClean="0">
                <a:solidFill>
                  <a:schemeClr val="tx1"/>
                </a:solidFill>
              </a:rPr>
              <a:t>Suivi de projet</a:t>
            </a:r>
            <a:br>
              <a:rPr lang="fr-FR" sz="1400" b="1" smtClean="0">
                <a:solidFill>
                  <a:schemeClr val="tx1"/>
                </a:solidFill>
              </a:rPr>
            </a:br>
            <a:r>
              <a:rPr lang="fr-FR" sz="1400" b="1" smtClean="0">
                <a:solidFill>
                  <a:schemeClr val="tx1"/>
                </a:solidFill>
              </a:rPr>
              <a:t>Gestion de la qualité</a:t>
            </a:r>
            <a:endParaRPr lang="fr-FR" sz="1400" b="1">
              <a:solidFill>
                <a:schemeClr val="tx1"/>
              </a:solidFill>
            </a:endParaRPr>
          </a:p>
        </p:txBody>
      </p:sp>
      <p:sp>
        <p:nvSpPr>
          <p:cNvPr id="14" name="Flèche en arc 13"/>
          <p:cNvSpPr/>
          <p:nvPr/>
        </p:nvSpPr>
        <p:spPr>
          <a:xfrm rot="6078015" flipV="1">
            <a:off x="3057778" y="1321807"/>
            <a:ext cx="3718093" cy="4951317"/>
          </a:xfrm>
          <a:prstGeom prst="circularArrow">
            <a:avLst>
              <a:gd name="adj1" fmla="val 28776"/>
              <a:gd name="adj2" fmla="val 1221287"/>
              <a:gd name="adj3" fmla="val 17262359"/>
              <a:gd name="adj4" fmla="val 13131544"/>
              <a:gd name="adj5" fmla="val 1823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solidFill>
                <a:schemeClr val="tx1"/>
              </a:solidFill>
            </a:endParaRPr>
          </a:p>
        </p:txBody>
      </p:sp>
      <p:sp>
        <p:nvSpPr>
          <p:cNvPr id="15" name="Flèche en arc 14"/>
          <p:cNvSpPr/>
          <p:nvPr/>
        </p:nvSpPr>
        <p:spPr>
          <a:xfrm rot="19890557" flipV="1">
            <a:off x="2652449" y="2046430"/>
            <a:ext cx="3416846" cy="3908336"/>
          </a:xfrm>
          <a:prstGeom prst="circularArrow">
            <a:avLst>
              <a:gd name="adj1" fmla="val 28355"/>
              <a:gd name="adj2" fmla="val 1235146"/>
              <a:gd name="adj3" fmla="val 17447762"/>
              <a:gd name="adj4" fmla="val 11575662"/>
              <a:gd name="adj5" fmla="val 18793"/>
            </a:avLst>
          </a:prstGeom>
        </p:spPr>
        <p:style>
          <a:lnRef idx="1">
            <a:schemeClr val="accent1"/>
          </a:lnRef>
          <a:fillRef idx="2">
            <a:schemeClr val="accent1"/>
          </a:fillRef>
          <a:effectRef idx="1">
            <a:schemeClr val="accent1"/>
          </a:effectRef>
          <a:fontRef idx="minor">
            <a:schemeClr val="dk1"/>
          </a:fontRef>
        </p:style>
        <p:txBody>
          <a:bodyPr rtlCol="0" anchor="t"/>
          <a:lstStyle/>
          <a:p>
            <a:pPr algn="ctr"/>
            <a:endParaRPr lang="fr-FR" sz="1200">
              <a:solidFill>
                <a:schemeClr val="tx1"/>
              </a:solidFill>
            </a:endParaRPr>
          </a:p>
        </p:txBody>
      </p:sp>
      <p:sp>
        <p:nvSpPr>
          <p:cNvPr id="16" name="ZoneTexte 15"/>
          <p:cNvSpPr txBox="1"/>
          <p:nvPr/>
        </p:nvSpPr>
        <p:spPr>
          <a:xfrm>
            <a:off x="2691539" y="2286319"/>
            <a:ext cx="1588413" cy="2231380"/>
          </a:xfrm>
          <a:prstGeom prst="rect">
            <a:avLst/>
          </a:prstGeom>
          <a:noFill/>
        </p:spPr>
        <p:txBody>
          <a:bodyPr wrap="square" rtlCol="0">
            <a:spAutoFit/>
          </a:bodyPr>
          <a:lstStyle/>
          <a:p>
            <a:r>
              <a:rPr lang="fr-FR" sz="1600" smtClean="0"/>
              <a:t>         </a:t>
            </a:r>
            <a:r>
              <a:rPr lang="fr-FR" sz="1000" b="1" smtClean="0">
                <a:latin typeface="+mn-lt"/>
              </a:rPr>
              <a:t>Conception                </a:t>
            </a:r>
          </a:p>
          <a:p>
            <a:r>
              <a:rPr lang="fr-FR" sz="1000" b="1">
                <a:latin typeface="+mn-lt"/>
              </a:rPr>
              <a:t> </a:t>
            </a:r>
            <a:r>
              <a:rPr lang="fr-FR" sz="1000" b="1" smtClean="0">
                <a:latin typeface="+mn-lt"/>
              </a:rPr>
              <a:t>            détaillée</a:t>
            </a:r>
            <a:endParaRPr lang="fr-FR" sz="1600" smtClean="0"/>
          </a:p>
          <a:p>
            <a:r>
              <a:rPr lang="fr-FR" sz="900" smtClean="0"/>
              <a:t>   </a:t>
            </a:r>
          </a:p>
          <a:p>
            <a:r>
              <a:rPr lang="fr-FR" sz="900" smtClean="0"/>
              <a:t>      Validation du contenu   </a:t>
            </a:r>
          </a:p>
          <a:p>
            <a:r>
              <a:rPr lang="fr-FR" sz="900"/>
              <a:t> </a:t>
            </a:r>
            <a:r>
              <a:rPr lang="fr-FR" sz="900" smtClean="0"/>
              <a:t>  attendu dans l’itération</a:t>
            </a:r>
          </a:p>
          <a:p>
            <a:endParaRPr lang="fr-FR" sz="900" smtClean="0"/>
          </a:p>
          <a:p>
            <a:r>
              <a:rPr lang="fr-FR" sz="900" smtClean="0"/>
              <a:t>   Spécifications</a:t>
            </a:r>
          </a:p>
          <a:p>
            <a:r>
              <a:rPr lang="fr-FR" sz="900" smtClean="0"/>
              <a:t> détaillées de </a:t>
            </a:r>
          </a:p>
          <a:p>
            <a:r>
              <a:rPr lang="fr-FR" sz="900" smtClean="0"/>
              <a:t>l’itération </a:t>
            </a:r>
          </a:p>
          <a:p>
            <a:r>
              <a:rPr lang="fr-FR" sz="900" smtClean="0"/>
              <a:t> (SFD/STD)</a:t>
            </a:r>
          </a:p>
          <a:p>
            <a:endParaRPr lang="fr-FR" sz="900"/>
          </a:p>
          <a:p>
            <a:endParaRPr lang="fr-FR" sz="1600" smtClean="0"/>
          </a:p>
          <a:p>
            <a:pPr algn="ctr"/>
            <a:endParaRPr lang="fr-FR" sz="1600"/>
          </a:p>
        </p:txBody>
      </p:sp>
      <p:sp>
        <p:nvSpPr>
          <p:cNvPr id="17" name="ZoneTexte 16"/>
          <p:cNvSpPr txBox="1"/>
          <p:nvPr/>
        </p:nvSpPr>
        <p:spPr>
          <a:xfrm>
            <a:off x="3424293" y="4868328"/>
            <a:ext cx="2388243" cy="732508"/>
          </a:xfrm>
          <a:prstGeom prst="rect">
            <a:avLst/>
          </a:prstGeom>
          <a:noFill/>
        </p:spPr>
        <p:txBody>
          <a:bodyPr wrap="square" rtlCol="0">
            <a:spAutoFit/>
          </a:bodyPr>
          <a:lstStyle/>
          <a:p>
            <a:pPr defTabSz="698500">
              <a:lnSpc>
                <a:spcPct val="80000"/>
              </a:lnSpc>
              <a:spcBef>
                <a:spcPct val="80000"/>
              </a:spcBef>
            </a:pPr>
            <a:r>
              <a:rPr lang="fr-FR" sz="1000" b="1" smtClean="0">
                <a:latin typeface="+mn-lt"/>
              </a:rPr>
              <a:t>	Mise en œuvre</a:t>
            </a:r>
            <a:endParaRPr lang="fr-FR" sz="900" smtClean="0"/>
          </a:p>
          <a:p>
            <a:pPr defTabSz="698500">
              <a:lnSpc>
                <a:spcPct val="80000"/>
              </a:lnSpc>
              <a:spcBef>
                <a:spcPct val="80000"/>
              </a:spcBef>
            </a:pPr>
            <a:r>
              <a:rPr lang="fr-FR" sz="900" smtClean="0"/>
              <a:t>        Réalisation </a:t>
            </a:r>
            <a:r>
              <a:rPr lang="fr-FR" sz="900"/>
              <a:t> </a:t>
            </a:r>
            <a:r>
              <a:rPr lang="fr-FR" sz="900" smtClean="0"/>
              <a:t>            Tests unitaires</a:t>
            </a:r>
            <a:r>
              <a:rPr lang="fr-FR" sz="1200" smtClean="0"/>
              <a:t/>
            </a:r>
            <a:br>
              <a:rPr lang="fr-FR" sz="1200" smtClean="0"/>
            </a:br>
            <a:r>
              <a:rPr lang="fr-FR" sz="1200" smtClean="0"/>
              <a:t>			 	</a:t>
            </a:r>
          </a:p>
        </p:txBody>
      </p:sp>
      <p:sp>
        <p:nvSpPr>
          <p:cNvPr id="18" name="ZoneTexte 17"/>
          <p:cNvSpPr txBox="1"/>
          <p:nvPr/>
        </p:nvSpPr>
        <p:spPr>
          <a:xfrm>
            <a:off x="5189108" y="3008778"/>
            <a:ext cx="1776413" cy="1224951"/>
          </a:xfrm>
          <a:prstGeom prst="rect">
            <a:avLst/>
          </a:prstGeom>
          <a:noFill/>
        </p:spPr>
        <p:txBody>
          <a:bodyPr wrap="square" rtlCol="0">
            <a:spAutoFit/>
          </a:bodyPr>
          <a:lstStyle/>
          <a:p>
            <a:pPr>
              <a:lnSpc>
                <a:spcPct val="80000"/>
              </a:lnSpc>
              <a:spcBef>
                <a:spcPct val="80000"/>
              </a:spcBef>
            </a:pPr>
            <a:r>
              <a:rPr lang="fr-FR" sz="1000" b="1" smtClean="0">
                <a:latin typeface="+mn-lt"/>
              </a:rPr>
              <a:t>Recette</a:t>
            </a:r>
            <a:br>
              <a:rPr lang="fr-FR" sz="1000" b="1" smtClean="0">
                <a:latin typeface="+mn-lt"/>
              </a:rPr>
            </a:br>
            <a:r>
              <a:rPr lang="fr-FR" sz="1000" b="1">
                <a:latin typeface="+mn-lt"/>
              </a:rPr>
              <a:t> </a:t>
            </a:r>
            <a:r>
              <a:rPr lang="fr-FR" sz="1000" b="1" smtClean="0">
                <a:latin typeface="+mn-lt"/>
              </a:rPr>
              <a:t>   interne</a:t>
            </a:r>
            <a:r>
              <a:rPr lang="fr-FR" sz="1600" smtClean="0"/>
              <a:t/>
            </a:r>
            <a:br>
              <a:rPr lang="fr-FR" sz="1600" smtClean="0"/>
            </a:br>
            <a:endParaRPr lang="fr-FR" sz="900" smtClean="0"/>
          </a:p>
          <a:p>
            <a:pPr>
              <a:lnSpc>
                <a:spcPct val="80000"/>
              </a:lnSpc>
              <a:spcBef>
                <a:spcPts val="0"/>
              </a:spcBef>
            </a:pPr>
            <a:endParaRPr lang="fr-FR" sz="900" smtClean="0"/>
          </a:p>
          <a:p>
            <a:pPr>
              <a:lnSpc>
                <a:spcPct val="80000"/>
              </a:lnSpc>
              <a:spcBef>
                <a:spcPts val="0"/>
              </a:spcBef>
            </a:pPr>
            <a:r>
              <a:rPr lang="fr-FR" sz="900"/>
              <a:t> </a:t>
            </a:r>
            <a:r>
              <a:rPr lang="fr-FR" sz="900" smtClean="0"/>
              <a:t>    Tests d’intégration</a:t>
            </a:r>
          </a:p>
          <a:p>
            <a:pPr>
              <a:lnSpc>
                <a:spcPct val="80000"/>
              </a:lnSpc>
              <a:spcBef>
                <a:spcPts val="0"/>
              </a:spcBef>
            </a:pPr>
            <a:r>
              <a:rPr lang="fr-FR" sz="900" smtClean="0"/>
              <a:t>      Tests techniques</a:t>
            </a:r>
          </a:p>
          <a:p>
            <a:pPr>
              <a:lnSpc>
                <a:spcPct val="80000"/>
              </a:lnSpc>
              <a:spcBef>
                <a:spcPts val="0"/>
              </a:spcBef>
            </a:pPr>
            <a:endParaRPr lang="fr-FR" sz="900"/>
          </a:p>
          <a:p>
            <a:pPr>
              <a:lnSpc>
                <a:spcPct val="80000"/>
              </a:lnSpc>
              <a:spcBef>
                <a:spcPts val="0"/>
              </a:spcBef>
            </a:pPr>
            <a:endParaRPr lang="fr-FR" sz="900" smtClean="0"/>
          </a:p>
          <a:p>
            <a:pPr>
              <a:lnSpc>
                <a:spcPct val="80000"/>
              </a:lnSpc>
              <a:spcBef>
                <a:spcPts val="0"/>
              </a:spcBef>
            </a:pPr>
            <a:r>
              <a:rPr lang="fr-FR" sz="900" smtClean="0"/>
              <a:t>      Tests de non</a:t>
            </a:r>
          </a:p>
          <a:p>
            <a:pPr>
              <a:lnSpc>
                <a:spcPct val="80000"/>
              </a:lnSpc>
              <a:spcBef>
                <a:spcPts val="0"/>
              </a:spcBef>
            </a:pPr>
            <a:r>
              <a:rPr lang="fr-FR" sz="900"/>
              <a:t> </a:t>
            </a:r>
            <a:r>
              <a:rPr lang="fr-FR" sz="900" smtClean="0"/>
              <a:t>     régression</a:t>
            </a:r>
          </a:p>
        </p:txBody>
      </p:sp>
      <p:sp>
        <p:nvSpPr>
          <p:cNvPr id="19" name="Pentagone 18"/>
          <p:cNvSpPr/>
          <p:nvPr/>
        </p:nvSpPr>
        <p:spPr>
          <a:xfrm>
            <a:off x="7521918" y="2180277"/>
            <a:ext cx="1085565" cy="3527795"/>
          </a:xfrm>
          <a:prstGeom prst="homePlate">
            <a:avLst>
              <a:gd name="adj" fmla="val 14511"/>
            </a:avLst>
          </a:prstGeom>
          <a:gradFill flip="none" rotWithShape="1">
            <a:gsLst>
              <a:gs pos="0">
                <a:srgbClr val="FFFF00">
                  <a:tint val="66000"/>
                  <a:satMod val="160000"/>
                </a:srgbClr>
              </a:gs>
              <a:gs pos="0">
                <a:srgbClr val="FFFF86"/>
              </a:gs>
              <a:gs pos="50000">
                <a:srgbClr val="FFFF00">
                  <a:tint val="44500"/>
                  <a:satMod val="160000"/>
                </a:srgbClr>
              </a:gs>
              <a:gs pos="100000">
                <a:srgbClr val="FFFF00">
                  <a:tint val="23500"/>
                  <a:satMod val="160000"/>
                </a:srgbClr>
              </a:gs>
            </a:gsLst>
            <a:lin ang="16200000" scaled="1"/>
            <a:tileRect/>
          </a:gradFill>
          <a:ln w="12700">
            <a:solidFill>
              <a:srgbClr val="D7CF29"/>
            </a:solidFill>
          </a:ln>
          <a:effectLst>
            <a:outerShdw blurRad="40005" dist="20320" dir="5400000" algn="ctr" rotWithShape="0">
              <a:srgbClr val="000000">
                <a:alpha val="38000"/>
              </a:srgbClr>
            </a:outerShdw>
          </a:effectLst>
        </p:spPr>
        <p:style>
          <a:lnRef idx="2">
            <a:schemeClr val="accent5"/>
          </a:lnRef>
          <a:fillRef idx="1">
            <a:schemeClr val="lt1"/>
          </a:fillRef>
          <a:effectRef idx="0">
            <a:schemeClr val="accent5"/>
          </a:effectRef>
          <a:fontRef idx="minor">
            <a:schemeClr val="dk1"/>
          </a:fontRef>
        </p:style>
        <p:txBody>
          <a:bodyPr rtlCol="0" anchor="t"/>
          <a:lstStyle/>
          <a:p>
            <a:endParaRPr lang="fr-FR" sz="900" b="1"/>
          </a:p>
          <a:p>
            <a:endParaRPr lang="fr-FR" sz="900" b="1"/>
          </a:p>
          <a:p>
            <a:endParaRPr lang="fr-FR" sz="900" b="1"/>
          </a:p>
          <a:p>
            <a:endParaRPr lang="fr-FR" sz="900" b="1"/>
          </a:p>
          <a:p>
            <a:pPr>
              <a:lnSpc>
                <a:spcPct val="80000"/>
              </a:lnSpc>
            </a:pPr>
            <a:r>
              <a:rPr lang="fr-FR" sz="900" b="1"/>
              <a:t>Mise en production</a:t>
            </a:r>
          </a:p>
          <a:p>
            <a:pPr>
              <a:lnSpc>
                <a:spcPct val="80000"/>
              </a:lnSpc>
              <a:spcBef>
                <a:spcPct val="80000"/>
              </a:spcBef>
            </a:pPr>
            <a:r>
              <a:rPr lang="fr-FR" sz="900" smtClean="0">
                <a:solidFill>
                  <a:schemeClr val="tx1"/>
                </a:solidFill>
                <a:latin typeface="+mj-lt"/>
              </a:rPr>
              <a:t>Formation utilisateurs </a:t>
            </a:r>
          </a:p>
          <a:p>
            <a:pPr>
              <a:lnSpc>
                <a:spcPct val="80000"/>
              </a:lnSpc>
              <a:spcBef>
                <a:spcPct val="80000"/>
              </a:spcBef>
            </a:pPr>
            <a:r>
              <a:rPr lang="fr-FR" sz="900" smtClean="0">
                <a:solidFill>
                  <a:schemeClr val="tx1"/>
                </a:solidFill>
                <a:latin typeface="+mj-lt"/>
              </a:rPr>
              <a:t>Mise en production</a:t>
            </a:r>
          </a:p>
          <a:p>
            <a:pPr>
              <a:lnSpc>
                <a:spcPct val="80000"/>
              </a:lnSpc>
              <a:spcBef>
                <a:spcPct val="80000"/>
              </a:spcBef>
            </a:pPr>
            <a:r>
              <a:rPr lang="fr-FR" sz="900" smtClean="0">
                <a:solidFill>
                  <a:schemeClr val="tx1"/>
                </a:solidFill>
                <a:latin typeface="+mj-lt"/>
              </a:rPr>
              <a:t>Garantie</a:t>
            </a:r>
          </a:p>
          <a:p>
            <a:pPr>
              <a:lnSpc>
                <a:spcPct val="80000"/>
              </a:lnSpc>
              <a:spcBef>
                <a:spcPct val="80000"/>
              </a:spcBef>
            </a:pPr>
            <a:endParaRPr lang="fr-FR" sz="1050" i="1" smtClean="0">
              <a:solidFill>
                <a:schemeClr val="tx1"/>
              </a:solidFill>
              <a:latin typeface="+mj-lt"/>
            </a:endParaRPr>
          </a:p>
          <a:p>
            <a:pPr algn="ctr"/>
            <a:endParaRPr lang="fr-FR" sz="1050">
              <a:latin typeface="+mj-lt"/>
            </a:endParaRPr>
          </a:p>
        </p:txBody>
      </p:sp>
      <p:sp>
        <p:nvSpPr>
          <p:cNvPr id="22" name="Text Box 253"/>
          <p:cNvSpPr txBox="1">
            <a:spLocks noChangeArrowheads="1"/>
          </p:cNvSpPr>
          <p:nvPr/>
        </p:nvSpPr>
        <p:spPr bwMode="auto">
          <a:xfrm>
            <a:off x="6188555" y="5874327"/>
            <a:ext cx="1736245" cy="461665"/>
          </a:xfrm>
          <a:prstGeom prst="rect">
            <a:avLst/>
          </a:prstGeom>
          <a:noFill/>
          <a:ln w="9525">
            <a:noFill/>
            <a:miter lim="800000"/>
            <a:headEnd/>
            <a:tailEnd/>
          </a:ln>
        </p:spPr>
        <p:txBody>
          <a:bodyPr wrap="square">
            <a:spAutoFit/>
          </a:bodyPr>
          <a:lstStyle/>
          <a:p>
            <a:pPr>
              <a:lnSpc>
                <a:spcPct val="80000"/>
              </a:lnSpc>
              <a:spcBef>
                <a:spcPct val="80000"/>
              </a:spcBef>
            </a:pPr>
            <a:r>
              <a:rPr lang="fr-FR" sz="1000" smtClean="0"/>
              <a:t>Manuel d’installation</a:t>
            </a:r>
          </a:p>
          <a:p>
            <a:pPr>
              <a:lnSpc>
                <a:spcPct val="80000"/>
              </a:lnSpc>
              <a:spcBef>
                <a:spcPct val="80000"/>
              </a:spcBef>
            </a:pPr>
            <a:r>
              <a:rPr lang="fr-FR" sz="1000" smtClean="0"/>
              <a:t>Manuel d’exploitation</a:t>
            </a:r>
            <a:endParaRPr lang="fr-FR" sz="1000"/>
          </a:p>
        </p:txBody>
      </p:sp>
      <p:pic>
        <p:nvPicPr>
          <p:cNvPr id="23"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973263" y="2503237"/>
            <a:ext cx="248430" cy="246064"/>
          </a:xfrm>
          <a:prstGeom prst="rect">
            <a:avLst/>
          </a:prstGeom>
          <a:noFill/>
        </p:spPr>
      </p:pic>
      <p:pic>
        <p:nvPicPr>
          <p:cNvPr id="24"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2251573" y="2503237"/>
            <a:ext cx="248430" cy="246064"/>
          </a:xfrm>
          <a:prstGeom prst="rect">
            <a:avLst/>
          </a:prstGeom>
          <a:noFill/>
        </p:spPr>
      </p:pic>
      <p:pic>
        <p:nvPicPr>
          <p:cNvPr id="26"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7179566" y="2503237"/>
            <a:ext cx="248430" cy="246064"/>
          </a:xfrm>
          <a:prstGeom prst="rect">
            <a:avLst/>
          </a:prstGeom>
          <a:noFill/>
        </p:spPr>
      </p:pic>
      <p:pic>
        <p:nvPicPr>
          <p:cNvPr id="27"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8080242" y="6086813"/>
            <a:ext cx="248430" cy="246064"/>
          </a:xfrm>
          <a:prstGeom prst="rect">
            <a:avLst/>
          </a:prstGeom>
          <a:noFill/>
        </p:spPr>
      </p:pic>
      <p:pic>
        <p:nvPicPr>
          <p:cNvPr id="28"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8358029" y="2503237"/>
            <a:ext cx="248430" cy="246064"/>
          </a:xfrm>
          <a:prstGeom prst="rect">
            <a:avLst/>
          </a:prstGeom>
          <a:noFill/>
        </p:spPr>
      </p:pic>
      <p:sp>
        <p:nvSpPr>
          <p:cNvPr id="29" name="AutoShape 188"/>
          <p:cNvSpPr>
            <a:spLocks noChangeArrowheads="1"/>
          </p:cNvSpPr>
          <p:nvPr/>
        </p:nvSpPr>
        <p:spPr bwMode="auto">
          <a:xfrm>
            <a:off x="493267" y="5479177"/>
            <a:ext cx="1660919" cy="268805"/>
          </a:xfrm>
          <a:prstGeom prst="roundRect">
            <a:avLst>
              <a:gd name="adj" fmla="val 16667"/>
            </a:avLst>
          </a:prstGeom>
          <a:solidFill>
            <a:srgbClr val="FFFFFF"/>
          </a:solidFill>
          <a:ln w="9525">
            <a:solidFill>
              <a:schemeClr val="tx1"/>
            </a:solidFill>
            <a:round/>
            <a:headEnd/>
            <a:tailEnd/>
          </a:ln>
        </p:spPr>
        <p:txBody>
          <a:bodyPr wrap="none" anchor="ctr"/>
          <a:lstStyle/>
          <a:p>
            <a:pPr defTabSz="444500">
              <a:lnSpc>
                <a:spcPct val="80000"/>
              </a:lnSpc>
              <a:spcBef>
                <a:spcPct val="80000"/>
              </a:spcBef>
            </a:pPr>
            <a:r>
              <a:rPr lang="fr-FR" sz="1000" b="1" smtClean="0">
                <a:solidFill>
                  <a:srgbClr val="000000"/>
                </a:solidFill>
              </a:rPr>
              <a:t>	Validation Client</a:t>
            </a:r>
          </a:p>
        </p:txBody>
      </p:sp>
      <p:pic>
        <p:nvPicPr>
          <p:cNvPr id="30"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706902" y="5525476"/>
            <a:ext cx="186351" cy="184576"/>
          </a:xfrm>
          <a:prstGeom prst="rect">
            <a:avLst/>
          </a:prstGeom>
          <a:noFill/>
        </p:spPr>
      </p:pic>
      <p:sp>
        <p:nvSpPr>
          <p:cNvPr id="31" name="Ellipse 30"/>
          <p:cNvSpPr/>
          <p:nvPr/>
        </p:nvSpPr>
        <p:spPr>
          <a:xfrm>
            <a:off x="208152" y="2086043"/>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smtClean="0"/>
              <a:t>1</a:t>
            </a:r>
            <a:endParaRPr lang="fr-FR" sz="1600"/>
          </a:p>
        </p:txBody>
      </p:sp>
      <p:sp>
        <p:nvSpPr>
          <p:cNvPr id="32" name="Ellipse 31"/>
          <p:cNvSpPr/>
          <p:nvPr/>
        </p:nvSpPr>
        <p:spPr>
          <a:xfrm>
            <a:off x="1253163" y="2086043"/>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a:t>2</a:t>
            </a:r>
          </a:p>
        </p:txBody>
      </p:sp>
      <p:sp>
        <p:nvSpPr>
          <p:cNvPr id="33" name="Ellipse 32"/>
          <p:cNvSpPr/>
          <p:nvPr/>
        </p:nvSpPr>
        <p:spPr>
          <a:xfrm>
            <a:off x="3804241" y="2126517"/>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smtClean="0"/>
              <a:t>3</a:t>
            </a:r>
            <a:endParaRPr lang="fr-FR" sz="1600"/>
          </a:p>
        </p:txBody>
      </p:sp>
      <p:sp>
        <p:nvSpPr>
          <p:cNvPr id="34" name="Ellipse 33"/>
          <p:cNvSpPr/>
          <p:nvPr/>
        </p:nvSpPr>
        <p:spPr>
          <a:xfrm>
            <a:off x="3695684" y="4384479"/>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a:t>4</a:t>
            </a:r>
          </a:p>
        </p:txBody>
      </p:sp>
      <p:sp>
        <p:nvSpPr>
          <p:cNvPr id="35" name="Ellipse 34"/>
          <p:cNvSpPr/>
          <p:nvPr/>
        </p:nvSpPr>
        <p:spPr>
          <a:xfrm>
            <a:off x="5649701" y="2395322"/>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a:t>5</a:t>
            </a:r>
          </a:p>
        </p:txBody>
      </p:sp>
      <p:sp>
        <p:nvSpPr>
          <p:cNvPr id="36" name="Ellipse 35"/>
          <p:cNvSpPr/>
          <p:nvPr/>
        </p:nvSpPr>
        <p:spPr>
          <a:xfrm>
            <a:off x="6375596" y="2086043"/>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a:t>6</a:t>
            </a:r>
          </a:p>
        </p:txBody>
      </p:sp>
      <p:sp>
        <p:nvSpPr>
          <p:cNvPr id="37" name="Ellipse 36"/>
          <p:cNvSpPr/>
          <p:nvPr/>
        </p:nvSpPr>
        <p:spPr>
          <a:xfrm>
            <a:off x="7423656" y="2086043"/>
            <a:ext cx="285115" cy="26880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smtClean="0"/>
              <a:t>7</a:t>
            </a:r>
            <a:endParaRPr lang="fr-FR" sz="1600"/>
          </a:p>
        </p:txBody>
      </p:sp>
      <p:sp>
        <p:nvSpPr>
          <p:cNvPr id="38" name="ZoneTexte 37"/>
          <p:cNvSpPr txBox="1"/>
          <p:nvPr/>
        </p:nvSpPr>
        <p:spPr>
          <a:xfrm>
            <a:off x="4129910" y="3739347"/>
            <a:ext cx="877163" cy="276999"/>
          </a:xfrm>
          <a:prstGeom prst="rect">
            <a:avLst/>
          </a:prstGeom>
          <a:noFill/>
        </p:spPr>
        <p:txBody>
          <a:bodyPr wrap="none" rtlCol="0">
            <a:spAutoFit/>
          </a:bodyPr>
          <a:lstStyle/>
          <a:p>
            <a:r>
              <a:rPr lang="fr-FR" sz="1200" b="1" smtClean="0"/>
              <a:t>Itérations</a:t>
            </a:r>
            <a:endParaRPr lang="fr-FR" sz="1200" b="1"/>
          </a:p>
        </p:txBody>
      </p:sp>
      <p:pic>
        <p:nvPicPr>
          <p:cNvPr id="39"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3466286" y="3636333"/>
            <a:ext cx="248430" cy="246064"/>
          </a:xfrm>
          <a:prstGeom prst="rect">
            <a:avLst/>
          </a:prstGeom>
          <a:noFill/>
        </p:spPr>
      </p:pic>
      <p:sp>
        <p:nvSpPr>
          <p:cNvPr id="20" name="Rectangle 19"/>
          <p:cNvSpPr/>
          <p:nvPr/>
        </p:nvSpPr>
        <p:spPr bwMode="auto">
          <a:xfrm>
            <a:off x="6507416" y="787852"/>
            <a:ext cx="2578523" cy="116477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
        <p:nvSpPr>
          <p:cNvPr id="5" name="ZoneTexte 4"/>
          <p:cNvSpPr txBox="1"/>
          <p:nvPr/>
        </p:nvSpPr>
        <p:spPr>
          <a:xfrm>
            <a:off x="6533336" y="806901"/>
            <a:ext cx="2523575" cy="369332"/>
          </a:xfrm>
          <a:prstGeom prst="rect">
            <a:avLst/>
          </a:prstGeom>
          <a:solidFill>
            <a:schemeClr val="bg1"/>
          </a:solidFill>
        </p:spPr>
        <p:txBody>
          <a:bodyPr wrap="square" rtlCol="0">
            <a:spAutoFit/>
          </a:bodyPr>
          <a:lstStyle/>
          <a:p>
            <a:r>
              <a:rPr lang="fr-FR" sz="1800" b="1" smtClean="0"/>
              <a:t>Recette globale :</a:t>
            </a:r>
            <a:endParaRPr lang="fr-FR" sz="1800" b="1"/>
          </a:p>
        </p:txBody>
      </p:sp>
      <p:sp>
        <p:nvSpPr>
          <p:cNvPr id="7" name="ZoneTexte 6"/>
          <p:cNvSpPr txBox="1"/>
          <p:nvPr/>
        </p:nvSpPr>
        <p:spPr>
          <a:xfrm>
            <a:off x="6533336" y="1198858"/>
            <a:ext cx="2523575" cy="553998"/>
          </a:xfrm>
          <a:prstGeom prst="rect">
            <a:avLst/>
          </a:prstGeom>
          <a:noFill/>
        </p:spPr>
        <p:txBody>
          <a:bodyPr wrap="square" rtlCol="0">
            <a:spAutoFit/>
          </a:bodyPr>
          <a:lstStyle/>
          <a:p>
            <a:r>
              <a:rPr lang="fr-FR" sz="1500" smtClean="0"/>
              <a:t>Début le 25 juin</a:t>
            </a:r>
          </a:p>
          <a:p>
            <a:endParaRPr lang="fr-FR" sz="1500"/>
          </a:p>
        </p:txBody>
      </p:sp>
      <p:sp>
        <p:nvSpPr>
          <p:cNvPr id="40" name="ZoneTexte 39"/>
          <p:cNvSpPr txBox="1"/>
          <p:nvPr/>
        </p:nvSpPr>
        <p:spPr>
          <a:xfrm>
            <a:off x="6533336" y="806901"/>
            <a:ext cx="2523575" cy="369332"/>
          </a:xfrm>
          <a:prstGeom prst="rect">
            <a:avLst/>
          </a:prstGeom>
          <a:solidFill>
            <a:schemeClr val="bg1"/>
          </a:solidFill>
        </p:spPr>
        <p:txBody>
          <a:bodyPr wrap="square" rtlCol="0">
            <a:spAutoFit/>
          </a:bodyPr>
          <a:lstStyle/>
          <a:p>
            <a:r>
              <a:rPr lang="fr-FR" sz="1800" b="1" smtClean="0"/>
              <a:t>Mise en production :</a:t>
            </a:r>
            <a:endParaRPr lang="fr-FR" sz="1800" b="1"/>
          </a:p>
        </p:txBody>
      </p:sp>
      <p:sp>
        <p:nvSpPr>
          <p:cNvPr id="41" name="ZoneTexte 40"/>
          <p:cNvSpPr txBox="1"/>
          <p:nvPr/>
        </p:nvSpPr>
        <p:spPr>
          <a:xfrm>
            <a:off x="6533336" y="1198858"/>
            <a:ext cx="2523575" cy="323165"/>
          </a:xfrm>
          <a:prstGeom prst="rect">
            <a:avLst/>
          </a:prstGeom>
          <a:solidFill>
            <a:schemeClr val="bg1"/>
          </a:solidFill>
        </p:spPr>
        <p:txBody>
          <a:bodyPr wrap="square" rtlCol="0">
            <a:spAutoFit/>
          </a:bodyPr>
          <a:lstStyle/>
          <a:p>
            <a:r>
              <a:rPr lang="fr-FR" sz="1500" smtClean="0"/>
              <a:t>Le 19 août</a:t>
            </a:r>
            <a:endParaRPr lang="fr-FR" sz="1500"/>
          </a:p>
        </p:txBody>
      </p:sp>
    </p:spTree>
    <p:extLst>
      <p:ext uri="{BB962C8B-B14F-4D97-AF65-F5344CB8AC3E}">
        <p14:creationId xmlns:p14="http://schemas.microsoft.com/office/powerpoint/2010/main" val="11082396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7" grpId="0" animBg="1"/>
      <p:bldP spid="40" grpId="0" animBg="1"/>
      <p:bldP spid="41"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 name="Pentagone 106"/>
          <p:cNvSpPr/>
          <p:nvPr/>
        </p:nvSpPr>
        <p:spPr>
          <a:xfrm>
            <a:off x="894140" y="1130580"/>
            <a:ext cx="7240212" cy="5308320"/>
          </a:xfrm>
          <a:prstGeom prst="homePlate">
            <a:avLst>
              <a:gd name="adj" fmla="val 9640"/>
            </a:avLst>
          </a:prstGeom>
          <a:gradFill>
            <a:gsLst>
              <a:gs pos="0">
                <a:srgbClr val="D0D0D0"/>
              </a:gs>
              <a:gs pos="35000">
                <a:srgbClr val="DEDEDE"/>
              </a:gs>
              <a:gs pos="100000">
                <a:srgbClr val="F2F2F2"/>
              </a:gs>
            </a:gsLst>
          </a:gradFill>
          <a:ln>
            <a:solidFill>
              <a:srgbClr val="898989"/>
            </a:solidFill>
          </a:ln>
        </p:spPr>
        <p:style>
          <a:lnRef idx="1">
            <a:schemeClr val="accent6"/>
          </a:lnRef>
          <a:fillRef idx="2">
            <a:schemeClr val="accent6"/>
          </a:fillRef>
          <a:effectRef idx="1">
            <a:schemeClr val="accent6"/>
          </a:effectRef>
          <a:fontRef idx="minor">
            <a:schemeClr val="dk1"/>
          </a:fontRef>
        </p:style>
        <p:txBody>
          <a:bodyPr rtlCol="0" anchor="t"/>
          <a:lstStyle/>
          <a:p>
            <a:r>
              <a:rPr lang="fr-FR" sz="1800" b="1" smtClean="0">
                <a:effectLst>
                  <a:outerShdw blurRad="38100" dist="38100" dir="2700000" algn="tl">
                    <a:srgbClr val="000000">
                      <a:alpha val="43137"/>
                    </a:srgbClr>
                  </a:outerShdw>
                </a:effectLst>
              </a:rPr>
              <a:t>Lancement</a:t>
            </a:r>
          </a:p>
        </p:txBody>
      </p:sp>
      <p:sp>
        <p:nvSpPr>
          <p:cNvPr id="108" name="Ellipse 107"/>
          <p:cNvSpPr/>
          <p:nvPr/>
        </p:nvSpPr>
        <p:spPr>
          <a:xfrm>
            <a:off x="676390" y="1188453"/>
            <a:ext cx="285953" cy="289366"/>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800"/>
              <a:t>1</a:t>
            </a:r>
          </a:p>
        </p:txBody>
      </p:sp>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85</a:t>
            </a:fld>
            <a:endParaRPr lang="fr-FR"/>
          </a:p>
        </p:txBody>
      </p:sp>
      <p:sp>
        <p:nvSpPr>
          <p:cNvPr id="6" name="Espace réservé du texte 5"/>
          <p:cNvSpPr>
            <a:spLocks noGrp="1"/>
          </p:cNvSpPr>
          <p:nvPr>
            <p:ph type="body" sz="quarter" idx="11"/>
          </p:nvPr>
        </p:nvSpPr>
        <p:spPr/>
        <p:txBody>
          <a:bodyPr/>
          <a:lstStyle/>
          <a:p>
            <a:r>
              <a:rPr lang="fr-FR" smtClean="0"/>
              <a:t>Cycle de vie projet</a:t>
            </a:r>
            <a:endParaRPr lang="fr-FR"/>
          </a:p>
        </p:txBody>
      </p:sp>
      <p:sp>
        <p:nvSpPr>
          <p:cNvPr id="95" name="Pentagone 94"/>
          <p:cNvSpPr/>
          <p:nvPr/>
        </p:nvSpPr>
        <p:spPr>
          <a:xfrm>
            <a:off x="1442629" y="1550251"/>
            <a:ext cx="3364898" cy="1289932"/>
          </a:xfrm>
          <a:prstGeom prst="homePlate">
            <a:avLst>
              <a:gd name="adj" fmla="val 16023"/>
            </a:avLst>
          </a:prstGeom>
        </p:spPr>
        <p:style>
          <a:lnRef idx="2">
            <a:schemeClr val="accent3"/>
          </a:lnRef>
          <a:fillRef idx="1">
            <a:schemeClr val="lt1"/>
          </a:fillRef>
          <a:effectRef idx="0">
            <a:schemeClr val="accent3"/>
          </a:effectRef>
          <a:fontRef idx="minor">
            <a:schemeClr val="dk1"/>
          </a:fontRef>
        </p:style>
        <p:txBody>
          <a:bodyPr rtlCol="0" anchor="t"/>
          <a:lstStyle/>
          <a:p>
            <a:r>
              <a:rPr lang="fr-FR" sz="1200" smtClean="0">
                <a:latin typeface="+mj-lt"/>
              </a:rPr>
              <a:t>Initialisation</a:t>
            </a:r>
          </a:p>
          <a:p>
            <a:endParaRPr lang="fr-FR" sz="1200">
              <a:latin typeface="+mj-lt"/>
            </a:endParaRPr>
          </a:p>
          <a:p>
            <a:r>
              <a:rPr lang="fr-FR" sz="1000" smtClean="0">
                <a:latin typeface="+mj-lt"/>
              </a:rPr>
              <a:t>Présentation du projet à l’ensemble des acteurs </a:t>
            </a:r>
          </a:p>
          <a:p>
            <a:r>
              <a:rPr lang="fr-FR" sz="1000" smtClean="0">
                <a:latin typeface="+mj-lt"/>
              </a:rPr>
              <a:t>Objectifs et enjeux</a:t>
            </a:r>
          </a:p>
          <a:p>
            <a:r>
              <a:rPr lang="fr-FR" sz="1000" smtClean="0">
                <a:latin typeface="+mj-lt"/>
              </a:rPr>
              <a:t>Analyse de risque</a:t>
            </a:r>
          </a:p>
          <a:p>
            <a:r>
              <a:rPr lang="fr-FR" sz="1000" smtClean="0">
                <a:latin typeface="+mj-lt"/>
              </a:rPr>
              <a:t>Périmètre fonctionnel</a:t>
            </a:r>
          </a:p>
          <a:p>
            <a:r>
              <a:rPr lang="fr-FR" sz="1000" smtClean="0">
                <a:latin typeface="+mj-lt"/>
              </a:rPr>
              <a:t>Macro-planning du projet</a:t>
            </a:r>
          </a:p>
        </p:txBody>
      </p:sp>
      <p:sp>
        <p:nvSpPr>
          <p:cNvPr id="96" name="Pentagone 95"/>
          <p:cNvSpPr/>
          <p:nvPr/>
        </p:nvSpPr>
        <p:spPr>
          <a:xfrm>
            <a:off x="654434" y="5867671"/>
            <a:ext cx="7776863" cy="496798"/>
          </a:xfrm>
          <a:prstGeom prst="homePlate">
            <a:avLst>
              <a:gd name="adj" fmla="val 31896"/>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800" b="1" smtClean="0"/>
              <a:t>Expertise / Conseil</a:t>
            </a:r>
          </a:p>
          <a:p>
            <a:pPr algn="ctr"/>
            <a:r>
              <a:rPr lang="fr-FR" sz="1000" b="1"/>
              <a:t>Intervention des experts fonctionnels et techniques de Micropole</a:t>
            </a:r>
          </a:p>
        </p:txBody>
      </p:sp>
      <p:sp>
        <p:nvSpPr>
          <p:cNvPr id="98" name="Pentagone 97"/>
          <p:cNvSpPr/>
          <p:nvPr/>
        </p:nvSpPr>
        <p:spPr>
          <a:xfrm>
            <a:off x="1757907" y="3003735"/>
            <a:ext cx="3415514" cy="1199858"/>
          </a:xfrm>
          <a:prstGeom prst="homePlate">
            <a:avLst>
              <a:gd name="adj" fmla="val 16023"/>
            </a:avLst>
          </a:prstGeom>
        </p:spPr>
        <p:style>
          <a:lnRef idx="2">
            <a:schemeClr val="accent3"/>
          </a:lnRef>
          <a:fillRef idx="1">
            <a:schemeClr val="lt1"/>
          </a:fillRef>
          <a:effectRef idx="0">
            <a:schemeClr val="accent3"/>
          </a:effectRef>
          <a:fontRef idx="minor">
            <a:schemeClr val="dk1"/>
          </a:fontRef>
        </p:style>
        <p:txBody>
          <a:bodyPr rtlCol="0" anchor="t"/>
          <a:lstStyle/>
          <a:p>
            <a:r>
              <a:rPr lang="fr-FR" sz="1200" smtClean="0">
                <a:latin typeface="+mj-lt"/>
              </a:rPr>
              <a:t>Plan d’assurance qualité</a:t>
            </a:r>
          </a:p>
          <a:p>
            <a:r>
              <a:rPr lang="fr-FR" sz="1200" smtClean="0">
                <a:latin typeface="+mj-lt"/>
              </a:rPr>
              <a:t/>
            </a:r>
            <a:br>
              <a:rPr lang="fr-FR" sz="1200" smtClean="0">
                <a:latin typeface="+mj-lt"/>
              </a:rPr>
            </a:br>
            <a:r>
              <a:rPr lang="fr-FR" sz="1000" smtClean="0">
                <a:latin typeface="+mj-lt"/>
              </a:rPr>
              <a:t>Définition des processus de contrôle de la qualité</a:t>
            </a:r>
          </a:p>
          <a:p>
            <a:r>
              <a:rPr lang="fr-FR" sz="1000" smtClean="0">
                <a:latin typeface="+mj-lt"/>
              </a:rPr>
              <a:t>Identification des acteurs du projet (Micropole et Groupe Bayard) et de leurs responsabilités</a:t>
            </a:r>
          </a:p>
          <a:p>
            <a:r>
              <a:rPr lang="fr-FR" sz="1000" smtClean="0">
                <a:latin typeface="+mj-lt"/>
              </a:rPr>
              <a:t>Détail du RACI pour l’ensemble des actions et des livrables</a:t>
            </a:r>
          </a:p>
          <a:p>
            <a:r>
              <a:rPr lang="fr-FR" sz="1000" smtClean="0">
                <a:latin typeface="+mj-lt"/>
              </a:rPr>
              <a:t/>
            </a:r>
            <a:br>
              <a:rPr lang="fr-FR" sz="1000" smtClean="0">
                <a:latin typeface="+mj-lt"/>
              </a:rPr>
            </a:br>
            <a:endParaRPr lang="fr-FR" sz="1000" smtClean="0">
              <a:latin typeface="+mj-lt"/>
            </a:endParaRPr>
          </a:p>
          <a:p>
            <a:r>
              <a:rPr lang="fr-FR" sz="1000" smtClean="0">
                <a:latin typeface="+mj-lt"/>
              </a:rPr>
              <a:t/>
            </a:r>
            <a:br>
              <a:rPr lang="fr-FR" sz="1000" smtClean="0">
                <a:latin typeface="+mj-lt"/>
              </a:rPr>
            </a:br>
            <a:endParaRPr lang="fr-FR" sz="1000" smtClean="0">
              <a:latin typeface="+mj-lt"/>
            </a:endParaRPr>
          </a:p>
        </p:txBody>
      </p:sp>
      <p:sp>
        <p:nvSpPr>
          <p:cNvPr id="99" name="Pentagone 98"/>
          <p:cNvSpPr/>
          <p:nvPr/>
        </p:nvSpPr>
        <p:spPr>
          <a:xfrm>
            <a:off x="5278514" y="4309923"/>
            <a:ext cx="2312040" cy="948479"/>
          </a:xfrm>
          <a:prstGeom prst="homePlate">
            <a:avLst>
              <a:gd name="adj" fmla="val 16023"/>
            </a:avLst>
          </a:prstGeom>
        </p:spPr>
        <p:style>
          <a:lnRef idx="2">
            <a:schemeClr val="accent3"/>
          </a:lnRef>
          <a:fillRef idx="1">
            <a:schemeClr val="lt1"/>
          </a:fillRef>
          <a:effectRef idx="0">
            <a:schemeClr val="accent3"/>
          </a:effectRef>
          <a:fontRef idx="minor">
            <a:schemeClr val="dk1"/>
          </a:fontRef>
        </p:style>
        <p:txBody>
          <a:bodyPr rtlCol="0" anchor="t"/>
          <a:lstStyle/>
          <a:p>
            <a:r>
              <a:rPr lang="fr-FR" sz="1200" smtClean="0">
                <a:latin typeface="+mj-lt"/>
              </a:rPr>
              <a:t>Plan d’actions</a:t>
            </a:r>
            <a:br>
              <a:rPr lang="fr-FR" sz="1200" smtClean="0">
                <a:latin typeface="+mj-lt"/>
              </a:rPr>
            </a:br>
            <a:r>
              <a:rPr lang="fr-FR" sz="1200" smtClean="0">
                <a:latin typeface="+mj-lt"/>
              </a:rPr>
              <a:t/>
            </a:r>
            <a:br>
              <a:rPr lang="fr-FR" sz="1200" smtClean="0">
                <a:latin typeface="+mj-lt"/>
              </a:rPr>
            </a:br>
            <a:r>
              <a:rPr lang="fr-FR" sz="1000" smtClean="0">
                <a:latin typeface="+mj-lt"/>
              </a:rPr>
              <a:t>Identification des actions à entreprendre (responsable, approbateur, échéance, …)</a:t>
            </a:r>
          </a:p>
        </p:txBody>
      </p:sp>
      <p:sp>
        <p:nvSpPr>
          <p:cNvPr id="100" name="Pentagone 99"/>
          <p:cNvSpPr/>
          <p:nvPr/>
        </p:nvSpPr>
        <p:spPr>
          <a:xfrm>
            <a:off x="5278514" y="3063728"/>
            <a:ext cx="2101855" cy="1079872"/>
          </a:xfrm>
          <a:prstGeom prst="homePlate">
            <a:avLst>
              <a:gd name="adj" fmla="val 16023"/>
            </a:avLst>
          </a:prstGeom>
        </p:spPr>
        <p:style>
          <a:lnRef idx="2">
            <a:schemeClr val="accent3"/>
          </a:lnRef>
          <a:fillRef idx="1">
            <a:schemeClr val="lt1"/>
          </a:fillRef>
          <a:effectRef idx="0">
            <a:schemeClr val="accent3"/>
          </a:effectRef>
          <a:fontRef idx="minor">
            <a:schemeClr val="dk1"/>
          </a:fontRef>
        </p:style>
        <p:txBody>
          <a:bodyPr rtlCol="0" anchor="t"/>
          <a:lstStyle/>
          <a:p>
            <a:r>
              <a:rPr lang="fr-FR" sz="1200" smtClean="0">
                <a:latin typeface="+mj-lt"/>
              </a:rPr>
              <a:t>Planning projet</a:t>
            </a:r>
          </a:p>
          <a:p>
            <a:endParaRPr lang="fr-FR" sz="1200">
              <a:latin typeface="+mj-lt"/>
            </a:endParaRPr>
          </a:p>
          <a:p>
            <a:r>
              <a:rPr lang="fr-FR" sz="1000" smtClean="0">
                <a:latin typeface="+mj-lt"/>
              </a:rPr>
              <a:t>Définition des jalons du projet</a:t>
            </a:r>
          </a:p>
          <a:p>
            <a:endParaRPr lang="fr-FR" sz="1000" smtClean="0">
              <a:latin typeface="+mj-lt"/>
            </a:endParaRPr>
          </a:p>
          <a:p>
            <a:r>
              <a:rPr lang="fr-FR" sz="1000" smtClean="0">
                <a:latin typeface="+mj-lt"/>
              </a:rPr>
              <a:t>Planification précise des ateliers de la phase de cadrage général</a:t>
            </a:r>
          </a:p>
          <a:p>
            <a:endParaRPr lang="fr-FR" sz="1000">
              <a:latin typeface="+mj-lt"/>
            </a:endParaRPr>
          </a:p>
          <a:p>
            <a:endParaRPr lang="fr-FR" sz="1000" smtClean="0">
              <a:latin typeface="+mj-lt"/>
            </a:endParaRPr>
          </a:p>
        </p:txBody>
      </p:sp>
      <p:sp>
        <p:nvSpPr>
          <p:cNvPr id="102" name="Pentagone 101"/>
          <p:cNvSpPr/>
          <p:nvPr/>
        </p:nvSpPr>
        <p:spPr>
          <a:xfrm>
            <a:off x="654434" y="5431215"/>
            <a:ext cx="7776863" cy="352893"/>
          </a:xfrm>
          <a:prstGeom prst="homePlate">
            <a:avLst>
              <a:gd name="adj" fmla="val 31896"/>
            </a:avLst>
          </a:prstGeom>
          <a:gradFill flip="none" rotWithShape="1">
            <a:gsLst>
              <a:gs pos="0">
                <a:srgbClr val="003399">
                  <a:tint val="66000"/>
                  <a:satMod val="160000"/>
                </a:srgbClr>
              </a:gs>
              <a:gs pos="50000">
                <a:srgbClr val="003399">
                  <a:tint val="44500"/>
                  <a:satMod val="160000"/>
                </a:srgbClr>
              </a:gs>
              <a:gs pos="100000">
                <a:srgbClr val="003399">
                  <a:tint val="23500"/>
                  <a:satMod val="160000"/>
                </a:srgbClr>
              </a:gs>
            </a:gsLst>
            <a:lin ang="13500000" scaled="1"/>
            <a:tileRect/>
          </a:gradFill>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800" b="1" smtClean="0">
                <a:solidFill>
                  <a:schemeClr val="tx1"/>
                </a:solidFill>
              </a:rPr>
              <a:t>Suivi des actions qualité</a:t>
            </a:r>
            <a:endParaRPr lang="fr-FR" sz="1800" b="1">
              <a:solidFill>
                <a:schemeClr val="tx1"/>
              </a:solidFill>
            </a:endParaRPr>
          </a:p>
        </p:txBody>
      </p:sp>
      <p:pic>
        <p:nvPicPr>
          <p:cNvPr id="103"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4858143" y="2883750"/>
            <a:ext cx="273600" cy="273600"/>
          </a:xfrm>
          <a:prstGeom prst="rect">
            <a:avLst/>
          </a:prstGeom>
          <a:noFill/>
        </p:spPr>
      </p:pic>
      <p:pic>
        <p:nvPicPr>
          <p:cNvPr id="104"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7065091" y="2943742"/>
            <a:ext cx="273600" cy="273600"/>
          </a:xfrm>
          <a:prstGeom prst="rect">
            <a:avLst/>
          </a:prstGeom>
          <a:noFill/>
        </p:spPr>
      </p:pic>
    </p:spTree>
    <p:extLst>
      <p:ext uri="{BB962C8B-B14F-4D97-AF65-F5344CB8AC3E}">
        <p14:creationId xmlns:p14="http://schemas.microsoft.com/office/powerpoint/2010/main" val="465686026"/>
      </p:ext>
    </p:extLst>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Pentagone 16"/>
          <p:cNvSpPr/>
          <p:nvPr/>
        </p:nvSpPr>
        <p:spPr>
          <a:xfrm>
            <a:off x="894140" y="1130580"/>
            <a:ext cx="7240212" cy="5308320"/>
          </a:xfrm>
          <a:prstGeom prst="homePlate">
            <a:avLst>
              <a:gd name="adj" fmla="val 9640"/>
            </a:avLst>
          </a:prstGeom>
          <a:gradFill>
            <a:gsLst>
              <a:gs pos="0">
                <a:srgbClr val="A6F4FF"/>
              </a:gs>
              <a:gs pos="35000">
                <a:srgbClr val="C0F6FF"/>
              </a:gs>
              <a:gs pos="100000">
                <a:srgbClr val="E4FCFF"/>
              </a:gs>
            </a:gsLst>
          </a:gradFill>
          <a:ln>
            <a:solidFill>
              <a:srgbClr val="86CEF2"/>
            </a:solidFill>
          </a:ln>
        </p:spPr>
        <p:style>
          <a:lnRef idx="1">
            <a:schemeClr val="accent6"/>
          </a:lnRef>
          <a:fillRef idx="2">
            <a:schemeClr val="accent6"/>
          </a:fillRef>
          <a:effectRef idx="1">
            <a:schemeClr val="accent6"/>
          </a:effectRef>
          <a:fontRef idx="minor">
            <a:schemeClr val="dk1"/>
          </a:fontRef>
        </p:style>
        <p:txBody>
          <a:bodyPr rtlCol="0" anchor="t"/>
          <a:lstStyle/>
          <a:p>
            <a:r>
              <a:rPr lang="fr-FR" sz="1800" b="1">
                <a:effectLst>
                  <a:outerShdw blurRad="38100" dist="38100" dir="2700000" algn="tl">
                    <a:srgbClr val="000000">
                      <a:alpha val="43137"/>
                    </a:srgbClr>
                  </a:outerShdw>
                </a:effectLst>
              </a:rPr>
              <a:t>Cadrage général</a:t>
            </a:r>
          </a:p>
        </p:txBody>
      </p:sp>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86</a:t>
            </a:fld>
            <a:endParaRPr lang="fr-FR"/>
          </a:p>
        </p:txBody>
      </p:sp>
      <p:sp>
        <p:nvSpPr>
          <p:cNvPr id="6" name="Espace réservé du texte 5"/>
          <p:cNvSpPr>
            <a:spLocks noGrp="1"/>
          </p:cNvSpPr>
          <p:nvPr>
            <p:ph type="body" sz="quarter" idx="11"/>
          </p:nvPr>
        </p:nvSpPr>
        <p:spPr/>
        <p:txBody>
          <a:bodyPr/>
          <a:lstStyle/>
          <a:p>
            <a:r>
              <a:rPr lang="fr-FR" smtClean="0"/>
              <a:t>Cycle de vie projet</a:t>
            </a:r>
            <a:endParaRPr lang="fr-FR"/>
          </a:p>
        </p:txBody>
      </p:sp>
      <p:sp>
        <p:nvSpPr>
          <p:cNvPr id="9" name="Pentagone 8"/>
          <p:cNvSpPr/>
          <p:nvPr/>
        </p:nvSpPr>
        <p:spPr>
          <a:xfrm>
            <a:off x="1043600" y="2693513"/>
            <a:ext cx="1901645" cy="1273208"/>
          </a:xfrm>
          <a:prstGeom prst="homePlate">
            <a:avLst>
              <a:gd name="adj" fmla="val 16023"/>
            </a:avLst>
          </a:prstGeom>
        </p:spPr>
        <p:style>
          <a:lnRef idx="2">
            <a:schemeClr val="accent6"/>
          </a:lnRef>
          <a:fillRef idx="1">
            <a:schemeClr val="lt1"/>
          </a:fillRef>
          <a:effectRef idx="0">
            <a:schemeClr val="accent6"/>
          </a:effectRef>
          <a:fontRef idx="minor">
            <a:schemeClr val="dk1"/>
          </a:fontRef>
        </p:style>
        <p:txBody>
          <a:bodyPr rtlCol="0" anchor="t"/>
          <a:lstStyle/>
          <a:p>
            <a:r>
              <a:rPr lang="fr-FR" sz="1200" smtClean="0">
                <a:latin typeface="+mj-lt"/>
              </a:rPr>
              <a:t>Dossier d’architecture technique (DAT)</a:t>
            </a:r>
          </a:p>
          <a:p>
            <a:endParaRPr lang="fr-FR" sz="1200" smtClean="0">
              <a:latin typeface="+mj-lt"/>
            </a:endParaRPr>
          </a:p>
          <a:p>
            <a:endParaRPr lang="fr-FR" sz="1200">
              <a:latin typeface="+mj-lt"/>
            </a:endParaRPr>
          </a:p>
          <a:p>
            <a:r>
              <a:rPr lang="fr-FR" sz="1000" smtClean="0">
                <a:latin typeface="+mj-lt"/>
              </a:rPr>
              <a:t>Ateliers de conception technique</a:t>
            </a:r>
            <a:endParaRPr lang="fr-FR" sz="1000">
              <a:latin typeface="+mj-lt"/>
            </a:endParaRPr>
          </a:p>
        </p:txBody>
      </p:sp>
      <p:sp>
        <p:nvSpPr>
          <p:cNvPr id="11" name="Pentagone 10"/>
          <p:cNvSpPr/>
          <p:nvPr/>
        </p:nvSpPr>
        <p:spPr>
          <a:xfrm>
            <a:off x="6328848" y="2721273"/>
            <a:ext cx="1524256" cy="1273208"/>
          </a:xfrm>
          <a:prstGeom prst="homePlate">
            <a:avLst>
              <a:gd name="adj" fmla="val 16023"/>
            </a:avLst>
          </a:prstGeom>
        </p:spPr>
        <p:style>
          <a:lnRef idx="2">
            <a:schemeClr val="accent6"/>
          </a:lnRef>
          <a:fillRef idx="1">
            <a:schemeClr val="lt1"/>
          </a:fillRef>
          <a:effectRef idx="0">
            <a:schemeClr val="accent6"/>
          </a:effectRef>
          <a:fontRef idx="minor">
            <a:schemeClr val="dk1"/>
          </a:fontRef>
        </p:style>
        <p:txBody>
          <a:bodyPr rtlCol="0" anchor="t"/>
          <a:lstStyle/>
          <a:p>
            <a:r>
              <a:rPr lang="fr-FR" sz="1200" smtClean="0">
                <a:latin typeface="+mj-lt"/>
              </a:rPr>
              <a:t>Définition des contenus de chaque itération</a:t>
            </a:r>
          </a:p>
          <a:p>
            <a:endParaRPr lang="fr-FR" sz="1200">
              <a:latin typeface="+mj-lt"/>
            </a:endParaRPr>
          </a:p>
          <a:p>
            <a:r>
              <a:rPr lang="fr-FR" sz="1000" smtClean="0">
                <a:latin typeface="+mj-lt"/>
              </a:rPr>
              <a:t>Ateliers d’arbitrage à partir de propositions de Micropole</a:t>
            </a:r>
            <a:endParaRPr lang="fr-FR" sz="1000">
              <a:latin typeface="+mj-lt"/>
            </a:endParaRPr>
          </a:p>
        </p:txBody>
      </p:sp>
      <p:sp>
        <p:nvSpPr>
          <p:cNvPr id="12" name="Pentagone 11"/>
          <p:cNvSpPr/>
          <p:nvPr/>
        </p:nvSpPr>
        <p:spPr>
          <a:xfrm>
            <a:off x="3071520" y="2687436"/>
            <a:ext cx="3149171" cy="1260763"/>
          </a:xfrm>
          <a:prstGeom prst="homePlate">
            <a:avLst>
              <a:gd name="adj" fmla="val 16023"/>
            </a:avLst>
          </a:prstGeom>
        </p:spPr>
        <p:style>
          <a:lnRef idx="2">
            <a:schemeClr val="accent6"/>
          </a:lnRef>
          <a:fillRef idx="1">
            <a:schemeClr val="lt1"/>
          </a:fillRef>
          <a:effectRef idx="0">
            <a:schemeClr val="accent6"/>
          </a:effectRef>
          <a:fontRef idx="minor">
            <a:schemeClr val="dk1"/>
          </a:fontRef>
        </p:style>
        <p:txBody>
          <a:bodyPr rtlCol="0" anchor="t"/>
          <a:lstStyle/>
          <a:p>
            <a:r>
              <a:rPr lang="fr-FR" sz="1200" smtClean="0">
                <a:latin typeface="+mj-lt"/>
              </a:rPr>
              <a:t>Conception ergonomique &amp; graphique</a:t>
            </a:r>
          </a:p>
          <a:p>
            <a:endParaRPr lang="fr-FR" sz="1200">
              <a:latin typeface="+mj-lt"/>
            </a:endParaRPr>
          </a:p>
          <a:p>
            <a:r>
              <a:rPr lang="fr-FR" sz="1000" smtClean="0">
                <a:latin typeface="+mj-lt"/>
              </a:rPr>
              <a:t>Validation de l’ergonomie générale </a:t>
            </a:r>
            <a:endParaRPr lang="fr-FR" sz="1000">
              <a:latin typeface="+mj-lt"/>
            </a:endParaRPr>
          </a:p>
          <a:p>
            <a:r>
              <a:rPr lang="fr-FR" sz="1000" smtClean="0">
                <a:latin typeface="+mj-lt"/>
              </a:rPr>
              <a:t>Validation de la charte graphique de la solution </a:t>
            </a:r>
          </a:p>
          <a:p>
            <a:endParaRPr lang="fr-FR" sz="1200" smtClean="0">
              <a:latin typeface="+mj-lt"/>
            </a:endParaRPr>
          </a:p>
          <a:p>
            <a:pPr algn="ctr"/>
            <a:endParaRPr lang="fr-FR" sz="1200">
              <a:latin typeface="+mj-lt"/>
            </a:endParaRPr>
          </a:p>
        </p:txBody>
      </p:sp>
      <p:pic>
        <p:nvPicPr>
          <p:cNvPr id="18"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7511643" y="2550057"/>
            <a:ext cx="266400" cy="264885"/>
          </a:xfrm>
          <a:prstGeom prst="rect">
            <a:avLst/>
          </a:prstGeom>
          <a:noFill/>
        </p:spPr>
      </p:pic>
      <p:pic>
        <p:nvPicPr>
          <p:cNvPr id="20"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5897498" y="2567416"/>
            <a:ext cx="266400" cy="264885"/>
          </a:xfrm>
          <a:prstGeom prst="rect">
            <a:avLst/>
          </a:prstGeom>
          <a:noFill/>
        </p:spPr>
      </p:pic>
      <p:pic>
        <p:nvPicPr>
          <p:cNvPr id="21"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2676407" y="2605475"/>
            <a:ext cx="266400" cy="264885"/>
          </a:xfrm>
          <a:prstGeom prst="rect">
            <a:avLst/>
          </a:prstGeom>
          <a:noFill/>
        </p:spPr>
      </p:pic>
      <p:sp>
        <p:nvSpPr>
          <p:cNvPr id="19" name="Ellipse 18"/>
          <p:cNvSpPr/>
          <p:nvPr/>
        </p:nvSpPr>
        <p:spPr>
          <a:xfrm>
            <a:off x="676390" y="1188453"/>
            <a:ext cx="285953" cy="289366"/>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800"/>
              <a:t>2</a:t>
            </a:r>
          </a:p>
        </p:txBody>
      </p:sp>
      <p:sp>
        <p:nvSpPr>
          <p:cNvPr id="29" name="Pentagone 28"/>
          <p:cNvSpPr/>
          <p:nvPr/>
        </p:nvSpPr>
        <p:spPr>
          <a:xfrm>
            <a:off x="654434" y="5867671"/>
            <a:ext cx="7776863" cy="496798"/>
          </a:xfrm>
          <a:prstGeom prst="homePlate">
            <a:avLst>
              <a:gd name="adj" fmla="val 31896"/>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800" b="1" smtClean="0"/>
              <a:t>Expertise / Conseil</a:t>
            </a:r>
          </a:p>
          <a:p>
            <a:pPr algn="ctr"/>
            <a:r>
              <a:rPr lang="fr-FR" sz="1000" b="1"/>
              <a:t>Intervention des experts fonctionnels et techniques de Micropole</a:t>
            </a:r>
          </a:p>
        </p:txBody>
      </p:sp>
      <p:sp>
        <p:nvSpPr>
          <p:cNvPr id="30" name="Pentagone 29"/>
          <p:cNvSpPr/>
          <p:nvPr/>
        </p:nvSpPr>
        <p:spPr>
          <a:xfrm>
            <a:off x="654434" y="5431215"/>
            <a:ext cx="7776863" cy="352893"/>
          </a:xfrm>
          <a:prstGeom prst="homePlate">
            <a:avLst>
              <a:gd name="adj" fmla="val 31896"/>
            </a:avLst>
          </a:prstGeom>
          <a:gradFill flip="none" rotWithShape="1">
            <a:gsLst>
              <a:gs pos="0">
                <a:srgbClr val="003399">
                  <a:tint val="66000"/>
                  <a:satMod val="160000"/>
                </a:srgbClr>
              </a:gs>
              <a:gs pos="50000">
                <a:srgbClr val="003399">
                  <a:tint val="44500"/>
                  <a:satMod val="160000"/>
                </a:srgbClr>
              </a:gs>
              <a:gs pos="100000">
                <a:srgbClr val="003399">
                  <a:tint val="23500"/>
                  <a:satMod val="160000"/>
                </a:srgbClr>
              </a:gs>
            </a:gsLst>
            <a:lin ang="13500000" scaled="1"/>
            <a:tileRect/>
          </a:gradFill>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800" b="1" smtClean="0">
                <a:solidFill>
                  <a:schemeClr val="tx1"/>
                </a:solidFill>
              </a:rPr>
              <a:t>Suivi des actions qualité</a:t>
            </a:r>
            <a:endParaRPr lang="fr-FR" sz="1800" b="1">
              <a:solidFill>
                <a:schemeClr val="tx1"/>
              </a:solidFill>
            </a:endParaRPr>
          </a:p>
        </p:txBody>
      </p:sp>
    </p:spTree>
    <p:extLst>
      <p:ext uri="{BB962C8B-B14F-4D97-AF65-F5344CB8AC3E}">
        <p14:creationId xmlns:p14="http://schemas.microsoft.com/office/powerpoint/2010/main" val="268842118"/>
      </p:ext>
    </p:extLst>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Pentagone 20"/>
          <p:cNvSpPr/>
          <p:nvPr/>
        </p:nvSpPr>
        <p:spPr>
          <a:xfrm>
            <a:off x="894140" y="1130580"/>
            <a:ext cx="7240212" cy="5308320"/>
          </a:xfrm>
          <a:prstGeom prst="homePlate">
            <a:avLst>
              <a:gd name="adj" fmla="val 9640"/>
            </a:avLst>
          </a:prstGeom>
          <a:gradFill>
            <a:gsLst>
              <a:gs pos="0">
                <a:srgbClr val="CFABFF"/>
              </a:gs>
              <a:gs pos="35000">
                <a:srgbClr val="DCC4FF"/>
              </a:gs>
              <a:gs pos="100000">
                <a:srgbClr val="F1E7FF"/>
              </a:gs>
            </a:gsLst>
          </a:gradFill>
          <a:ln>
            <a:solidFill>
              <a:srgbClr val="9C73CF"/>
            </a:solidFill>
          </a:ln>
        </p:spPr>
        <p:style>
          <a:lnRef idx="1">
            <a:schemeClr val="accent6"/>
          </a:lnRef>
          <a:fillRef idx="2">
            <a:schemeClr val="accent6"/>
          </a:fillRef>
          <a:effectRef idx="1">
            <a:schemeClr val="accent6"/>
          </a:effectRef>
          <a:fontRef idx="minor">
            <a:schemeClr val="dk1"/>
          </a:fontRef>
        </p:style>
        <p:txBody>
          <a:bodyPr rtlCol="0" anchor="t"/>
          <a:lstStyle/>
          <a:p>
            <a:r>
              <a:rPr lang="fr-FR" sz="1800" b="1">
                <a:effectLst>
                  <a:outerShdw blurRad="38100" dist="38100" dir="2700000" algn="tl">
                    <a:srgbClr val="000000">
                      <a:alpha val="43137"/>
                    </a:srgbClr>
                  </a:outerShdw>
                </a:effectLst>
              </a:rPr>
              <a:t>Conception détaillée de l’itération</a:t>
            </a:r>
          </a:p>
        </p:txBody>
      </p:sp>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87</a:t>
            </a:fld>
            <a:endParaRPr lang="fr-FR"/>
          </a:p>
        </p:txBody>
      </p:sp>
      <p:sp>
        <p:nvSpPr>
          <p:cNvPr id="6" name="Espace réservé du texte 5"/>
          <p:cNvSpPr>
            <a:spLocks noGrp="1"/>
          </p:cNvSpPr>
          <p:nvPr>
            <p:ph type="body" sz="quarter" idx="11"/>
          </p:nvPr>
        </p:nvSpPr>
        <p:spPr/>
        <p:txBody>
          <a:bodyPr/>
          <a:lstStyle/>
          <a:p>
            <a:r>
              <a:rPr lang="fr-FR" smtClean="0"/>
              <a:t>Cycle de vie projet</a:t>
            </a:r>
            <a:endParaRPr lang="fr-FR"/>
          </a:p>
        </p:txBody>
      </p:sp>
      <p:sp>
        <p:nvSpPr>
          <p:cNvPr id="9" name="Pentagone 8"/>
          <p:cNvSpPr/>
          <p:nvPr/>
        </p:nvSpPr>
        <p:spPr>
          <a:xfrm>
            <a:off x="1075666" y="2321969"/>
            <a:ext cx="2199165" cy="1251739"/>
          </a:xfrm>
          <a:prstGeom prst="homePlate">
            <a:avLst>
              <a:gd name="adj" fmla="val 16023"/>
            </a:avLst>
          </a:prstGeom>
        </p:spPr>
        <p:style>
          <a:lnRef idx="2">
            <a:schemeClr val="accent4"/>
          </a:lnRef>
          <a:fillRef idx="1">
            <a:schemeClr val="lt1"/>
          </a:fillRef>
          <a:effectRef idx="0">
            <a:schemeClr val="accent4"/>
          </a:effectRef>
          <a:fontRef idx="minor">
            <a:schemeClr val="dk1"/>
          </a:fontRef>
        </p:style>
        <p:txBody>
          <a:bodyPr rtlCol="0" anchor="t"/>
          <a:lstStyle/>
          <a:p>
            <a:endParaRPr lang="fr-FR" sz="1200" smtClean="0">
              <a:latin typeface="+mj-lt"/>
            </a:endParaRPr>
          </a:p>
          <a:p>
            <a:endParaRPr lang="fr-FR" sz="1200">
              <a:latin typeface="+mj-lt"/>
            </a:endParaRPr>
          </a:p>
          <a:p>
            <a:r>
              <a:rPr lang="fr-FR" sz="1200" smtClean="0">
                <a:latin typeface="+mj-lt"/>
              </a:rPr>
              <a:t>Fonctionnalités attendus dans l’itération</a:t>
            </a:r>
          </a:p>
          <a:p>
            <a:endParaRPr lang="fr-FR" sz="1200">
              <a:latin typeface="+mj-lt"/>
            </a:endParaRPr>
          </a:p>
          <a:p>
            <a:endParaRPr lang="fr-FR" sz="1200" smtClean="0">
              <a:latin typeface="+mj-lt"/>
            </a:endParaRPr>
          </a:p>
          <a:p>
            <a:endParaRPr lang="fr-FR" sz="1200">
              <a:latin typeface="+mj-lt"/>
            </a:endParaRPr>
          </a:p>
        </p:txBody>
      </p:sp>
      <p:sp>
        <p:nvSpPr>
          <p:cNvPr id="10" name="Pentagone 9"/>
          <p:cNvSpPr/>
          <p:nvPr/>
        </p:nvSpPr>
        <p:spPr>
          <a:xfrm>
            <a:off x="3355076" y="4008471"/>
            <a:ext cx="1869289" cy="1015928"/>
          </a:xfrm>
          <a:prstGeom prst="homePlate">
            <a:avLst>
              <a:gd name="adj" fmla="val 16023"/>
            </a:avLst>
          </a:prstGeom>
        </p:spPr>
        <p:style>
          <a:lnRef idx="2">
            <a:schemeClr val="accent4"/>
          </a:lnRef>
          <a:fillRef idx="1">
            <a:schemeClr val="lt1"/>
          </a:fillRef>
          <a:effectRef idx="0">
            <a:schemeClr val="accent4"/>
          </a:effectRef>
          <a:fontRef idx="minor">
            <a:schemeClr val="dk1"/>
          </a:fontRef>
        </p:style>
        <p:txBody>
          <a:bodyPr rtlCol="0" anchor="t"/>
          <a:lstStyle/>
          <a:p>
            <a:r>
              <a:rPr lang="fr-FR" sz="1200" smtClean="0">
                <a:latin typeface="+mj-lt"/>
              </a:rPr>
              <a:t>Rédaction SFD</a:t>
            </a:r>
          </a:p>
          <a:p>
            <a:endParaRPr lang="fr-FR" sz="1000" smtClean="0">
              <a:latin typeface="+mj-lt"/>
            </a:endParaRPr>
          </a:p>
          <a:p>
            <a:r>
              <a:rPr lang="fr-FR" sz="1000" smtClean="0">
                <a:latin typeface="+mj-lt"/>
              </a:rPr>
              <a:t>Description détaillée des fonctionnalités et des règles de gestion</a:t>
            </a:r>
          </a:p>
          <a:p>
            <a:r>
              <a:rPr lang="fr-FR" sz="1000" smtClean="0">
                <a:latin typeface="+mj-lt"/>
              </a:rPr>
              <a:t> </a:t>
            </a:r>
          </a:p>
          <a:p>
            <a:endParaRPr lang="fr-FR" sz="1200" smtClean="0">
              <a:latin typeface="+mj-lt"/>
            </a:endParaRPr>
          </a:p>
        </p:txBody>
      </p:sp>
      <p:pic>
        <p:nvPicPr>
          <p:cNvPr id="11"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4907467" y="3889295"/>
            <a:ext cx="273600" cy="272819"/>
          </a:xfrm>
          <a:prstGeom prst="rect">
            <a:avLst/>
          </a:prstGeom>
          <a:noFill/>
        </p:spPr>
      </p:pic>
      <p:sp>
        <p:nvSpPr>
          <p:cNvPr id="12" name="Pentagone 11"/>
          <p:cNvSpPr/>
          <p:nvPr/>
        </p:nvSpPr>
        <p:spPr>
          <a:xfrm>
            <a:off x="3412938" y="2321969"/>
            <a:ext cx="3958493" cy="1251739"/>
          </a:xfrm>
          <a:prstGeom prst="homePlate">
            <a:avLst>
              <a:gd name="adj" fmla="val 16023"/>
            </a:avLst>
          </a:prstGeom>
        </p:spPr>
        <p:style>
          <a:lnRef idx="2">
            <a:schemeClr val="accent4"/>
          </a:lnRef>
          <a:fillRef idx="1">
            <a:schemeClr val="lt1"/>
          </a:fillRef>
          <a:effectRef idx="0">
            <a:schemeClr val="accent4"/>
          </a:effectRef>
          <a:fontRef idx="minor">
            <a:schemeClr val="dk1"/>
          </a:fontRef>
        </p:style>
        <p:txBody>
          <a:bodyPr rtlCol="0" anchor="t"/>
          <a:lstStyle/>
          <a:p>
            <a:r>
              <a:rPr lang="fr-FR" sz="1200" smtClean="0">
                <a:latin typeface="+mj-lt"/>
              </a:rPr>
              <a:t>Conception détaillée de chaque fonction</a:t>
            </a:r>
          </a:p>
          <a:p>
            <a:endParaRPr lang="fr-FR" sz="1200" smtClean="0">
              <a:latin typeface="+mj-lt"/>
            </a:endParaRPr>
          </a:p>
          <a:p>
            <a:endParaRPr lang="fr-FR" sz="1000" smtClean="0">
              <a:latin typeface="+mj-lt"/>
            </a:endParaRPr>
          </a:p>
          <a:p>
            <a:endParaRPr lang="fr-FR" sz="1000" smtClean="0">
              <a:latin typeface="+mj-lt"/>
            </a:endParaRPr>
          </a:p>
          <a:p>
            <a:endParaRPr lang="fr-FR" sz="1000" smtClean="0">
              <a:latin typeface="+mj-lt"/>
            </a:endParaRPr>
          </a:p>
          <a:p>
            <a:r>
              <a:rPr lang="fr-FR" sz="1000" smtClean="0">
                <a:latin typeface="+mj-lt"/>
              </a:rPr>
              <a:t>Ateliers de conception fonctionnelle</a:t>
            </a:r>
          </a:p>
          <a:p>
            <a:endParaRPr lang="fr-FR" sz="1000" smtClean="0">
              <a:latin typeface="+mj-lt"/>
            </a:endParaRPr>
          </a:p>
          <a:p>
            <a:endParaRPr lang="fr-FR" sz="1000">
              <a:latin typeface="+mj-lt"/>
            </a:endParaRPr>
          </a:p>
        </p:txBody>
      </p:sp>
      <p:sp>
        <p:nvSpPr>
          <p:cNvPr id="22" name="Pentagone 21"/>
          <p:cNvSpPr/>
          <p:nvPr/>
        </p:nvSpPr>
        <p:spPr>
          <a:xfrm>
            <a:off x="5334321" y="4008471"/>
            <a:ext cx="1593749" cy="1015928"/>
          </a:xfrm>
          <a:prstGeom prst="homePlate">
            <a:avLst>
              <a:gd name="adj" fmla="val 16023"/>
            </a:avLst>
          </a:prstGeom>
        </p:spPr>
        <p:style>
          <a:lnRef idx="2">
            <a:schemeClr val="accent4"/>
          </a:lnRef>
          <a:fillRef idx="1">
            <a:schemeClr val="lt1"/>
          </a:fillRef>
          <a:effectRef idx="0">
            <a:schemeClr val="accent4"/>
          </a:effectRef>
          <a:fontRef idx="minor">
            <a:schemeClr val="dk1"/>
          </a:fontRef>
        </p:style>
        <p:txBody>
          <a:bodyPr rtlCol="0" anchor="t"/>
          <a:lstStyle/>
          <a:p>
            <a:r>
              <a:rPr lang="fr-FR" sz="1200" smtClean="0">
                <a:latin typeface="+mj-lt"/>
              </a:rPr>
              <a:t>Rédaction STD</a:t>
            </a:r>
          </a:p>
          <a:p>
            <a:endParaRPr lang="fr-FR" sz="1000" smtClean="0">
              <a:latin typeface="+mj-lt"/>
            </a:endParaRPr>
          </a:p>
          <a:p>
            <a:endParaRPr lang="fr-FR" sz="1000" smtClean="0">
              <a:latin typeface="+mj-lt"/>
            </a:endParaRPr>
          </a:p>
          <a:p>
            <a:r>
              <a:rPr lang="fr-FR" sz="1000" smtClean="0">
                <a:latin typeface="+mj-lt"/>
              </a:rPr>
              <a:t>Description détaillée des traitements de flux</a:t>
            </a:r>
          </a:p>
          <a:p>
            <a:r>
              <a:rPr lang="fr-FR" sz="1000" smtClean="0">
                <a:latin typeface="+mj-lt"/>
              </a:rPr>
              <a:t> </a:t>
            </a:r>
          </a:p>
          <a:p>
            <a:endParaRPr lang="fr-FR" sz="1000" smtClean="0">
              <a:latin typeface="+mj-lt"/>
            </a:endParaRPr>
          </a:p>
        </p:txBody>
      </p:sp>
      <p:sp>
        <p:nvSpPr>
          <p:cNvPr id="30" name="Ellipse 29"/>
          <p:cNvSpPr/>
          <p:nvPr/>
        </p:nvSpPr>
        <p:spPr>
          <a:xfrm>
            <a:off x="676390" y="1188453"/>
            <a:ext cx="285953" cy="289366"/>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800"/>
              <a:t>3</a:t>
            </a:r>
          </a:p>
        </p:txBody>
      </p:sp>
      <p:pic>
        <p:nvPicPr>
          <p:cNvPr id="19"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6639332" y="3916999"/>
            <a:ext cx="273600" cy="272819"/>
          </a:xfrm>
          <a:prstGeom prst="rect">
            <a:avLst/>
          </a:prstGeom>
          <a:noFill/>
        </p:spPr>
      </p:pic>
      <p:sp>
        <p:nvSpPr>
          <p:cNvPr id="18" name="Pentagone 17"/>
          <p:cNvSpPr/>
          <p:nvPr/>
        </p:nvSpPr>
        <p:spPr>
          <a:xfrm>
            <a:off x="654434" y="5867671"/>
            <a:ext cx="7776863" cy="496798"/>
          </a:xfrm>
          <a:prstGeom prst="homePlate">
            <a:avLst>
              <a:gd name="adj" fmla="val 31896"/>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800" b="1" smtClean="0"/>
              <a:t>Expertise / Conseil</a:t>
            </a:r>
          </a:p>
          <a:p>
            <a:pPr algn="ctr"/>
            <a:r>
              <a:rPr lang="fr-FR" sz="1000" b="1"/>
              <a:t>Intervention des experts fonctionnels et techniques de Micropole</a:t>
            </a:r>
          </a:p>
        </p:txBody>
      </p:sp>
      <p:sp>
        <p:nvSpPr>
          <p:cNvPr id="20" name="Pentagone 19"/>
          <p:cNvSpPr/>
          <p:nvPr/>
        </p:nvSpPr>
        <p:spPr>
          <a:xfrm>
            <a:off x="654434" y="5431215"/>
            <a:ext cx="7776863" cy="352893"/>
          </a:xfrm>
          <a:prstGeom prst="homePlate">
            <a:avLst>
              <a:gd name="adj" fmla="val 31896"/>
            </a:avLst>
          </a:prstGeom>
          <a:gradFill flip="none" rotWithShape="1">
            <a:gsLst>
              <a:gs pos="0">
                <a:srgbClr val="003399">
                  <a:tint val="66000"/>
                  <a:satMod val="160000"/>
                </a:srgbClr>
              </a:gs>
              <a:gs pos="50000">
                <a:srgbClr val="003399">
                  <a:tint val="44500"/>
                  <a:satMod val="160000"/>
                </a:srgbClr>
              </a:gs>
              <a:gs pos="100000">
                <a:srgbClr val="003399">
                  <a:tint val="23500"/>
                  <a:satMod val="160000"/>
                </a:srgbClr>
              </a:gs>
            </a:gsLst>
            <a:lin ang="13500000" scaled="1"/>
            <a:tileRect/>
          </a:gradFill>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800" b="1" smtClean="0">
                <a:solidFill>
                  <a:schemeClr val="tx1"/>
                </a:solidFill>
              </a:rPr>
              <a:t>Suivi des actions qualité</a:t>
            </a:r>
            <a:endParaRPr lang="fr-FR" sz="1800" b="1">
              <a:solidFill>
                <a:schemeClr val="tx1"/>
              </a:solidFill>
            </a:endParaRPr>
          </a:p>
        </p:txBody>
      </p:sp>
    </p:spTree>
    <p:extLst>
      <p:ext uri="{BB962C8B-B14F-4D97-AF65-F5344CB8AC3E}">
        <p14:creationId xmlns:p14="http://schemas.microsoft.com/office/powerpoint/2010/main" val="3357451735"/>
      </p:ext>
    </p:extLst>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Pentagone 20"/>
          <p:cNvSpPr/>
          <p:nvPr/>
        </p:nvSpPr>
        <p:spPr>
          <a:xfrm>
            <a:off x="894140" y="1130580"/>
            <a:ext cx="7240212" cy="5308320"/>
          </a:xfrm>
          <a:prstGeom prst="homePlate">
            <a:avLst>
              <a:gd name="adj" fmla="val 9640"/>
            </a:avLst>
          </a:prstGeom>
          <a:gradFill>
            <a:gsLst>
              <a:gs pos="0">
                <a:srgbClr val="B6FF83"/>
              </a:gs>
              <a:gs pos="35000">
                <a:srgbClr val="CBFFA9"/>
              </a:gs>
              <a:gs pos="100000">
                <a:srgbClr val="E9FFDB"/>
              </a:gs>
            </a:gsLst>
          </a:gradFill>
          <a:ln>
            <a:solidFill>
              <a:srgbClr val="7FEB0E"/>
            </a:solidFill>
          </a:ln>
        </p:spPr>
        <p:style>
          <a:lnRef idx="1">
            <a:schemeClr val="accent6"/>
          </a:lnRef>
          <a:fillRef idx="2">
            <a:schemeClr val="accent6"/>
          </a:fillRef>
          <a:effectRef idx="1">
            <a:schemeClr val="accent6"/>
          </a:effectRef>
          <a:fontRef idx="minor">
            <a:schemeClr val="dk1"/>
          </a:fontRef>
        </p:style>
        <p:txBody>
          <a:bodyPr rtlCol="0" anchor="t"/>
          <a:lstStyle/>
          <a:p>
            <a:r>
              <a:rPr lang="fr-FR" sz="1800" b="1">
                <a:effectLst>
                  <a:outerShdw blurRad="38100" dist="38100" dir="2700000" algn="tl">
                    <a:srgbClr val="000000">
                      <a:alpha val="43137"/>
                    </a:srgbClr>
                  </a:outerShdw>
                </a:effectLst>
              </a:rPr>
              <a:t>Mise en œuvre</a:t>
            </a:r>
          </a:p>
        </p:txBody>
      </p:sp>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88</a:t>
            </a:fld>
            <a:endParaRPr lang="fr-FR"/>
          </a:p>
        </p:txBody>
      </p:sp>
      <p:sp>
        <p:nvSpPr>
          <p:cNvPr id="6" name="Espace réservé du texte 5"/>
          <p:cNvSpPr>
            <a:spLocks noGrp="1"/>
          </p:cNvSpPr>
          <p:nvPr>
            <p:ph type="body" sz="quarter" idx="11"/>
          </p:nvPr>
        </p:nvSpPr>
        <p:spPr/>
        <p:txBody>
          <a:bodyPr/>
          <a:lstStyle/>
          <a:p>
            <a:r>
              <a:rPr lang="fr-FR" smtClean="0"/>
              <a:t>Cycle de vie projet</a:t>
            </a:r>
            <a:endParaRPr lang="fr-FR"/>
          </a:p>
        </p:txBody>
      </p:sp>
      <p:sp>
        <p:nvSpPr>
          <p:cNvPr id="10" name="Pentagone 9"/>
          <p:cNvSpPr/>
          <p:nvPr/>
        </p:nvSpPr>
        <p:spPr>
          <a:xfrm>
            <a:off x="741996" y="2370298"/>
            <a:ext cx="3253828" cy="1122172"/>
          </a:xfrm>
          <a:prstGeom prst="homePlate">
            <a:avLst>
              <a:gd name="adj" fmla="val 16023"/>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80000"/>
              </a:lnSpc>
              <a:spcBef>
                <a:spcPct val="80000"/>
              </a:spcBef>
            </a:pPr>
            <a:r>
              <a:rPr lang="fr-FR" sz="1200" smtClean="0">
                <a:latin typeface="+mj-lt"/>
              </a:rPr>
              <a:t>Réalisation</a:t>
            </a:r>
          </a:p>
          <a:p>
            <a:pPr>
              <a:lnSpc>
                <a:spcPct val="80000"/>
              </a:lnSpc>
              <a:spcBef>
                <a:spcPct val="80000"/>
              </a:spcBef>
            </a:pPr>
            <a:r>
              <a:rPr lang="fr-FR" sz="1000">
                <a:latin typeface="+mj-lt"/>
              </a:rPr>
              <a:t>Développements </a:t>
            </a:r>
            <a:r>
              <a:rPr lang="fr-FR" sz="1000" smtClean="0">
                <a:latin typeface="+mj-lt"/>
              </a:rPr>
              <a:t>spécifiques</a:t>
            </a:r>
          </a:p>
          <a:p>
            <a:pPr>
              <a:lnSpc>
                <a:spcPct val="80000"/>
              </a:lnSpc>
              <a:spcBef>
                <a:spcPct val="80000"/>
              </a:spcBef>
            </a:pPr>
            <a:r>
              <a:rPr lang="fr-FR" sz="1000" smtClean="0">
                <a:latin typeface="+mj-lt"/>
              </a:rPr>
              <a:t>Développement des traitements des flux</a:t>
            </a:r>
          </a:p>
        </p:txBody>
      </p:sp>
      <p:sp>
        <p:nvSpPr>
          <p:cNvPr id="14" name="Pentagone 13"/>
          <p:cNvSpPr/>
          <p:nvPr/>
        </p:nvSpPr>
        <p:spPr>
          <a:xfrm>
            <a:off x="3053339" y="3771231"/>
            <a:ext cx="2291371" cy="726112"/>
          </a:xfrm>
          <a:prstGeom prst="homePlate">
            <a:avLst>
              <a:gd name="adj" fmla="val 16023"/>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80000"/>
              </a:lnSpc>
              <a:spcBef>
                <a:spcPct val="80000"/>
              </a:spcBef>
            </a:pPr>
            <a:r>
              <a:rPr lang="fr-FR" sz="1200" smtClean="0">
                <a:latin typeface="+mj-lt"/>
              </a:rPr>
              <a:t>Paramétrage</a:t>
            </a:r>
          </a:p>
          <a:p>
            <a:pPr>
              <a:lnSpc>
                <a:spcPct val="80000"/>
              </a:lnSpc>
              <a:spcBef>
                <a:spcPct val="80000"/>
              </a:spcBef>
            </a:pPr>
            <a:endParaRPr lang="fr-FR" sz="1000" smtClean="0">
              <a:latin typeface="+mj-lt"/>
            </a:endParaRPr>
          </a:p>
          <a:p>
            <a:pPr>
              <a:lnSpc>
                <a:spcPct val="80000"/>
              </a:lnSpc>
              <a:spcBef>
                <a:spcPct val="80000"/>
              </a:spcBef>
            </a:pPr>
            <a:r>
              <a:rPr lang="fr-FR" sz="1000" smtClean="0">
                <a:latin typeface="+mj-lt"/>
              </a:rPr>
              <a:t>Paramétrage back-office </a:t>
            </a:r>
            <a:r>
              <a:rPr lang="fr-FR" sz="1000" err="1" smtClean="0">
                <a:latin typeface="+mj-lt"/>
              </a:rPr>
              <a:t>Magento</a:t>
            </a:r>
            <a:endParaRPr lang="fr-FR" sz="1000" smtClean="0">
              <a:latin typeface="+mj-lt"/>
            </a:endParaRPr>
          </a:p>
          <a:p>
            <a:endParaRPr lang="fr-FR" sz="1200">
              <a:latin typeface="+mj-lt"/>
            </a:endParaRPr>
          </a:p>
        </p:txBody>
      </p:sp>
      <p:sp>
        <p:nvSpPr>
          <p:cNvPr id="15" name="Pentagone 14"/>
          <p:cNvSpPr/>
          <p:nvPr/>
        </p:nvSpPr>
        <p:spPr>
          <a:xfrm>
            <a:off x="4504986" y="4785108"/>
            <a:ext cx="2411972" cy="330051"/>
          </a:xfrm>
          <a:prstGeom prst="homePlate">
            <a:avLst>
              <a:gd name="adj" fmla="val 16023"/>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80000"/>
              </a:lnSpc>
              <a:spcBef>
                <a:spcPct val="80000"/>
              </a:spcBef>
            </a:pPr>
            <a:r>
              <a:rPr lang="fr-FR" sz="1200">
                <a:latin typeface="+mj-lt"/>
              </a:rPr>
              <a:t>T</a:t>
            </a:r>
            <a:r>
              <a:rPr lang="fr-FR" sz="1200" smtClean="0">
                <a:latin typeface="+mj-lt"/>
              </a:rPr>
              <a:t>ests unitaires</a:t>
            </a:r>
          </a:p>
        </p:txBody>
      </p:sp>
      <p:sp>
        <p:nvSpPr>
          <p:cNvPr id="13" name="Pentagone 12"/>
          <p:cNvSpPr/>
          <p:nvPr/>
        </p:nvSpPr>
        <p:spPr>
          <a:xfrm>
            <a:off x="654434" y="5867671"/>
            <a:ext cx="7776863" cy="496798"/>
          </a:xfrm>
          <a:prstGeom prst="homePlate">
            <a:avLst>
              <a:gd name="adj" fmla="val 31896"/>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800" b="1" smtClean="0"/>
              <a:t>Expertise / Conseil</a:t>
            </a:r>
          </a:p>
          <a:p>
            <a:pPr algn="ctr"/>
            <a:r>
              <a:rPr lang="fr-FR" sz="1000" b="1"/>
              <a:t>Intervention des experts fonctionnels et techniques de Micropole</a:t>
            </a:r>
          </a:p>
        </p:txBody>
      </p:sp>
      <p:sp>
        <p:nvSpPr>
          <p:cNvPr id="16" name="Pentagone 15"/>
          <p:cNvSpPr/>
          <p:nvPr/>
        </p:nvSpPr>
        <p:spPr>
          <a:xfrm>
            <a:off x="654434" y="5431215"/>
            <a:ext cx="7776863" cy="352893"/>
          </a:xfrm>
          <a:prstGeom prst="homePlate">
            <a:avLst>
              <a:gd name="adj" fmla="val 31896"/>
            </a:avLst>
          </a:prstGeom>
          <a:gradFill flip="none" rotWithShape="1">
            <a:gsLst>
              <a:gs pos="0">
                <a:srgbClr val="003399">
                  <a:tint val="66000"/>
                  <a:satMod val="160000"/>
                </a:srgbClr>
              </a:gs>
              <a:gs pos="50000">
                <a:srgbClr val="003399">
                  <a:tint val="44500"/>
                  <a:satMod val="160000"/>
                </a:srgbClr>
              </a:gs>
              <a:gs pos="100000">
                <a:srgbClr val="003399">
                  <a:tint val="23500"/>
                  <a:satMod val="160000"/>
                </a:srgbClr>
              </a:gs>
            </a:gsLst>
            <a:lin ang="13500000" scaled="1"/>
            <a:tileRect/>
          </a:gradFill>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800" b="1" smtClean="0">
                <a:solidFill>
                  <a:schemeClr val="tx1"/>
                </a:solidFill>
              </a:rPr>
              <a:t>Suivi des actions qualité</a:t>
            </a:r>
            <a:endParaRPr lang="fr-FR" sz="1800" b="1">
              <a:solidFill>
                <a:schemeClr val="tx1"/>
              </a:solidFill>
            </a:endParaRPr>
          </a:p>
        </p:txBody>
      </p:sp>
      <p:sp>
        <p:nvSpPr>
          <p:cNvPr id="22" name="Ellipse 21"/>
          <p:cNvSpPr/>
          <p:nvPr/>
        </p:nvSpPr>
        <p:spPr>
          <a:xfrm>
            <a:off x="676390" y="1188453"/>
            <a:ext cx="285953" cy="289366"/>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800" smtClean="0"/>
              <a:t>4</a:t>
            </a:r>
            <a:endParaRPr lang="fr-FR" sz="1800"/>
          </a:p>
        </p:txBody>
      </p:sp>
    </p:spTree>
    <p:extLst>
      <p:ext uri="{BB962C8B-B14F-4D97-AF65-F5344CB8AC3E}">
        <p14:creationId xmlns:p14="http://schemas.microsoft.com/office/powerpoint/2010/main" val="3677954465"/>
      </p:ext>
    </p:extLst>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Pentagone 18"/>
          <p:cNvSpPr/>
          <p:nvPr/>
        </p:nvSpPr>
        <p:spPr>
          <a:xfrm>
            <a:off x="894140" y="1130580"/>
            <a:ext cx="7240212" cy="5308320"/>
          </a:xfrm>
          <a:prstGeom prst="homePlate">
            <a:avLst>
              <a:gd name="adj" fmla="val 9640"/>
            </a:avLst>
          </a:prstGeom>
          <a:gradFill>
            <a:gsLst>
              <a:gs pos="0">
                <a:srgbClr val="C4C4C4"/>
              </a:gs>
              <a:gs pos="35000">
                <a:srgbClr val="D5D5D5"/>
              </a:gs>
              <a:gs pos="100000">
                <a:srgbClr val="EFEFEF"/>
              </a:gs>
            </a:gsLst>
          </a:gradFill>
          <a:ln>
            <a:solidFill>
              <a:srgbClr val="585858"/>
            </a:solidFill>
          </a:ln>
        </p:spPr>
        <p:style>
          <a:lnRef idx="1">
            <a:schemeClr val="accent6"/>
          </a:lnRef>
          <a:fillRef idx="2">
            <a:schemeClr val="accent6"/>
          </a:fillRef>
          <a:effectRef idx="1">
            <a:schemeClr val="accent6"/>
          </a:effectRef>
          <a:fontRef idx="minor">
            <a:schemeClr val="dk1"/>
          </a:fontRef>
        </p:style>
        <p:txBody>
          <a:bodyPr rtlCol="0" anchor="t"/>
          <a:lstStyle/>
          <a:p>
            <a:r>
              <a:rPr lang="fr-FR" sz="1800" b="1">
                <a:effectLst>
                  <a:outerShdw blurRad="38100" dist="38100" dir="2700000" algn="tl">
                    <a:srgbClr val="000000">
                      <a:alpha val="43137"/>
                    </a:srgbClr>
                  </a:outerShdw>
                </a:effectLst>
              </a:rPr>
              <a:t>Recette interne</a:t>
            </a:r>
          </a:p>
        </p:txBody>
      </p:sp>
      <p:sp>
        <p:nvSpPr>
          <p:cNvPr id="20" name="Ellipse 19"/>
          <p:cNvSpPr/>
          <p:nvPr/>
        </p:nvSpPr>
        <p:spPr>
          <a:xfrm>
            <a:off x="676390" y="1188453"/>
            <a:ext cx="285953" cy="289366"/>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800"/>
              <a:t>5</a:t>
            </a:r>
          </a:p>
        </p:txBody>
      </p:sp>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89</a:t>
            </a:fld>
            <a:endParaRPr lang="fr-FR"/>
          </a:p>
        </p:txBody>
      </p:sp>
      <p:sp>
        <p:nvSpPr>
          <p:cNvPr id="6" name="Espace réservé du texte 5"/>
          <p:cNvSpPr>
            <a:spLocks noGrp="1"/>
          </p:cNvSpPr>
          <p:nvPr>
            <p:ph type="body" sz="quarter" idx="11"/>
          </p:nvPr>
        </p:nvSpPr>
        <p:spPr/>
        <p:txBody>
          <a:bodyPr/>
          <a:lstStyle/>
          <a:p>
            <a:r>
              <a:rPr lang="fr-FR" smtClean="0"/>
              <a:t>Cycle de vie projet</a:t>
            </a:r>
            <a:endParaRPr lang="fr-FR"/>
          </a:p>
        </p:txBody>
      </p:sp>
      <p:sp>
        <p:nvSpPr>
          <p:cNvPr id="10" name="Pentagone 9"/>
          <p:cNvSpPr/>
          <p:nvPr/>
        </p:nvSpPr>
        <p:spPr>
          <a:xfrm>
            <a:off x="2161017" y="1587500"/>
            <a:ext cx="3707695" cy="1030973"/>
          </a:xfrm>
          <a:prstGeom prst="homePlate">
            <a:avLst>
              <a:gd name="adj" fmla="val 16023"/>
            </a:avLst>
          </a:prstGeom>
        </p:spPr>
        <p:style>
          <a:lnRef idx="2">
            <a:schemeClr val="accent2"/>
          </a:lnRef>
          <a:fillRef idx="1">
            <a:schemeClr val="lt1"/>
          </a:fillRef>
          <a:effectRef idx="0">
            <a:schemeClr val="accent2"/>
          </a:effectRef>
          <a:fontRef idx="minor">
            <a:schemeClr val="dk1"/>
          </a:fontRef>
        </p:style>
        <p:txBody>
          <a:bodyPr rtlCol="0" anchor="t"/>
          <a:lstStyle/>
          <a:p>
            <a:pPr>
              <a:lnSpc>
                <a:spcPct val="80000"/>
              </a:lnSpc>
              <a:spcBef>
                <a:spcPct val="80000"/>
              </a:spcBef>
            </a:pPr>
            <a:r>
              <a:rPr lang="fr-FR" sz="1200" smtClean="0">
                <a:latin typeface="+mj-lt"/>
              </a:rPr>
              <a:t>Tests techniques</a:t>
            </a:r>
          </a:p>
          <a:p>
            <a:pPr>
              <a:lnSpc>
                <a:spcPct val="80000"/>
              </a:lnSpc>
              <a:spcBef>
                <a:spcPct val="80000"/>
              </a:spcBef>
            </a:pPr>
            <a:r>
              <a:rPr lang="fr-FR" sz="1000" smtClean="0">
                <a:latin typeface="+mj-lt"/>
              </a:rPr>
              <a:t>Tests de bonne installation des packages logiciels</a:t>
            </a:r>
          </a:p>
          <a:p>
            <a:pPr>
              <a:lnSpc>
                <a:spcPct val="80000"/>
              </a:lnSpc>
              <a:spcBef>
                <a:spcPct val="80000"/>
              </a:spcBef>
            </a:pPr>
            <a:r>
              <a:rPr lang="fr-FR" sz="1000" smtClean="0">
                <a:latin typeface="+mj-lt"/>
              </a:rPr>
              <a:t>Tests de flux</a:t>
            </a:r>
          </a:p>
        </p:txBody>
      </p:sp>
      <p:sp>
        <p:nvSpPr>
          <p:cNvPr id="14" name="Pentagone 13"/>
          <p:cNvSpPr/>
          <p:nvPr/>
        </p:nvSpPr>
        <p:spPr>
          <a:xfrm>
            <a:off x="4397405" y="2853882"/>
            <a:ext cx="2354094" cy="1032318"/>
          </a:xfrm>
          <a:prstGeom prst="homePlate">
            <a:avLst>
              <a:gd name="adj" fmla="val 16023"/>
            </a:avLst>
          </a:prstGeom>
        </p:spPr>
        <p:style>
          <a:lnRef idx="2">
            <a:schemeClr val="accent2"/>
          </a:lnRef>
          <a:fillRef idx="1">
            <a:schemeClr val="lt1"/>
          </a:fillRef>
          <a:effectRef idx="0">
            <a:schemeClr val="accent2"/>
          </a:effectRef>
          <a:fontRef idx="minor">
            <a:schemeClr val="dk1"/>
          </a:fontRef>
        </p:style>
        <p:txBody>
          <a:bodyPr rtlCol="0" anchor="t"/>
          <a:lstStyle/>
          <a:p>
            <a:pPr>
              <a:lnSpc>
                <a:spcPct val="80000"/>
              </a:lnSpc>
              <a:spcBef>
                <a:spcPct val="80000"/>
              </a:spcBef>
            </a:pPr>
            <a:r>
              <a:rPr lang="fr-FR" sz="1200" smtClean="0">
                <a:latin typeface="+mj-lt"/>
              </a:rPr>
              <a:t>Recette fonctionnelle</a:t>
            </a:r>
          </a:p>
          <a:p>
            <a:pPr>
              <a:lnSpc>
                <a:spcPct val="80000"/>
              </a:lnSpc>
              <a:spcBef>
                <a:spcPct val="80000"/>
              </a:spcBef>
            </a:pPr>
            <a:r>
              <a:rPr lang="fr-FR" sz="1000" smtClean="0">
                <a:latin typeface="+mj-lt"/>
              </a:rPr>
              <a:t>Vérification conformité des nouvelles fonctionnalités de l’itération par rapport aux spécifications</a:t>
            </a:r>
          </a:p>
          <a:p>
            <a:pPr>
              <a:lnSpc>
                <a:spcPct val="80000"/>
              </a:lnSpc>
              <a:spcBef>
                <a:spcPct val="80000"/>
              </a:spcBef>
            </a:pPr>
            <a:r>
              <a:rPr lang="fr-FR" sz="1000" smtClean="0">
                <a:latin typeface="+mj-lt"/>
              </a:rPr>
              <a:t>Vérification de l’ergonomie</a:t>
            </a:r>
          </a:p>
        </p:txBody>
      </p:sp>
      <p:sp>
        <p:nvSpPr>
          <p:cNvPr id="15" name="Pentagone 14"/>
          <p:cNvSpPr/>
          <p:nvPr/>
        </p:nvSpPr>
        <p:spPr>
          <a:xfrm>
            <a:off x="5293498" y="4011710"/>
            <a:ext cx="2648353" cy="941637"/>
          </a:xfrm>
          <a:prstGeom prst="homePlate">
            <a:avLst>
              <a:gd name="adj" fmla="val 16023"/>
            </a:avLst>
          </a:prstGeom>
        </p:spPr>
        <p:style>
          <a:lnRef idx="2">
            <a:schemeClr val="accent2"/>
          </a:lnRef>
          <a:fillRef idx="1">
            <a:schemeClr val="lt1"/>
          </a:fillRef>
          <a:effectRef idx="0">
            <a:schemeClr val="accent2"/>
          </a:effectRef>
          <a:fontRef idx="minor">
            <a:schemeClr val="dk1"/>
          </a:fontRef>
        </p:style>
        <p:txBody>
          <a:bodyPr rtlCol="0" anchor="t"/>
          <a:lstStyle/>
          <a:p>
            <a:pPr>
              <a:lnSpc>
                <a:spcPct val="80000"/>
              </a:lnSpc>
              <a:spcBef>
                <a:spcPct val="80000"/>
              </a:spcBef>
            </a:pPr>
            <a:r>
              <a:rPr lang="fr-FR" sz="1200" smtClean="0">
                <a:latin typeface="+mj-lt"/>
              </a:rPr>
              <a:t>Tests de non régression</a:t>
            </a:r>
          </a:p>
          <a:p>
            <a:pPr>
              <a:lnSpc>
                <a:spcPct val="80000"/>
              </a:lnSpc>
              <a:spcBef>
                <a:spcPct val="80000"/>
              </a:spcBef>
            </a:pPr>
            <a:r>
              <a:rPr lang="fr-FR" sz="1000" smtClean="0">
                <a:latin typeface="+mj-lt"/>
              </a:rPr>
              <a:t>Tests des fonctionnalités des itérations précédentes par rapport aux spécifications</a:t>
            </a:r>
          </a:p>
          <a:p>
            <a:pPr>
              <a:lnSpc>
                <a:spcPct val="80000"/>
              </a:lnSpc>
              <a:spcBef>
                <a:spcPct val="80000"/>
              </a:spcBef>
            </a:pPr>
            <a:r>
              <a:rPr lang="fr-FR" sz="1000" smtClean="0">
                <a:latin typeface="+mj-lt"/>
              </a:rPr>
              <a:t>Vérification de l’ergonomie</a:t>
            </a:r>
          </a:p>
          <a:p>
            <a:pPr>
              <a:lnSpc>
                <a:spcPct val="80000"/>
              </a:lnSpc>
              <a:spcBef>
                <a:spcPct val="80000"/>
              </a:spcBef>
            </a:pPr>
            <a:endParaRPr lang="fr-FR" sz="1200" smtClean="0">
              <a:latin typeface="+mj-lt"/>
            </a:endParaRPr>
          </a:p>
          <a:p>
            <a:pPr lvl="0">
              <a:lnSpc>
                <a:spcPct val="80000"/>
              </a:lnSpc>
              <a:spcBef>
                <a:spcPct val="80000"/>
              </a:spcBef>
            </a:pPr>
            <a:r>
              <a:rPr lang="fr-FR" sz="1200" smtClean="0">
                <a:latin typeface="+mj-lt"/>
              </a:rPr>
              <a:t/>
            </a:r>
            <a:br>
              <a:rPr lang="fr-FR" sz="1200" smtClean="0">
                <a:latin typeface="+mj-lt"/>
              </a:rPr>
            </a:br>
            <a:r>
              <a:rPr lang="fr-FR" sz="1200" smtClean="0">
                <a:latin typeface="+mj-lt"/>
              </a:rPr>
              <a:t/>
            </a:r>
            <a:br>
              <a:rPr lang="fr-FR" sz="1200" smtClean="0">
                <a:latin typeface="+mj-lt"/>
              </a:rPr>
            </a:br>
            <a:endParaRPr lang="fr-FR" sz="1200" smtClean="0">
              <a:latin typeface="+mj-lt"/>
            </a:endParaRPr>
          </a:p>
          <a:p>
            <a:endParaRPr lang="fr-FR" sz="1200">
              <a:latin typeface="+mj-lt"/>
            </a:endParaRPr>
          </a:p>
        </p:txBody>
      </p:sp>
      <p:sp>
        <p:nvSpPr>
          <p:cNvPr id="16" name="Pentagone 15"/>
          <p:cNvSpPr/>
          <p:nvPr/>
        </p:nvSpPr>
        <p:spPr>
          <a:xfrm>
            <a:off x="546472" y="2853883"/>
            <a:ext cx="2653928" cy="1032318"/>
          </a:xfrm>
          <a:prstGeom prst="homePlate">
            <a:avLst>
              <a:gd name="adj" fmla="val 16023"/>
            </a:avLst>
          </a:prstGeom>
        </p:spPr>
        <p:style>
          <a:lnRef idx="2">
            <a:schemeClr val="accent2"/>
          </a:lnRef>
          <a:fillRef idx="1">
            <a:schemeClr val="lt1"/>
          </a:fillRef>
          <a:effectRef idx="0">
            <a:schemeClr val="accent2"/>
          </a:effectRef>
          <a:fontRef idx="minor">
            <a:schemeClr val="dk1"/>
          </a:fontRef>
        </p:style>
        <p:txBody>
          <a:bodyPr rtlCol="0" anchor="t"/>
          <a:lstStyle/>
          <a:p>
            <a:pPr>
              <a:lnSpc>
                <a:spcPct val="80000"/>
              </a:lnSpc>
              <a:spcBef>
                <a:spcPct val="80000"/>
              </a:spcBef>
            </a:pPr>
            <a:r>
              <a:rPr lang="fr-FR" sz="1200">
                <a:latin typeface="+mj-lt"/>
              </a:rPr>
              <a:t>Installation</a:t>
            </a:r>
          </a:p>
          <a:p>
            <a:pPr>
              <a:lnSpc>
                <a:spcPct val="80000"/>
              </a:lnSpc>
              <a:spcBef>
                <a:spcPct val="80000"/>
              </a:spcBef>
            </a:pPr>
            <a:r>
              <a:rPr lang="fr-FR" sz="1000">
                <a:latin typeface="+mj-lt"/>
              </a:rPr>
              <a:t>Livraison des packages applicatifs sur les environnements de </a:t>
            </a:r>
            <a:r>
              <a:rPr lang="fr-FR" sz="1000" smtClean="0">
                <a:latin typeface="+mj-lt"/>
              </a:rPr>
              <a:t>tests d’intégration</a:t>
            </a:r>
            <a:endParaRPr lang="fr-FR" sz="1000">
              <a:latin typeface="+mj-lt"/>
            </a:endParaRPr>
          </a:p>
        </p:txBody>
      </p:sp>
      <p:sp>
        <p:nvSpPr>
          <p:cNvPr id="21" name="Pentagone 20"/>
          <p:cNvSpPr/>
          <p:nvPr/>
        </p:nvSpPr>
        <p:spPr>
          <a:xfrm>
            <a:off x="654434" y="5867671"/>
            <a:ext cx="7776863" cy="496798"/>
          </a:xfrm>
          <a:prstGeom prst="homePlate">
            <a:avLst>
              <a:gd name="adj" fmla="val 31896"/>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800" b="1" smtClean="0"/>
              <a:t>Expertise / Conseil</a:t>
            </a:r>
          </a:p>
          <a:p>
            <a:pPr algn="ctr"/>
            <a:r>
              <a:rPr lang="fr-FR" sz="1000" b="1"/>
              <a:t>Intervention des experts fonctionnels et techniques de Micropole</a:t>
            </a:r>
          </a:p>
        </p:txBody>
      </p:sp>
      <p:sp>
        <p:nvSpPr>
          <p:cNvPr id="22" name="Pentagone 21"/>
          <p:cNvSpPr/>
          <p:nvPr/>
        </p:nvSpPr>
        <p:spPr>
          <a:xfrm>
            <a:off x="654434" y="5431215"/>
            <a:ext cx="7776863" cy="352893"/>
          </a:xfrm>
          <a:prstGeom prst="homePlate">
            <a:avLst>
              <a:gd name="adj" fmla="val 31896"/>
            </a:avLst>
          </a:prstGeom>
          <a:gradFill flip="none" rotWithShape="1">
            <a:gsLst>
              <a:gs pos="0">
                <a:srgbClr val="003399">
                  <a:tint val="66000"/>
                  <a:satMod val="160000"/>
                </a:srgbClr>
              </a:gs>
              <a:gs pos="50000">
                <a:srgbClr val="003399">
                  <a:tint val="44500"/>
                  <a:satMod val="160000"/>
                </a:srgbClr>
              </a:gs>
              <a:gs pos="100000">
                <a:srgbClr val="003399">
                  <a:tint val="23500"/>
                  <a:satMod val="160000"/>
                </a:srgbClr>
              </a:gs>
            </a:gsLst>
            <a:lin ang="13500000" scaled="1"/>
            <a:tileRect/>
          </a:gradFill>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800" b="1" smtClean="0">
                <a:solidFill>
                  <a:schemeClr val="tx1"/>
                </a:solidFill>
              </a:rPr>
              <a:t>Suivi des actions qualité</a:t>
            </a:r>
            <a:endParaRPr lang="fr-FR" sz="1800" b="1">
              <a:solidFill>
                <a:schemeClr val="tx1"/>
              </a:solidFill>
            </a:endParaRPr>
          </a:p>
        </p:txBody>
      </p:sp>
    </p:spTree>
    <p:extLst>
      <p:ext uri="{BB962C8B-B14F-4D97-AF65-F5344CB8AC3E}">
        <p14:creationId xmlns:p14="http://schemas.microsoft.com/office/powerpoint/2010/main" val="463069165"/>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Notre légitimité sur ce projet</a:t>
            </a:r>
            <a:endParaRPr lang="fr-FR"/>
          </a:p>
        </p:txBody>
      </p:sp>
      <p:sp>
        <p:nvSpPr>
          <p:cNvPr id="4" name="Espace réservé du numéro de diapositive 3"/>
          <p:cNvSpPr>
            <a:spLocks noGrp="1"/>
          </p:cNvSpPr>
          <p:nvPr>
            <p:ph type="sldNum" sz="quarter" idx="4"/>
          </p:nvPr>
        </p:nvSpPr>
        <p:spPr/>
        <p:txBody>
          <a:bodyPr/>
          <a:lstStyle/>
          <a:p>
            <a:pPr algn="l"/>
            <a:r>
              <a:rPr lang="fr-FR" smtClean="0">
                <a:solidFill>
                  <a:srgbClr val="000000">
                    <a:tint val="75000"/>
                  </a:srgbClr>
                </a:solidFill>
              </a:rPr>
              <a:t>Page </a:t>
            </a:r>
            <a:fld id="{8BE978C9-4FDF-4B0A-86DE-559912220C9D}" type="slidenum">
              <a:rPr lang="fr-FR" smtClean="0">
                <a:solidFill>
                  <a:srgbClr val="000000">
                    <a:tint val="75000"/>
                  </a:srgbClr>
                </a:solidFill>
              </a:rPr>
              <a:pPr algn="l"/>
              <a:t>9</a:t>
            </a:fld>
            <a:endParaRPr lang="fr-FR">
              <a:solidFill>
                <a:srgbClr val="000000">
                  <a:tint val="75000"/>
                </a:srgbClr>
              </a:solidFill>
            </a:endParaRPr>
          </a:p>
        </p:txBody>
      </p:sp>
      <p:sp>
        <p:nvSpPr>
          <p:cNvPr id="5" name="Espace réservé du texte 4"/>
          <p:cNvSpPr>
            <a:spLocks noGrp="1"/>
          </p:cNvSpPr>
          <p:nvPr>
            <p:ph type="body" sz="quarter" idx="10"/>
          </p:nvPr>
        </p:nvSpPr>
        <p:spPr/>
        <p:txBody>
          <a:bodyPr/>
          <a:lstStyle/>
          <a:p>
            <a:r>
              <a:rPr lang="fr-FR" smtClean="0"/>
              <a:t>e-Boutique Groupe BAYARD</a:t>
            </a:r>
            <a:endParaRPr lang="fr-FR"/>
          </a:p>
        </p:txBody>
      </p:sp>
      <p:sp>
        <p:nvSpPr>
          <p:cNvPr id="6" name="Espace réservé du pied de page 2"/>
          <p:cNvSpPr>
            <a:spLocks noGrp="1"/>
          </p:cNvSpPr>
          <p:nvPr>
            <p:ph type="ftr" sz="quarter" idx="3"/>
          </p:nvPr>
        </p:nvSpPr>
        <p:spPr>
          <a:xfrm>
            <a:off x="3140075" y="6562800"/>
            <a:ext cx="2895600" cy="196850"/>
          </a:xfrm>
        </p:spPr>
        <p:txBody>
          <a:bodyPr/>
          <a:lstStyle/>
          <a:p>
            <a:pPr algn="ctr">
              <a:defRPr/>
            </a:pPr>
            <a:r>
              <a:rPr smtClean="0">
                <a:solidFill>
                  <a:srgbClr val="FFFFFF">
                    <a:lumMod val="50000"/>
                  </a:srgbClr>
                </a:solidFill>
              </a:rPr>
              <a:t>Groupe Bayard – Projet MIKADO</a:t>
            </a:r>
            <a:endParaRPr>
              <a:solidFill>
                <a:srgbClr val="FFFFFF">
                  <a:lumMod val="50000"/>
                </a:srgbClr>
              </a:solidFill>
            </a:endParaRPr>
          </a:p>
        </p:txBody>
      </p:sp>
    </p:spTree>
    <p:extLst>
      <p:ext uri="{BB962C8B-B14F-4D97-AF65-F5344CB8AC3E}">
        <p14:creationId xmlns:p14="http://schemas.microsoft.com/office/powerpoint/2010/main" val="522512662"/>
      </p:ext>
    </p:extLst>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Pentagone 25"/>
          <p:cNvSpPr/>
          <p:nvPr/>
        </p:nvSpPr>
        <p:spPr>
          <a:xfrm>
            <a:off x="894140" y="1130580"/>
            <a:ext cx="7240212" cy="5308320"/>
          </a:xfrm>
          <a:prstGeom prst="homePlate">
            <a:avLst>
              <a:gd name="adj" fmla="val 9640"/>
            </a:avLst>
          </a:prstGeom>
          <a:gradFill>
            <a:gsLst>
              <a:gs pos="0">
                <a:srgbClr val="FFBCF7"/>
              </a:gs>
              <a:gs pos="35000">
                <a:srgbClr val="FFCFF9"/>
              </a:gs>
              <a:gs pos="100000">
                <a:srgbClr val="FFEBFD"/>
              </a:gs>
            </a:gsLst>
          </a:gradFill>
          <a:ln>
            <a:solidFill>
              <a:srgbClr val="DE9BCE"/>
            </a:solidFill>
          </a:ln>
        </p:spPr>
        <p:style>
          <a:lnRef idx="1">
            <a:schemeClr val="accent6"/>
          </a:lnRef>
          <a:fillRef idx="2">
            <a:schemeClr val="accent6"/>
          </a:fillRef>
          <a:effectRef idx="1">
            <a:schemeClr val="accent6"/>
          </a:effectRef>
          <a:fontRef idx="minor">
            <a:schemeClr val="dk1"/>
          </a:fontRef>
        </p:style>
        <p:txBody>
          <a:bodyPr rtlCol="0" anchor="t"/>
          <a:lstStyle/>
          <a:p>
            <a:r>
              <a:rPr lang="fr-FR" sz="1800" b="1">
                <a:effectLst>
                  <a:outerShdw blurRad="38100" dist="38100" dir="2700000" algn="tl">
                    <a:srgbClr val="000000">
                      <a:alpha val="43137"/>
                    </a:srgbClr>
                  </a:outerShdw>
                </a:effectLst>
              </a:rPr>
              <a:t>Recette globale</a:t>
            </a:r>
          </a:p>
        </p:txBody>
      </p:sp>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90</a:t>
            </a:fld>
            <a:endParaRPr lang="fr-FR"/>
          </a:p>
        </p:txBody>
      </p:sp>
      <p:sp>
        <p:nvSpPr>
          <p:cNvPr id="6" name="Espace réservé du texte 5"/>
          <p:cNvSpPr>
            <a:spLocks noGrp="1"/>
          </p:cNvSpPr>
          <p:nvPr>
            <p:ph type="body" sz="quarter" idx="11"/>
          </p:nvPr>
        </p:nvSpPr>
        <p:spPr/>
        <p:txBody>
          <a:bodyPr/>
          <a:lstStyle/>
          <a:p>
            <a:r>
              <a:rPr lang="fr-FR" smtClean="0"/>
              <a:t>Cycle de vie projet</a:t>
            </a:r>
            <a:endParaRPr lang="fr-FR"/>
          </a:p>
        </p:txBody>
      </p:sp>
      <p:sp>
        <p:nvSpPr>
          <p:cNvPr id="13" name="Pentagone 12"/>
          <p:cNvSpPr/>
          <p:nvPr/>
        </p:nvSpPr>
        <p:spPr>
          <a:xfrm>
            <a:off x="3350475" y="2906527"/>
            <a:ext cx="2111607" cy="1100068"/>
          </a:xfrm>
          <a:prstGeom prst="homePlate">
            <a:avLst>
              <a:gd name="adj" fmla="val 16023"/>
            </a:avLst>
          </a:prstGeom>
        </p:spPr>
        <p:style>
          <a:lnRef idx="2">
            <a:schemeClr val="accent5"/>
          </a:lnRef>
          <a:fillRef idx="1">
            <a:schemeClr val="lt1"/>
          </a:fillRef>
          <a:effectRef idx="0">
            <a:schemeClr val="accent5"/>
          </a:effectRef>
          <a:fontRef idx="minor">
            <a:schemeClr val="dk1"/>
          </a:fontRef>
        </p:style>
        <p:txBody>
          <a:bodyPr rtlCol="0" anchor="t"/>
          <a:lstStyle/>
          <a:p>
            <a:pPr>
              <a:lnSpc>
                <a:spcPct val="80000"/>
              </a:lnSpc>
              <a:spcBef>
                <a:spcPct val="80000"/>
              </a:spcBef>
            </a:pPr>
            <a:r>
              <a:rPr lang="fr-FR" sz="1200" smtClean="0">
                <a:latin typeface="+mj-lt"/>
              </a:rPr>
              <a:t>Recette technique</a:t>
            </a:r>
          </a:p>
          <a:p>
            <a:pPr>
              <a:lnSpc>
                <a:spcPct val="80000"/>
              </a:lnSpc>
              <a:spcBef>
                <a:spcPct val="80000"/>
              </a:spcBef>
            </a:pPr>
            <a:endParaRPr lang="fr-FR" sz="1000" smtClean="0">
              <a:latin typeface="+mj-lt"/>
            </a:endParaRPr>
          </a:p>
          <a:p>
            <a:pPr>
              <a:lnSpc>
                <a:spcPct val="80000"/>
              </a:lnSpc>
              <a:spcBef>
                <a:spcPct val="80000"/>
              </a:spcBef>
            </a:pPr>
            <a:endParaRPr lang="fr-FR" sz="1000" smtClean="0">
              <a:latin typeface="+mj-lt"/>
            </a:endParaRPr>
          </a:p>
          <a:p>
            <a:pPr>
              <a:lnSpc>
                <a:spcPct val="80000"/>
              </a:lnSpc>
              <a:spcBef>
                <a:spcPct val="80000"/>
              </a:spcBef>
            </a:pPr>
            <a:r>
              <a:rPr lang="fr-FR" sz="1000" smtClean="0">
                <a:latin typeface="+mj-lt"/>
              </a:rPr>
              <a:t>Validation des échanges avec les systèmes externes</a:t>
            </a:r>
          </a:p>
        </p:txBody>
      </p:sp>
      <p:sp>
        <p:nvSpPr>
          <p:cNvPr id="14" name="Pentagone 13"/>
          <p:cNvSpPr/>
          <p:nvPr/>
        </p:nvSpPr>
        <p:spPr>
          <a:xfrm>
            <a:off x="5577877" y="2906527"/>
            <a:ext cx="2315935" cy="1100068"/>
          </a:xfrm>
          <a:prstGeom prst="homePlate">
            <a:avLst>
              <a:gd name="adj" fmla="val 16023"/>
            </a:avLst>
          </a:prstGeom>
        </p:spPr>
        <p:style>
          <a:lnRef idx="2">
            <a:schemeClr val="accent5"/>
          </a:lnRef>
          <a:fillRef idx="1">
            <a:schemeClr val="lt1"/>
          </a:fillRef>
          <a:effectRef idx="0">
            <a:schemeClr val="accent5"/>
          </a:effectRef>
          <a:fontRef idx="minor">
            <a:schemeClr val="dk1"/>
          </a:fontRef>
        </p:style>
        <p:txBody>
          <a:bodyPr rtlCol="0" anchor="t"/>
          <a:lstStyle/>
          <a:p>
            <a:pPr>
              <a:lnSpc>
                <a:spcPct val="80000"/>
              </a:lnSpc>
              <a:spcBef>
                <a:spcPct val="80000"/>
              </a:spcBef>
            </a:pPr>
            <a:r>
              <a:rPr lang="fr-FR" sz="1200" smtClean="0">
                <a:latin typeface="+mj-lt"/>
              </a:rPr>
              <a:t>Tests fonctionnels</a:t>
            </a:r>
          </a:p>
          <a:p>
            <a:pPr>
              <a:lnSpc>
                <a:spcPct val="80000"/>
              </a:lnSpc>
              <a:spcBef>
                <a:spcPct val="80000"/>
              </a:spcBef>
            </a:pPr>
            <a:r>
              <a:rPr lang="fr-FR" sz="1000" smtClean="0">
                <a:latin typeface="+mj-lt"/>
              </a:rPr>
              <a:t>Exécution de campagnes de tests</a:t>
            </a:r>
          </a:p>
          <a:p>
            <a:pPr>
              <a:lnSpc>
                <a:spcPct val="80000"/>
              </a:lnSpc>
              <a:spcBef>
                <a:spcPct val="80000"/>
              </a:spcBef>
            </a:pPr>
            <a:r>
              <a:rPr lang="fr-FR" sz="1000" smtClean="0">
                <a:latin typeface="+mj-lt"/>
              </a:rPr>
              <a:t>Rédaction fiches d’observation</a:t>
            </a:r>
          </a:p>
          <a:p>
            <a:pPr>
              <a:lnSpc>
                <a:spcPct val="80000"/>
              </a:lnSpc>
              <a:spcBef>
                <a:spcPct val="80000"/>
              </a:spcBef>
            </a:pPr>
            <a:r>
              <a:rPr lang="fr-FR" sz="1000" smtClean="0">
                <a:latin typeface="+mj-lt"/>
              </a:rPr>
              <a:t>Correction / </a:t>
            </a:r>
            <a:r>
              <a:rPr lang="fr-FR" sz="1000" err="1" smtClean="0">
                <a:latin typeface="+mj-lt"/>
              </a:rPr>
              <a:t>Relivraisons</a:t>
            </a:r>
            <a:endParaRPr lang="fr-FR" sz="1000" smtClean="0">
              <a:latin typeface="+mj-lt"/>
            </a:endParaRPr>
          </a:p>
          <a:p>
            <a:pPr lvl="0">
              <a:lnSpc>
                <a:spcPct val="80000"/>
              </a:lnSpc>
              <a:spcBef>
                <a:spcPct val="80000"/>
              </a:spcBef>
            </a:pPr>
            <a:r>
              <a:rPr lang="fr-FR" sz="1000" smtClean="0">
                <a:latin typeface="+mj-lt"/>
              </a:rPr>
              <a:t/>
            </a:r>
            <a:br>
              <a:rPr lang="fr-FR" sz="1000" smtClean="0">
                <a:latin typeface="+mj-lt"/>
              </a:rPr>
            </a:br>
            <a:r>
              <a:rPr lang="fr-FR" sz="1000" smtClean="0">
                <a:latin typeface="+mj-lt"/>
              </a:rPr>
              <a:t/>
            </a:r>
            <a:br>
              <a:rPr lang="fr-FR" sz="1000" smtClean="0">
                <a:latin typeface="+mj-lt"/>
              </a:rPr>
            </a:br>
            <a:endParaRPr lang="fr-FR" sz="1000" smtClean="0">
              <a:latin typeface="+mj-lt"/>
            </a:endParaRPr>
          </a:p>
          <a:p>
            <a:endParaRPr lang="fr-FR" sz="1000">
              <a:latin typeface="+mj-lt"/>
            </a:endParaRPr>
          </a:p>
        </p:txBody>
      </p:sp>
      <p:pic>
        <p:nvPicPr>
          <p:cNvPr id="15"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7444888" y="1046500"/>
            <a:ext cx="287999" cy="288000"/>
          </a:xfrm>
          <a:prstGeom prst="rect">
            <a:avLst/>
          </a:prstGeom>
          <a:noFill/>
        </p:spPr>
      </p:pic>
      <p:sp>
        <p:nvSpPr>
          <p:cNvPr id="17" name="Pentagone 16"/>
          <p:cNvSpPr/>
          <p:nvPr/>
        </p:nvSpPr>
        <p:spPr>
          <a:xfrm>
            <a:off x="1119709" y="2906527"/>
            <a:ext cx="2055389" cy="1100068"/>
          </a:xfrm>
          <a:prstGeom prst="homePlate">
            <a:avLst>
              <a:gd name="adj" fmla="val 16023"/>
            </a:avLst>
          </a:prstGeom>
        </p:spPr>
        <p:style>
          <a:lnRef idx="2">
            <a:schemeClr val="accent5"/>
          </a:lnRef>
          <a:fillRef idx="1">
            <a:schemeClr val="lt1"/>
          </a:fillRef>
          <a:effectRef idx="0">
            <a:schemeClr val="accent5"/>
          </a:effectRef>
          <a:fontRef idx="minor">
            <a:schemeClr val="dk1"/>
          </a:fontRef>
        </p:style>
        <p:txBody>
          <a:bodyPr rtlCol="0" anchor="t"/>
          <a:lstStyle/>
          <a:p>
            <a:pPr>
              <a:lnSpc>
                <a:spcPct val="80000"/>
              </a:lnSpc>
              <a:spcBef>
                <a:spcPct val="80000"/>
              </a:spcBef>
            </a:pPr>
            <a:r>
              <a:rPr lang="fr-FR" sz="1200" smtClean="0">
                <a:latin typeface="+mj-lt"/>
              </a:rPr>
              <a:t>Installation</a:t>
            </a:r>
          </a:p>
          <a:p>
            <a:pPr>
              <a:lnSpc>
                <a:spcPct val="80000"/>
              </a:lnSpc>
              <a:spcBef>
                <a:spcPct val="80000"/>
              </a:spcBef>
            </a:pPr>
            <a:r>
              <a:rPr lang="fr-FR" sz="1000" smtClean="0">
                <a:latin typeface="+mj-lt"/>
              </a:rPr>
              <a:t>Validation des procédures d’installation décrites dans le manuel d’installation (MIS)</a:t>
            </a:r>
          </a:p>
          <a:p>
            <a:pPr>
              <a:lnSpc>
                <a:spcPct val="80000"/>
              </a:lnSpc>
              <a:spcBef>
                <a:spcPct val="80000"/>
              </a:spcBef>
            </a:pPr>
            <a:r>
              <a:rPr lang="fr-FR" sz="1000" smtClean="0">
                <a:latin typeface="+mj-lt"/>
              </a:rPr>
              <a:t>Validation de bonne installation</a:t>
            </a:r>
          </a:p>
        </p:txBody>
      </p:sp>
      <p:sp>
        <p:nvSpPr>
          <p:cNvPr id="18" name="Pentagone 17"/>
          <p:cNvSpPr/>
          <p:nvPr/>
        </p:nvSpPr>
        <p:spPr>
          <a:xfrm>
            <a:off x="1464207" y="4245893"/>
            <a:ext cx="2258032" cy="1017007"/>
          </a:xfrm>
          <a:prstGeom prst="homePlate">
            <a:avLst>
              <a:gd name="adj" fmla="val 16023"/>
            </a:avLst>
          </a:prstGeom>
        </p:spPr>
        <p:style>
          <a:lnRef idx="2">
            <a:schemeClr val="accent5"/>
          </a:lnRef>
          <a:fillRef idx="1">
            <a:schemeClr val="lt1"/>
          </a:fillRef>
          <a:effectRef idx="0">
            <a:schemeClr val="accent5"/>
          </a:effectRef>
          <a:fontRef idx="minor">
            <a:schemeClr val="dk1"/>
          </a:fontRef>
        </p:style>
        <p:txBody>
          <a:bodyPr rtlCol="0" anchor="t"/>
          <a:lstStyle/>
          <a:p>
            <a:pPr>
              <a:lnSpc>
                <a:spcPct val="80000"/>
              </a:lnSpc>
              <a:spcBef>
                <a:spcPct val="80000"/>
              </a:spcBef>
            </a:pPr>
            <a:r>
              <a:rPr lang="fr-FR" sz="1200" smtClean="0">
                <a:latin typeface="+mj-lt"/>
              </a:rPr>
              <a:t>Installation</a:t>
            </a:r>
          </a:p>
          <a:p>
            <a:pPr>
              <a:lnSpc>
                <a:spcPct val="80000"/>
              </a:lnSpc>
              <a:spcBef>
                <a:spcPct val="80000"/>
              </a:spcBef>
            </a:pPr>
            <a:endParaRPr lang="fr-FR" sz="1000" smtClean="0">
              <a:latin typeface="+mj-lt"/>
            </a:endParaRPr>
          </a:p>
          <a:p>
            <a:pPr>
              <a:lnSpc>
                <a:spcPct val="80000"/>
              </a:lnSpc>
              <a:spcBef>
                <a:spcPct val="80000"/>
              </a:spcBef>
            </a:pPr>
            <a:endParaRPr lang="fr-FR" sz="1000" smtClean="0">
              <a:latin typeface="+mj-lt"/>
            </a:endParaRPr>
          </a:p>
          <a:p>
            <a:pPr>
              <a:lnSpc>
                <a:spcPct val="80000"/>
              </a:lnSpc>
              <a:spcBef>
                <a:spcPct val="80000"/>
              </a:spcBef>
            </a:pPr>
            <a:r>
              <a:rPr lang="fr-FR" sz="1000" smtClean="0">
                <a:latin typeface="+mj-lt"/>
              </a:rPr>
              <a:t>Validation de bonne installation</a:t>
            </a:r>
          </a:p>
          <a:p>
            <a:pPr>
              <a:lnSpc>
                <a:spcPct val="80000"/>
              </a:lnSpc>
              <a:spcBef>
                <a:spcPct val="80000"/>
              </a:spcBef>
            </a:pPr>
            <a:endParaRPr lang="fr-FR" sz="1000" smtClean="0">
              <a:latin typeface="+mj-lt"/>
            </a:endParaRPr>
          </a:p>
        </p:txBody>
      </p:sp>
      <p:sp>
        <p:nvSpPr>
          <p:cNvPr id="16" name="Pentagone 15"/>
          <p:cNvSpPr/>
          <p:nvPr/>
        </p:nvSpPr>
        <p:spPr>
          <a:xfrm>
            <a:off x="1295982" y="1667043"/>
            <a:ext cx="2258032" cy="1017007"/>
          </a:xfrm>
          <a:prstGeom prst="homePlate">
            <a:avLst>
              <a:gd name="adj" fmla="val 16023"/>
            </a:avLst>
          </a:prstGeom>
        </p:spPr>
        <p:style>
          <a:lnRef idx="2">
            <a:schemeClr val="accent5"/>
          </a:lnRef>
          <a:fillRef idx="1">
            <a:schemeClr val="lt1"/>
          </a:fillRef>
          <a:effectRef idx="0">
            <a:schemeClr val="accent5"/>
          </a:effectRef>
          <a:fontRef idx="minor">
            <a:schemeClr val="dk1"/>
          </a:fontRef>
        </p:style>
        <p:txBody>
          <a:bodyPr rtlCol="0" anchor="t"/>
          <a:lstStyle/>
          <a:p>
            <a:pPr>
              <a:lnSpc>
                <a:spcPct val="80000"/>
              </a:lnSpc>
              <a:spcBef>
                <a:spcPct val="80000"/>
              </a:spcBef>
            </a:pPr>
            <a:r>
              <a:rPr lang="fr-FR" sz="1200" smtClean="0">
                <a:latin typeface="+mj-lt"/>
              </a:rPr>
              <a:t>Elaboration de la stratégie de recette </a:t>
            </a:r>
          </a:p>
        </p:txBody>
      </p:sp>
      <p:sp>
        <p:nvSpPr>
          <p:cNvPr id="23" name="Pentagone 22"/>
          <p:cNvSpPr/>
          <p:nvPr/>
        </p:nvSpPr>
        <p:spPr>
          <a:xfrm>
            <a:off x="654434" y="5867671"/>
            <a:ext cx="7776863" cy="496798"/>
          </a:xfrm>
          <a:prstGeom prst="homePlate">
            <a:avLst>
              <a:gd name="adj" fmla="val 31896"/>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800" b="1" smtClean="0"/>
              <a:t>Expertise / Conseil</a:t>
            </a:r>
          </a:p>
          <a:p>
            <a:pPr algn="ctr"/>
            <a:r>
              <a:rPr lang="fr-FR" sz="1000" b="1"/>
              <a:t>Intervention des experts fonctionnels et techniques de Micropole</a:t>
            </a:r>
          </a:p>
        </p:txBody>
      </p:sp>
      <p:sp>
        <p:nvSpPr>
          <p:cNvPr id="24" name="Pentagone 23"/>
          <p:cNvSpPr/>
          <p:nvPr/>
        </p:nvSpPr>
        <p:spPr>
          <a:xfrm>
            <a:off x="654434" y="5431215"/>
            <a:ext cx="7776863" cy="352893"/>
          </a:xfrm>
          <a:prstGeom prst="homePlate">
            <a:avLst>
              <a:gd name="adj" fmla="val 31896"/>
            </a:avLst>
          </a:prstGeom>
          <a:gradFill flip="none" rotWithShape="1">
            <a:gsLst>
              <a:gs pos="0">
                <a:srgbClr val="003399">
                  <a:tint val="66000"/>
                  <a:satMod val="160000"/>
                </a:srgbClr>
              </a:gs>
              <a:gs pos="50000">
                <a:srgbClr val="003399">
                  <a:tint val="44500"/>
                  <a:satMod val="160000"/>
                </a:srgbClr>
              </a:gs>
              <a:gs pos="100000">
                <a:srgbClr val="003399">
                  <a:tint val="23500"/>
                  <a:satMod val="160000"/>
                </a:srgbClr>
              </a:gs>
            </a:gsLst>
            <a:lin ang="13500000" scaled="1"/>
            <a:tileRect/>
          </a:gradFill>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800" b="1" smtClean="0">
                <a:solidFill>
                  <a:schemeClr val="tx1"/>
                </a:solidFill>
              </a:rPr>
              <a:t>Suivi des actions qualité</a:t>
            </a:r>
            <a:endParaRPr lang="fr-FR" sz="1800" b="1">
              <a:solidFill>
                <a:schemeClr val="tx1"/>
              </a:solidFill>
            </a:endParaRPr>
          </a:p>
        </p:txBody>
      </p:sp>
      <p:sp>
        <p:nvSpPr>
          <p:cNvPr id="25" name="Ellipse 24"/>
          <p:cNvSpPr/>
          <p:nvPr/>
        </p:nvSpPr>
        <p:spPr>
          <a:xfrm>
            <a:off x="676390" y="1188453"/>
            <a:ext cx="285953" cy="289366"/>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800" smtClean="0"/>
              <a:t>6</a:t>
            </a:r>
            <a:endParaRPr lang="fr-FR" sz="1800"/>
          </a:p>
        </p:txBody>
      </p:sp>
    </p:spTree>
    <p:extLst>
      <p:ext uri="{BB962C8B-B14F-4D97-AF65-F5344CB8AC3E}">
        <p14:creationId xmlns:p14="http://schemas.microsoft.com/office/powerpoint/2010/main" val="4095766339"/>
      </p:ext>
    </p:extLst>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91</a:t>
            </a:fld>
            <a:endParaRPr lang="fr-FR"/>
          </a:p>
        </p:txBody>
      </p:sp>
      <p:sp>
        <p:nvSpPr>
          <p:cNvPr id="5" name="Espace réservé du texte 4"/>
          <p:cNvSpPr>
            <a:spLocks noGrp="1"/>
          </p:cNvSpPr>
          <p:nvPr>
            <p:ph type="body" sz="quarter" idx="10"/>
          </p:nvPr>
        </p:nvSpPr>
        <p:spPr>
          <a:xfrm>
            <a:off x="709613" y="1331635"/>
            <a:ext cx="7999412" cy="4848225"/>
          </a:xfrm>
          <a:noFill/>
          <a:ln w="9525">
            <a:noFill/>
            <a:miter lim="800000"/>
            <a:headEnd/>
            <a:tailEnd/>
          </a:ln>
        </p:spPr>
        <p:txBody>
          <a:bodyPr vert="horz" wrap="square" lIns="0" tIns="0" rIns="0" bIns="0" numCol="1" anchor="t" anchorCtr="0" compatLnSpc="1">
            <a:prstTxWarp prst="textNoShape">
              <a:avLst/>
            </a:prstTxWarp>
          </a:bodyPr>
          <a:lstStyle/>
          <a:p>
            <a:pPr algn="just"/>
            <a:r>
              <a:rPr lang="fr-FR" sz="1600" smtClean="0"/>
              <a:t>Une attention particulière doit être apportée à la préparation de la recette.</a:t>
            </a:r>
          </a:p>
          <a:p>
            <a:pPr algn="just"/>
            <a:r>
              <a:rPr lang="fr-FR" sz="1600" smtClean="0"/>
              <a:t>Il nous parait indispensable de prévoir une phase de recette technique pour valider les interfaces et la communication entre les différents systèmes techniques :</a:t>
            </a:r>
          </a:p>
          <a:p>
            <a:pPr lvl="1" algn="just"/>
            <a:r>
              <a:rPr lang="fr-FR" sz="1400" smtClean="0"/>
              <a:t>Magento, Advantage, </a:t>
            </a:r>
            <a:r>
              <a:rPr lang="fr-FR" sz="1400" err="1" smtClean="0"/>
              <a:t>Payline</a:t>
            </a:r>
            <a:r>
              <a:rPr lang="fr-FR" sz="1400" smtClean="0"/>
              <a:t>, SSO, </a:t>
            </a:r>
            <a:r>
              <a:rPr lang="fr-FR" sz="1400" err="1" smtClean="0"/>
              <a:t>Aquafadas</a:t>
            </a:r>
            <a:r>
              <a:rPr lang="fr-FR" sz="1400" smtClean="0"/>
              <a:t>, Base Référentielles, … </a:t>
            </a:r>
          </a:p>
          <a:p>
            <a:pPr lvl="1" algn="just"/>
            <a:r>
              <a:rPr lang="fr-FR" sz="1400" smtClean="0"/>
              <a:t>En amont de la phase de recette technique, Micropole réalisera des tests de flux nécessitant la mise en place d’un VPN entre nos environnements de développement et les environnements de recette Bayard.</a:t>
            </a:r>
            <a:endParaRPr lang="fr-FR" sz="1600" smtClean="0"/>
          </a:p>
          <a:p>
            <a:pPr algn="just"/>
            <a:r>
              <a:rPr lang="fr-FR" sz="1600" smtClean="0"/>
              <a:t>Concernant la stratégie de tests des web applications mobiles, il nous parait important d’avoir une couverture de tests prenant en compte :</a:t>
            </a:r>
          </a:p>
          <a:p>
            <a:pPr lvl="1" algn="just"/>
            <a:r>
              <a:rPr lang="fr-FR" sz="1400" smtClean="0"/>
              <a:t>Les tests en Wifi</a:t>
            </a:r>
          </a:p>
          <a:p>
            <a:pPr lvl="1" algn="just"/>
            <a:r>
              <a:rPr lang="fr-FR" sz="1400" smtClean="0"/>
              <a:t>Les tests en 3G / </a:t>
            </a:r>
            <a:r>
              <a:rPr lang="fr-FR" sz="1400" err="1" smtClean="0"/>
              <a:t>Edge</a:t>
            </a:r>
            <a:endParaRPr lang="fr-FR" sz="1400" smtClean="0"/>
          </a:p>
          <a:p>
            <a:pPr lvl="1" algn="just"/>
            <a:r>
              <a:rPr lang="fr-FR" sz="1400" smtClean="0"/>
              <a:t>Les tests multi opérateurs</a:t>
            </a:r>
          </a:p>
          <a:p>
            <a:pPr lvl="1" algn="just"/>
            <a:r>
              <a:rPr lang="fr-FR" sz="1400" smtClean="0"/>
              <a:t>Les tests Multi-support et multi-navigateur</a:t>
            </a:r>
          </a:p>
          <a:p>
            <a:pPr lvl="1" algn="just"/>
            <a:endParaRPr lang="fr-FR" sz="1400" smtClean="0"/>
          </a:p>
          <a:p>
            <a:pPr marL="284400" lvl="1" indent="0" algn="just">
              <a:buNone/>
            </a:pPr>
            <a:endParaRPr lang="fr-FR" sz="1400"/>
          </a:p>
        </p:txBody>
      </p:sp>
      <p:sp>
        <p:nvSpPr>
          <p:cNvPr id="6" name="Espace réservé du texte 5"/>
          <p:cNvSpPr>
            <a:spLocks noGrp="1"/>
          </p:cNvSpPr>
          <p:nvPr>
            <p:ph type="body" sz="quarter" idx="11"/>
          </p:nvPr>
        </p:nvSpPr>
        <p:spPr/>
        <p:txBody>
          <a:bodyPr/>
          <a:lstStyle/>
          <a:p>
            <a:r>
              <a:rPr lang="fr-FR" smtClean="0"/>
              <a:t>Focus sur Stratégie de Recette</a:t>
            </a:r>
            <a:endParaRPr lang="fr-FR"/>
          </a:p>
        </p:txBody>
      </p:sp>
    </p:spTree>
    <p:extLst>
      <p:ext uri="{BB962C8B-B14F-4D97-AF65-F5344CB8AC3E}">
        <p14:creationId xmlns:p14="http://schemas.microsoft.com/office/powerpoint/2010/main" val="73635751"/>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Pentagone 20"/>
          <p:cNvSpPr/>
          <p:nvPr/>
        </p:nvSpPr>
        <p:spPr>
          <a:xfrm>
            <a:off x="894140" y="1130580"/>
            <a:ext cx="7240212" cy="5308320"/>
          </a:xfrm>
          <a:prstGeom prst="homePlate">
            <a:avLst>
              <a:gd name="adj" fmla="val 9640"/>
            </a:avLst>
          </a:prstGeom>
          <a:gradFill>
            <a:gsLst>
              <a:gs pos="0">
                <a:srgbClr val="FFFF80"/>
              </a:gs>
              <a:gs pos="50000">
                <a:srgbClr val="FFFFB3"/>
              </a:gs>
              <a:gs pos="100000">
                <a:srgbClr val="FFFFDA"/>
              </a:gs>
            </a:gsLst>
          </a:gradFill>
          <a:ln>
            <a:solidFill>
              <a:srgbClr val="D7CF29"/>
            </a:solidFill>
          </a:ln>
        </p:spPr>
        <p:style>
          <a:lnRef idx="1">
            <a:schemeClr val="accent6"/>
          </a:lnRef>
          <a:fillRef idx="2">
            <a:schemeClr val="accent6"/>
          </a:fillRef>
          <a:effectRef idx="1">
            <a:schemeClr val="accent6"/>
          </a:effectRef>
          <a:fontRef idx="minor">
            <a:schemeClr val="dk1"/>
          </a:fontRef>
        </p:style>
        <p:txBody>
          <a:bodyPr rtlCol="0" anchor="t"/>
          <a:lstStyle/>
          <a:p>
            <a:r>
              <a:rPr lang="fr-FR" sz="1800" b="1">
                <a:effectLst>
                  <a:outerShdw blurRad="38100" dist="38100" dir="2700000" algn="tl">
                    <a:srgbClr val="000000">
                      <a:alpha val="43137"/>
                    </a:srgbClr>
                  </a:outerShdw>
                </a:effectLst>
              </a:rPr>
              <a:t>Mise en production</a:t>
            </a:r>
          </a:p>
        </p:txBody>
      </p:sp>
      <p:sp>
        <p:nvSpPr>
          <p:cNvPr id="22" name="Ellipse 21"/>
          <p:cNvSpPr/>
          <p:nvPr/>
        </p:nvSpPr>
        <p:spPr>
          <a:xfrm>
            <a:off x="676390" y="1188453"/>
            <a:ext cx="285953" cy="289366"/>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800" smtClean="0"/>
              <a:t>7</a:t>
            </a:r>
            <a:endParaRPr lang="fr-FR" sz="1800"/>
          </a:p>
        </p:txBody>
      </p:sp>
      <p:sp>
        <p:nvSpPr>
          <p:cNvPr id="2" name="Titre 1"/>
          <p:cNvSpPr>
            <a:spLocks noGrp="1"/>
          </p:cNvSpPr>
          <p:nvPr>
            <p:ph type="title"/>
          </p:nvPr>
        </p:nvSpPr>
        <p:spPr/>
        <p:txBody>
          <a:bodyPr/>
          <a:lstStyle/>
          <a:p>
            <a:r>
              <a:rPr lang="fr-FR"/>
              <a:t>La démarche projet</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92</a:t>
            </a:fld>
            <a:endParaRPr lang="fr-FR"/>
          </a:p>
        </p:txBody>
      </p:sp>
      <p:sp>
        <p:nvSpPr>
          <p:cNvPr id="6" name="Espace réservé du texte 5"/>
          <p:cNvSpPr>
            <a:spLocks noGrp="1"/>
          </p:cNvSpPr>
          <p:nvPr>
            <p:ph type="body" sz="quarter" idx="11"/>
          </p:nvPr>
        </p:nvSpPr>
        <p:spPr/>
        <p:txBody>
          <a:bodyPr/>
          <a:lstStyle/>
          <a:p>
            <a:r>
              <a:rPr lang="fr-FR" smtClean="0"/>
              <a:t>Cycle de vie projet</a:t>
            </a:r>
            <a:endParaRPr lang="fr-FR"/>
          </a:p>
        </p:txBody>
      </p:sp>
      <p:sp>
        <p:nvSpPr>
          <p:cNvPr id="10" name="Pentagone 9"/>
          <p:cNvSpPr/>
          <p:nvPr/>
        </p:nvSpPr>
        <p:spPr>
          <a:xfrm>
            <a:off x="2532066" y="3008676"/>
            <a:ext cx="2348692" cy="1011429"/>
          </a:xfrm>
          <a:prstGeom prst="homePlate">
            <a:avLst>
              <a:gd name="adj" fmla="val 16023"/>
            </a:avLst>
          </a:prstGeom>
          <a:ln>
            <a:solidFill>
              <a:srgbClr val="D7CF29"/>
            </a:solidFill>
          </a:ln>
        </p:spPr>
        <p:style>
          <a:lnRef idx="2">
            <a:schemeClr val="accent5"/>
          </a:lnRef>
          <a:fillRef idx="1">
            <a:schemeClr val="lt1"/>
          </a:fillRef>
          <a:effectRef idx="0">
            <a:schemeClr val="accent5"/>
          </a:effectRef>
          <a:fontRef idx="minor">
            <a:schemeClr val="dk1"/>
          </a:fontRef>
        </p:style>
        <p:txBody>
          <a:bodyPr rtlCol="0" anchor="t"/>
          <a:lstStyle/>
          <a:p>
            <a:pPr>
              <a:lnSpc>
                <a:spcPct val="80000"/>
              </a:lnSpc>
              <a:spcBef>
                <a:spcPct val="80000"/>
              </a:spcBef>
            </a:pPr>
            <a:r>
              <a:rPr lang="fr-FR" sz="1200" smtClean="0">
                <a:solidFill>
                  <a:schemeClr val="tx1"/>
                </a:solidFill>
                <a:latin typeface="+mj-lt"/>
              </a:rPr>
              <a:t>Formation utilisateurs (1j)</a:t>
            </a:r>
          </a:p>
          <a:p>
            <a:pPr>
              <a:lnSpc>
                <a:spcPct val="80000"/>
              </a:lnSpc>
              <a:spcBef>
                <a:spcPct val="80000"/>
              </a:spcBef>
            </a:pPr>
            <a:endParaRPr lang="fr-FR" sz="1000" smtClean="0">
              <a:latin typeface="+mj-lt"/>
            </a:endParaRPr>
          </a:p>
          <a:p>
            <a:pPr>
              <a:lnSpc>
                <a:spcPct val="80000"/>
              </a:lnSpc>
              <a:spcBef>
                <a:spcPct val="80000"/>
              </a:spcBef>
            </a:pPr>
            <a:r>
              <a:rPr lang="fr-FR" sz="1000" smtClean="0">
                <a:latin typeface="+mj-lt"/>
              </a:rPr>
              <a:t>Formation auprès des équipes du web central (8 personnes maximum)</a:t>
            </a:r>
          </a:p>
          <a:p>
            <a:pPr>
              <a:lnSpc>
                <a:spcPct val="80000"/>
              </a:lnSpc>
              <a:spcBef>
                <a:spcPct val="80000"/>
              </a:spcBef>
            </a:pPr>
            <a:r>
              <a:rPr lang="fr-FR" sz="1200" b="1" smtClean="0">
                <a:latin typeface="+mj-lt"/>
              </a:rPr>
              <a:t/>
            </a:r>
            <a:br>
              <a:rPr lang="fr-FR" sz="1200" b="1" smtClean="0">
                <a:latin typeface="+mj-lt"/>
              </a:rPr>
            </a:br>
            <a:endParaRPr lang="fr-FR" sz="1200" b="1" smtClean="0">
              <a:latin typeface="+mj-lt"/>
            </a:endParaRPr>
          </a:p>
        </p:txBody>
      </p:sp>
      <p:sp>
        <p:nvSpPr>
          <p:cNvPr id="14" name="Pentagone 13"/>
          <p:cNvSpPr/>
          <p:nvPr/>
        </p:nvSpPr>
        <p:spPr>
          <a:xfrm>
            <a:off x="4916470" y="4047696"/>
            <a:ext cx="2528574" cy="1011429"/>
          </a:xfrm>
          <a:prstGeom prst="homePlate">
            <a:avLst>
              <a:gd name="adj" fmla="val 16023"/>
            </a:avLst>
          </a:prstGeom>
          <a:ln>
            <a:solidFill>
              <a:srgbClr val="D7CF29"/>
            </a:solidFill>
          </a:ln>
        </p:spPr>
        <p:style>
          <a:lnRef idx="2">
            <a:schemeClr val="accent5"/>
          </a:lnRef>
          <a:fillRef idx="1">
            <a:schemeClr val="lt1"/>
          </a:fillRef>
          <a:effectRef idx="0">
            <a:schemeClr val="accent5"/>
          </a:effectRef>
          <a:fontRef idx="minor">
            <a:schemeClr val="dk1"/>
          </a:fontRef>
        </p:style>
        <p:txBody>
          <a:bodyPr rtlCol="0" anchor="t"/>
          <a:lstStyle/>
          <a:p>
            <a:pPr>
              <a:lnSpc>
                <a:spcPct val="80000"/>
              </a:lnSpc>
              <a:spcBef>
                <a:spcPct val="80000"/>
              </a:spcBef>
            </a:pPr>
            <a:r>
              <a:rPr lang="fr-FR" sz="1200" smtClean="0">
                <a:solidFill>
                  <a:schemeClr val="tx1"/>
                </a:solidFill>
                <a:latin typeface="+mj-lt"/>
              </a:rPr>
              <a:t>Garantie</a:t>
            </a:r>
          </a:p>
          <a:p>
            <a:pPr>
              <a:lnSpc>
                <a:spcPct val="80000"/>
              </a:lnSpc>
              <a:spcBef>
                <a:spcPct val="80000"/>
              </a:spcBef>
            </a:pPr>
            <a:r>
              <a:rPr lang="fr-FR" sz="1000" smtClean="0">
                <a:latin typeface="+mj-lt"/>
              </a:rPr>
              <a:t>Qualification des comportements non conformes observés en production</a:t>
            </a:r>
          </a:p>
          <a:p>
            <a:pPr>
              <a:lnSpc>
                <a:spcPct val="80000"/>
              </a:lnSpc>
              <a:spcBef>
                <a:spcPct val="80000"/>
              </a:spcBef>
            </a:pPr>
            <a:r>
              <a:rPr lang="fr-FR" sz="1000" smtClean="0">
                <a:latin typeface="+mj-lt"/>
              </a:rPr>
              <a:t>Corrections/Livraisons</a:t>
            </a:r>
          </a:p>
          <a:p>
            <a:pPr>
              <a:lnSpc>
                <a:spcPct val="80000"/>
              </a:lnSpc>
              <a:spcBef>
                <a:spcPct val="80000"/>
              </a:spcBef>
            </a:pPr>
            <a:r>
              <a:rPr lang="fr-FR" sz="1000" smtClean="0">
                <a:solidFill>
                  <a:schemeClr val="tx1"/>
                </a:solidFill>
                <a:latin typeface="+mj-lt"/>
              </a:rPr>
              <a:t>	</a:t>
            </a:r>
          </a:p>
          <a:p>
            <a:pPr>
              <a:lnSpc>
                <a:spcPct val="80000"/>
              </a:lnSpc>
              <a:spcBef>
                <a:spcPct val="80000"/>
              </a:spcBef>
            </a:pPr>
            <a:endParaRPr lang="fr-FR" sz="1200" smtClean="0">
              <a:solidFill>
                <a:schemeClr val="tx1"/>
              </a:solidFill>
              <a:latin typeface="+mj-lt"/>
            </a:endParaRPr>
          </a:p>
        </p:txBody>
      </p:sp>
      <p:sp>
        <p:nvSpPr>
          <p:cNvPr id="16" name="Pentagone 15"/>
          <p:cNvSpPr/>
          <p:nvPr/>
        </p:nvSpPr>
        <p:spPr>
          <a:xfrm>
            <a:off x="769017" y="1886535"/>
            <a:ext cx="1896429" cy="1011429"/>
          </a:xfrm>
          <a:prstGeom prst="homePlate">
            <a:avLst>
              <a:gd name="adj" fmla="val 16023"/>
            </a:avLst>
          </a:prstGeom>
          <a:ln>
            <a:solidFill>
              <a:srgbClr val="D7CF29"/>
            </a:solidFill>
          </a:ln>
        </p:spPr>
        <p:style>
          <a:lnRef idx="2">
            <a:schemeClr val="accent5"/>
          </a:lnRef>
          <a:fillRef idx="1">
            <a:schemeClr val="lt1"/>
          </a:fillRef>
          <a:effectRef idx="0">
            <a:schemeClr val="accent5"/>
          </a:effectRef>
          <a:fontRef idx="minor">
            <a:schemeClr val="dk1"/>
          </a:fontRef>
        </p:style>
        <p:txBody>
          <a:bodyPr rtlCol="0" anchor="t"/>
          <a:lstStyle/>
          <a:p>
            <a:pPr>
              <a:lnSpc>
                <a:spcPct val="80000"/>
              </a:lnSpc>
              <a:spcBef>
                <a:spcPct val="80000"/>
              </a:spcBef>
            </a:pPr>
            <a:r>
              <a:rPr lang="fr-FR" sz="1200" smtClean="0">
                <a:solidFill>
                  <a:schemeClr val="tx1"/>
                </a:solidFill>
                <a:latin typeface="+mj-lt"/>
              </a:rPr>
              <a:t>Installation</a:t>
            </a:r>
          </a:p>
          <a:p>
            <a:pPr>
              <a:lnSpc>
                <a:spcPct val="80000"/>
              </a:lnSpc>
              <a:spcBef>
                <a:spcPct val="80000"/>
              </a:spcBef>
            </a:pPr>
            <a:r>
              <a:rPr lang="fr-FR" sz="1000" smtClean="0">
                <a:latin typeface="+mj-lt"/>
              </a:rPr>
              <a:t>Installation de l’applicatif</a:t>
            </a:r>
          </a:p>
          <a:p>
            <a:pPr>
              <a:lnSpc>
                <a:spcPct val="80000"/>
              </a:lnSpc>
              <a:spcBef>
                <a:spcPct val="80000"/>
              </a:spcBef>
            </a:pPr>
            <a:r>
              <a:rPr lang="fr-FR" sz="1000" smtClean="0">
                <a:latin typeface="+mj-lt"/>
              </a:rPr>
              <a:t>Mise en œuvre des éléments  l’exploitation</a:t>
            </a:r>
          </a:p>
          <a:p>
            <a:pPr>
              <a:lnSpc>
                <a:spcPct val="80000"/>
              </a:lnSpc>
              <a:spcBef>
                <a:spcPct val="80000"/>
              </a:spcBef>
            </a:pPr>
            <a:r>
              <a:rPr lang="fr-FR" sz="1000" b="1" smtClean="0">
                <a:latin typeface="+mj-lt"/>
              </a:rPr>
              <a:t/>
            </a:r>
            <a:br>
              <a:rPr lang="fr-FR" sz="1000" b="1" smtClean="0">
                <a:latin typeface="+mj-lt"/>
              </a:rPr>
            </a:br>
            <a:endParaRPr lang="fr-FR" sz="1000" b="1" smtClean="0">
              <a:latin typeface="+mj-lt"/>
            </a:endParaRPr>
          </a:p>
        </p:txBody>
      </p:sp>
      <p:sp>
        <p:nvSpPr>
          <p:cNvPr id="23" name="Pentagone 22"/>
          <p:cNvSpPr/>
          <p:nvPr/>
        </p:nvSpPr>
        <p:spPr>
          <a:xfrm>
            <a:off x="654434" y="5867671"/>
            <a:ext cx="7776863" cy="496798"/>
          </a:xfrm>
          <a:prstGeom prst="homePlate">
            <a:avLst>
              <a:gd name="adj" fmla="val 31896"/>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800" b="1" smtClean="0"/>
              <a:t>Expertise / Conseil</a:t>
            </a:r>
          </a:p>
          <a:p>
            <a:pPr algn="ctr"/>
            <a:r>
              <a:rPr lang="fr-FR" sz="1000" b="1"/>
              <a:t>Intervention des experts fonctionnels et techniques de Micropole</a:t>
            </a:r>
          </a:p>
        </p:txBody>
      </p:sp>
      <p:sp>
        <p:nvSpPr>
          <p:cNvPr id="24" name="Pentagone 23"/>
          <p:cNvSpPr/>
          <p:nvPr/>
        </p:nvSpPr>
        <p:spPr>
          <a:xfrm>
            <a:off x="654434" y="5431215"/>
            <a:ext cx="7776863" cy="352893"/>
          </a:xfrm>
          <a:prstGeom prst="homePlate">
            <a:avLst>
              <a:gd name="adj" fmla="val 31896"/>
            </a:avLst>
          </a:prstGeom>
          <a:gradFill flip="none" rotWithShape="1">
            <a:gsLst>
              <a:gs pos="0">
                <a:srgbClr val="003399">
                  <a:tint val="66000"/>
                  <a:satMod val="160000"/>
                </a:srgbClr>
              </a:gs>
              <a:gs pos="50000">
                <a:srgbClr val="003399">
                  <a:tint val="44500"/>
                  <a:satMod val="160000"/>
                </a:srgbClr>
              </a:gs>
              <a:gs pos="100000">
                <a:srgbClr val="003399">
                  <a:tint val="23500"/>
                  <a:satMod val="160000"/>
                </a:srgbClr>
              </a:gs>
            </a:gsLst>
            <a:lin ang="13500000" scaled="1"/>
            <a:tileRect/>
          </a:gradFill>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800" b="1" smtClean="0">
                <a:solidFill>
                  <a:schemeClr val="tx1"/>
                </a:solidFill>
              </a:rPr>
              <a:t>Suivi des actions qualité</a:t>
            </a:r>
            <a:endParaRPr lang="fr-FR" sz="1800" b="1">
              <a:solidFill>
                <a:schemeClr val="tx1"/>
              </a:solidFill>
            </a:endParaRPr>
          </a:p>
        </p:txBody>
      </p:sp>
      <p:pic>
        <p:nvPicPr>
          <p:cNvPr id="25" name="Picture 3" descr="C:\Documents and Settings\tmery\Mes documents\Mes images\Mes images\Aero\Iconos de Windows 7\260.png"/>
          <p:cNvPicPr>
            <a:picLocks noChangeAspect="1" noChangeArrowheads="1"/>
          </p:cNvPicPr>
          <p:nvPr/>
        </p:nvPicPr>
        <p:blipFill>
          <a:blip r:embed="rId3" cstate="print"/>
          <a:srcRect/>
          <a:stretch>
            <a:fillRect/>
          </a:stretch>
        </p:blipFill>
        <p:spPr bwMode="auto">
          <a:xfrm>
            <a:off x="7444888" y="1046500"/>
            <a:ext cx="287999" cy="288000"/>
          </a:xfrm>
          <a:prstGeom prst="rect">
            <a:avLst/>
          </a:prstGeom>
          <a:noFill/>
        </p:spPr>
      </p:pic>
    </p:spTree>
    <p:extLst>
      <p:ext uri="{BB962C8B-B14F-4D97-AF65-F5344CB8AC3E}">
        <p14:creationId xmlns:p14="http://schemas.microsoft.com/office/powerpoint/2010/main" val="2153568012"/>
      </p:ext>
    </p:extLst>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de mise en œuvre </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93</a:t>
            </a:fld>
            <a:endParaRPr lang="fr-FR"/>
          </a:p>
        </p:txBody>
      </p:sp>
      <p:sp>
        <p:nvSpPr>
          <p:cNvPr id="5" name="Espace réservé du texte 4"/>
          <p:cNvSpPr>
            <a:spLocks noGrp="1"/>
          </p:cNvSpPr>
          <p:nvPr>
            <p:ph type="body" sz="quarter" idx="10"/>
          </p:nvPr>
        </p:nvSpPr>
        <p:spPr>
          <a:noFill/>
          <a:ln w="9525">
            <a:noFill/>
            <a:miter lim="800000"/>
            <a:headEnd/>
            <a:tailEnd/>
          </a:ln>
        </p:spPr>
        <p:txBody>
          <a:bodyPr vert="horz" wrap="square" lIns="0" tIns="0" rIns="0" bIns="0" numCol="1" anchor="t" anchorCtr="0" compatLnSpc="1">
            <a:prstTxWarp prst="textNoShape">
              <a:avLst/>
            </a:prstTxWarp>
          </a:bodyPr>
          <a:lstStyle/>
          <a:p>
            <a:pPr algn="just"/>
            <a:r>
              <a:rPr lang="fr-FR" sz="1800"/>
              <a:t>Un des rôles de la gestion de projet va être </a:t>
            </a:r>
            <a:r>
              <a:rPr lang="fr-FR" sz="1800" b="1">
                <a:solidFill>
                  <a:schemeClr val="bg2"/>
                </a:solidFill>
              </a:rPr>
              <a:t>d’identifier et d’anticiper les risques</a:t>
            </a:r>
            <a:r>
              <a:rPr lang="fr-FR" sz="1800"/>
              <a:t>, afin d’en </a:t>
            </a:r>
            <a:r>
              <a:rPr lang="fr-FR" sz="1800" b="1"/>
              <a:t>éliminer les effets néfastes</a:t>
            </a:r>
            <a:r>
              <a:rPr lang="fr-FR" sz="1800"/>
              <a:t>, tout en en faisant correspondre à chaque risque une </a:t>
            </a:r>
            <a:r>
              <a:rPr lang="fr-FR" sz="1800" b="1">
                <a:solidFill>
                  <a:schemeClr val="bg2"/>
                </a:solidFill>
              </a:rPr>
              <a:t>« parade ». </a:t>
            </a:r>
          </a:p>
          <a:p>
            <a:pPr algn="just"/>
            <a:r>
              <a:rPr lang="fr-FR" sz="1800"/>
              <a:t>En prévision, </a:t>
            </a:r>
            <a:r>
              <a:rPr lang="fr-FR" sz="1800" b="1">
                <a:solidFill>
                  <a:schemeClr val="bg2"/>
                </a:solidFill>
              </a:rPr>
              <a:t>un plan de risque </a:t>
            </a:r>
            <a:r>
              <a:rPr lang="fr-FR" sz="1800"/>
              <a:t>sera mis en place dès le démarrage du projet et recensera les principaux risques identifiés. Il sera actualisé en fonction des actions prises lors des comités de pilotage, l’objectif étant de </a:t>
            </a:r>
            <a:r>
              <a:rPr lang="fr-FR" sz="1800" b="1"/>
              <a:t>faire baisser de manière significative toute probabilité d’apparition du problème.</a:t>
            </a:r>
          </a:p>
          <a:p>
            <a:pPr algn="just"/>
            <a:r>
              <a:rPr lang="fr-FR" sz="1800"/>
              <a:t>Nous avons effectué ce travail en avance de phase et les tableaux ci-après (</a:t>
            </a:r>
            <a:r>
              <a:rPr lang="fr-FR" sz="1800" err="1"/>
              <a:t>cf</a:t>
            </a:r>
            <a:r>
              <a:rPr lang="fr-FR" sz="1800"/>
              <a:t> page suivante) détaillent les risques déjà détectés ainsi que les plans d’action associés</a:t>
            </a:r>
            <a:r>
              <a:rPr lang="fr-FR" sz="1800" smtClean="0"/>
              <a:t>.</a:t>
            </a:r>
            <a:endParaRPr lang="fr-FR" sz="1800"/>
          </a:p>
        </p:txBody>
      </p:sp>
      <p:sp>
        <p:nvSpPr>
          <p:cNvPr id="6" name="Espace réservé du texte 5"/>
          <p:cNvSpPr>
            <a:spLocks noGrp="1"/>
          </p:cNvSpPr>
          <p:nvPr>
            <p:ph type="body" sz="quarter" idx="11"/>
          </p:nvPr>
        </p:nvSpPr>
        <p:spPr/>
        <p:txBody>
          <a:bodyPr/>
          <a:lstStyle/>
          <a:p>
            <a:r>
              <a:rPr lang="fr-FR" smtClean="0"/>
              <a:t>      LA gestion et le suivi des risques</a:t>
            </a:r>
            <a:endParaRPr lang="fr-FR"/>
          </a:p>
        </p:txBody>
      </p:sp>
      <p:sp>
        <p:nvSpPr>
          <p:cNvPr id="8" name="Ellipse 7"/>
          <p:cNvSpPr/>
          <p:nvPr/>
        </p:nvSpPr>
        <p:spPr bwMode="auto">
          <a:xfrm>
            <a:off x="713119" y="645223"/>
            <a:ext cx="313372" cy="30617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800" b="1" smtClean="0">
                <a:solidFill>
                  <a:schemeClr val="bg1"/>
                </a:solidFill>
                <a:ea typeface="ヒラギノ角ゴ Pro W3" pitchFamily="1" charset="-128"/>
              </a:rPr>
              <a:t>3</a:t>
            </a:r>
            <a:endParaRPr kumimoji="0" lang="fr-FR" sz="1800" b="1" i="0" u="none" strike="noStrike" cap="none" normalizeH="0" baseline="0" smtClean="0">
              <a:ln>
                <a:noFill/>
              </a:ln>
              <a:solidFill>
                <a:schemeClr val="bg1"/>
              </a:solidFill>
              <a:effectLst/>
              <a:ea typeface="ヒラギノ角ゴ Pro W3" pitchFamily="1" charset="-128"/>
            </a:endParaRPr>
          </a:p>
        </p:txBody>
      </p:sp>
    </p:spTree>
    <p:extLst>
      <p:ext uri="{BB962C8B-B14F-4D97-AF65-F5344CB8AC3E}">
        <p14:creationId xmlns:p14="http://schemas.microsoft.com/office/powerpoint/2010/main" val="1338921805"/>
      </p:ext>
    </p:extLst>
  </p:cSld>
  <p:clrMapOvr>
    <a:masterClrMapping/>
  </p:clrMapOvr>
  <p:transition spd="med">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de mise en œuvre </a:t>
            </a:r>
          </a:p>
        </p:txBody>
      </p:sp>
      <p:sp>
        <p:nvSpPr>
          <p:cNvPr id="3" name="Espace réservé du pied de page 2"/>
          <p:cNvSpPr>
            <a:spLocks noGrp="1"/>
          </p:cNvSpPr>
          <p:nvPr>
            <p:ph type="ftr" sz="quarter" idx="3"/>
          </p:nvPr>
        </p:nvSpPr>
        <p:spPr/>
        <p:txBody>
          <a:bodyPr/>
          <a:lstStyle/>
          <a:p>
            <a:pPr algn="ctr">
              <a:defRPr/>
            </a:pPr>
            <a:r>
              <a:rPr lang="fr-FR"/>
              <a:t>Groupe Bayard – Projet MIKADO</a:t>
            </a: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94</a:t>
            </a:fld>
            <a:endParaRPr lang="fr-FR"/>
          </a:p>
        </p:txBody>
      </p:sp>
      <p:sp>
        <p:nvSpPr>
          <p:cNvPr id="6" name="Espace réservé du texte 5"/>
          <p:cNvSpPr>
            <a:spLocks noGrp="1"/>
          </p:cNvSpPr>
          <p:nvPr>
            <p:ph type="body" sz="quarter" idx="11"/>
          </p:nvPr>
        </p:nvSpPr>
        <p:spPr/>
        <p:txBody>
          <a:bodyPr/>
          <a:lstStyle/>
          <a:p>
            <a:r>
              <a:rPr lang="fr-FR" smtClean="0"/>
              <a:t>      </a:t>
            </a:r>
            <a:r>
              <a:rPr lang="fr-FR"/>
              <a:t>LA gestion et le suivi des risques</a:t>
            </a:r>
          </a:p>
        </p:txBody>
      </p:sp>
      <p:sp>
        <p:nvSpPr>
          <p:cNvPr id="8" name="Ellipse 7"/>
          <p:cNvSpPr/>
          <p:nvPr/>
        </p:nvSpPr>
        <p:spPr bwMode="auto">
          <a:xfrm>
            <a:off x="713119" y="645223"/>
            <a:ext cx="313372" cy="30617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800" b="1" smtClean="0">
                <a:solidFill>
                  <a:schemeClr val="bg1"/>
                </a:solidFill>
                <a:ea typeface="ヒラギノ角ゴ Pro W3" pitchFamily="1" charset="-128"/>
              </a:rPr>
              <a:t>3</a:t>
            </a:r>
            <a:endParaRPr kumimoji="0" lang="fr-FR" sz="1800" b="1" i="0" u="none" strike="noStrike" cap="none" normalizeH="0" baseline="0" smtClean="0">
              <a:ln>
                <a:noFill/>
              </a:ln>
              <a:solidFill>
                <a:schemeClr val="bg1"/>
              </a:solidFill>
              <a:effectLst/>
              <a:ea typeface="ヒラギノ角ゴ Pro W3" pitchFamily="1" charset="-128"/>
            </a:endParaRPr>
          </a:p>
        </p:txBody>
      </p:sp>
      <p:graphicFrame>
        <p:nvGraphicFramePr>
          <p:cNvPr id="7" name="Tableau 6"/>
          <p:cNvGraphicFramePr>
            <a:graphicFrameLocks noGrp="1"/>
          </p:cNvGraphicFramePr>
          <p:nvPr>
            <p:extLst>
              <p:ext uri="{D42A27DB-BD31-4B8C-83A1-F6EECF244321}">
                <p14:modId xmlns:p14="http://schemas.microsoft.com/office/powerpoint/2010/main" val="1891589424"/>
              </p:ext>
            </p:extLst>
          </p:nvPr>
        </p:nvGraphicFramePr>
        <p:xfrm>
          <a:off x="349780" y="1116495"/>
          <a:ext cx="8534399" cy="3540745"/>
        </p:xfrm>
        <a:graphic>
          <a:graphicData uri="http://schemas.openxmlformats.org/drawingml/2006/table">
            <a:tbl>
              <a:tblPr firstRow="1" bandRow="1">
                <a:tableStyleId>{69012ECD-51FC-41F1-AA8D-1B2483CD663E}</a:tableStyleId>
              </a:tblPr>
              <a:tblGrid>
                <a:gridCol w="2083827"/>
                <a:gridCol w="139159"/>
                <a:gridCol w="2906981"/>
                <a:gridCol w="3404432"/>
              </a:tblGrid>
              <a:tr h="305905">
                <a:tc gridSpan="2">
                  <a:txBody>
                    <a:bodyPr/>
                    <a:lstStyle/>
                    <a:p>
                      <a:pPr marL="0" algn="l" defTabSz="914400" rtl="0" eaLnBrk="1" latinLnBrk="0" hangingPunct="1"/>
                      <a:r>
                        <a:rPr lang="fr-FR" sz="1400" b="1" kern="1200" smtClean="0">
                          <a:solidFill>
                            <a:schemeClr val="bg1"/>
                          </a:solidFill>
                          <a:latin typeface="+mn-lt"/>
                          <a:ea typeface="+mn-ea"/>
                          <a:cs typeface="+mn-cs"/>
                        </a:rPr>
                        <a:t>Facteur de risque</a:t>
                      </a:r>
                      <a:endParaRPr lang="fr-FR" sz="1400" b="1" kern="1200">
                        <a:solidFill>
                          <a:schemeClr val="bg1"/>
                        </a:solidFill>
                        <a:latin typeface="+mn-lt"/>
                        <a:ea typeface="+mn-ea"/>
                        <a:cs typeface="+mn-cs"/>
                      </a:endParaRPr>
                    </a:p>
                  </a:txBody>
                  <a:tcPr/>
                </a:tc>
                <a:tc hMerge="1">
                  <a:txBody>
                    <a:bodyPr/>
                    <a:lstStyle/>
                    <a:p>
                      <a:endParaRPr lang="fr-FR"/>
                    </a:p>
                  </a:txBody>
                  <a:tcPr/>
                </a:tc>
                <a:tc>
                  <a:txBody>
                    <a:bodyPr/>
                    <a:lstStyle/>
                    <a:p>
                      <a:pPr marL="0" algn="l" defTabSz="914400" rtl="0" eaLnBrk="1" latinLnBrk="0" hangingPunct="1"/>
                      <a:r>
                        <a:rPr lang="fr-FR" sz="1400" b="1" kern="1200" smtClean="0">
                          <a:solidFill>
                            <a:schemeClr val="bg1"/>
                          </a:solidFill>
                          <a:latin typeface="+mn-lt"/>
                          <a:ea typeface="+mn-ea"/>
                          <a:cs typeface="+mn-cs"/>
                        </a:rPr>
                        <a:t>Impact</a:t>
                      </a:r>
                      <a:endParaRPr lang="fr-FR" sz="1400" b="1" kern="1200">
                        <a:solidFill>
                          <a:schemeClr val="bg1"/>
                        </a:solidFill>
                        <a:latin typeface="+mn-lt"/>
                        <a:ea typeface="+mn-ea"/>
                        <a:cs typeface="+mn-cs"/>
                      </a:endParaRPr>
                    </a:p>
                  </a:txBody>
                  <a:tcPr/>
                </a:tc>
                <a:tc>
                  <a:txBody>
                    <a:bodyPr/>
                    <a:lstStyle/>
                    <a:p>
                      <a:pPr marL="0" algn="l" defTabSz="914400" rtl="0" eaLnBrk="1" latinLnBrk="0" hangingPunct="1"/>
                      <a:r>
                        <a:rPr lang="fr-FR" sz="1400" b="1" kern="1200" smtClean="0">
                          <a:solidFill>
                            <a:schemeClr val="bg1"/>
                          </a:solidFill>
                          <a:latin typeface="+mn-lt"/>
                          <a:ea typeface="+mn-ea"/>
                          <a:cs typeface="+mn-cs"/>
                        </a:rPr>
                        <a:t>Préconisations</a:t>
                      </a:r>
                      <a:endParaRPr lang="fr-FR" sz="1400" b="1" kern="1200">
                        <a:solidFill>
                          <a:schemeClr val="bg1"/>
                        </a:solidFill>
                        <a:latin typeface="+mn-lt"/>
                        <a:ea typeface="+mn-ea"/>
                        <a:cs typeface="+mn-cs"/>
                      </a:endParaRPr>
                    </a:p>
                  </a:txBody>
                  <a:tcPr/>
                </a:tc>
              </a:tr>
              <a:tr h="0">
                <a:tc gridSpan="4">
                  <a:txBody>
                    <a:bodyPr/>
                    <a:lstStyle/>
                    <a:p>
                      <a:pPr algn="ctr"/>
                      <a:r>
                        <a:rPr lang="fr-FR" sz="1200" b="0" smtClean="0">
                          <a:latin typeface="+mn-lt"/>
                        </a:rPr>
                        <a:t>Planning</a:t>
                      </a:r>
                      <a:endParaRPr lang="fr-FR" sz="1200" b="0">
                        <a:latin typeface="+mn-lt"/>
                      </a:endParaRPr>
                    </a:p>
                  </a:txBody>
                  <a:tcPr>
                    <a:solidFill>
                      <a:schemeClr val="bg2">
                        <a:lumMod val="40000"/>
                        <a:lumOff val="60000"/>
                      </a:schemeClr>
                    </a:solidFill>
                  </a:tcPr>
                </a:tc>
                <a:tc hMerge="1">
                  <a:txBody>
                    <a:bodyPr/>
                    <a:lstStyle/>
                    <a:p>
                      <a:endParaRPr lang="fr-FR"/>
                    </a:p>
                  </a:txBody>
                  <a:tcPr/>
                </a:tc>
                <a:tc hMerge="1">
                  <a:txBody>
                    <a:bodyPr/>
                    <a:lstStyle/>
                    <a:p>
                      <a:endParaRPr lang="fr-FR"/>
                    </a:p>
                  </a:txBody>
                  <a:tcPr/>
                </a:tc>
                <a:tc hMerge="1">
                  <a:txBody>
                    <a:bodyPr/>
                    <a:lstStyle/>
                    <a:p>
                      <a:endParaRPr lang="fr-FR"/>
                    </a:p>
                  </a:txBody>
                  <a:tcPr/>
                </a:tc>
              </a:tr>
              <a:tr h="370840">
                <a:tc>
                  <a:txBody>
                    <a:bodyPr/>
                    <a:lstStyle/>
                    <a:p>
                      <a:r>
                        <a:rPr lang="fr-FR" sz="1100" b="0" smtClean="0">
                          <a:latin typeface="+mj-lt"/>
                        </a:rPr>
                        <a:t>Etude sur la robustesse de l'hébergement </a:t>
                      </a:r>
                      <a:r>
                        <a:rPr lang="fr-FR" sz="1100" b="0" err="1" smtClean="0">
                          <a:latin typeface="+mj-lt"/>
                        </a:rPr>
                        <a:t>Advantage</a:t>
                      </a:r>
                      <a:endParaRPr lang="fr-FR" sz="1100" b="0">
                        <a:latin typeface="+mj-lt"/>
                      </a:endParaRPr>
                    </a:p>
                  </a:txBody>
                  <a:tcPr marT="32400" marB="32400"/>
                </a:tc>
                <a:tc gridSpan="2">
                  <a:txBody>
                    <a:bodyPr/>
                    <a:lstStyle/>
                    <a:p>
                      <a:pPr marL="0" indent="0">
                        <a:buFont typeface="Arial" pitchFamily="34" charset="0"/>
                        <a:buNone/>
                      </a:pPr>
                      <a:r>
                        <a:rPr lang="fr-FR" sz="1100" b="0" smtClean="0">
                          <a:latin typeface="+mj-lt"/>
                        </a:rPr>
                        <a:t>Décalage de la mise en production</a:t>
                      </a:r>
                      <a:endParaRPr lang="fr-FR" sz="1100" b="0">
                        <a:latin typeface="+mj-lt"/>
                      </a:endParaRPr>
                    </a:p>
                  </a:txBody>
                  <a:tcPr marT="32400" marB="32400"/>
                </a:tc>
                <a:tc hMerge="1">
                  <a:txBody>
                    <a:bodyPr/>
                    <a:lstStyle/>
                    <a:p>
                      <a:pPr marL="0" indent="0">
                        <a:buFont typeface="Arial" pitchFamily="34" charset="0"/>
                        <a:buNone/>
                      </a:pPr>
                      <a:endParaRPr lang="fr-FR" sz="1100" b="0" dirty="0">
                        <a:latin typeface="+mj-lt"/>
                      </a:endParaRPr>
                    </a:p>
                  </a:txBody>
                  <a:tcPr/>
                </a:tc>
                <a:tc>
                  <a:txBody>
                    <a:bodyPr/>
                    <a:lstStyle/>
                    <a:p>
                      <a:r>
                        <a:rPr lang="fr-FR" sz="1100" b="0" smtClean="0">
                          <a:latin typeface="+mj-lt"/>
                        </a:rPr>
                        <a:t>Accélérer la prise de décision </a:t>
                      </a:r>
                      <a:r>
                        <a:rPr lang="fr-FR" sz="1100" b="0" err="1" smtClean="0">
                          <a:latin typeface="+mj-lt"/>
                        </a:rPr>
                        <a:t>Advantage</a:t>
                      </a:r>
                      <a:r>
                        <a:rPr lang="fr-FR" sz="1100" b="0" smtClean="0">
                          <a:latin typeface="+mj-lt"/>
                        </a:rPr>
                        <a:t> et envisager une solution de secours pour le lot1 </a:t>
                      </a:r>
                      <a:r>
                        <a:rPr lang="fr-FR" sz="800" b="0" smtClean="0">
                          <a:latin typeface="+mj-lt"/>
                        </a:rPr>
                        <a:t>(reprise des commandes manuellement)</a:t>
                      </a:r>
                      <a:endParaRPr lang="fr-FR" sz="800" b="0">
                        <a:latin typeface="+mj-lt"/>
                      </a:endParaRPr>
                    </a:p>
                  </a:txBody>
                  <a:tcPr marT="32400" marB="32400"/>
                </a:tc>
              </a:tr>
              <a:tr h="370840">
                <a:tc>
                  <a:txBody>
                    <a:bodyPr/>
                    <a:lstStyle/>
                    <a:p>
                      <a:r>
                        <a:rPr lang="fr-FR" sz="1100" b="0" smtClean="0">
                          <a:latin typeface="+mj-lt"/>
                        </a:rPr>
                        <a:t>Développements spécifiques côté </a:t>
                      </a:r>
                      <a:r>
                        <a:rPr lang="fr-FR" sz="1100" b="0" err="1" smtClean="0">
                          <a:latin typeface="+mj-lt"/>
                        </a:rPr>
                        <a:t>Advantage</a:t>
                      </a:r>
                      <a:endParaRPr lang="fr-FR" sz="1100" b="0">
                        <a:latin typeface="+mj-lt"/>
                      </a:endParaRPr>
                    </a:p>
                  </a:txBody>
                  <a:tcPr marT="32400" marB="32400"/>
                </a:tc>
                <a:tc gridSpan="2">
                  <a:txBody>
                    <a:bodyPr/>
                    <a:lstStyle/>
                    <a:p>
                      <a:r>
                        <a:rPr lang="fr-FR" sz="1100" b="0" kern="1200" smtClean="0">
                          <a:solidFill>
                            <a:schemeClr val="tx1"/>
                          </a:solidFill>
                          <a:latin typeface="+mj-lt"/>
                          <a:ea typeface="+mn-ea"/>
                          <a:cs typeface="+mn-cs"/>
                        </a:rPr>
                        <a:t>Décalage de la mise en production Mikado</a:t>
                      </a:r>
                      <a:endParaRPr lang="fr-FR" sz="1100" b="0" kern="1200">
                        <a:solidFill>
                          <a:schemeClr val="tx1"/>
                        </a:solidFill>
                        <a:latin typeface="+mj-lt"/>
                        <a:ea typeface="+mn-ea"/>
                        <a:cs typeface="+mn-cs"/>
                      </a:endParaRPr>
                    </a:p>
                  </a:txBody>
                  <a:tcPr marT="32400" marB="32400"/>
                </a:tc>
                <a:tc hMerge="1">
                  <a:txBody>
                    <a:bodyPr/>
                    <a:lstStyle/>
                    <a:p>
                      <a:endParaRPr lang="fr-FR" sz="1100" b="0" kern="1200" dirty="0">
                        <a:solidFill>
                          <a:schemeClr val="tx1"/>
                        </a:solidFill>
                        <a:latin typeface="+mj-lt"/>
                        <a:ea typeface="+mn-ea"/>
                        <a:cs typeface="+mn-cs"/>
                      </a:endParaRPr>
                    </a:p>
                  </a:txBody>
                  <a:tcPr/>
                </a:tc>
                <a:tc>
                  <a:txBody>
                    <a:bodyPr/>
                    <a:lstStyle/>
                    <a:p>
                      <a:r>
                        <a:rPr lang="fr-FR" sz="1100" b="0" kern="1200" smtClean="0">
                          <a:solidFill>
                            <a:schemeClr val="tx1"/>
                          </a:solidFill>
                          <a:latin typeface="+mj-lt"/>
                          <a:ea typeface="+mn-ea"/>
                          <a:cs typeface="+mn-cs"/>
                        </a:rPr>
                        <a:t>Mettre en place la gouvernance par le Web Central.</a:t>
                      </a:r>
                    </a:p>
                    <a:p>
                      <a:r>
                        <a:rPr lang="fr-FR" sz="1100" b="0" kern="1200" smtClean="0">
                          <a:solidFill>
                            <a:schemeClr val="tx1"/>
                          </a:solidFill>
                          <a:latin typeface="+mj-lt"/>
                          <a:ea typeface="+mn-ea"/>
                          <a:cs typeface="+mn-cs"/>
                        </a:rPr>
                        <a:t>Vigilance accrue sur les accostages planning.</a:t>
                      </a:r>
                    </a:p>
                    <a:p>
                      <a:r>
                        <a:rPr lang="fr-FR" sz="1100" b="0" i="1" kern="1200" smtClean="0">
                          <a:solidFill>
                            <a:schemeClr val="tx1"/>
                          </a:solidFill>
                          <a:latin typeface="+mj-lt"/>
                          <a:ea typeface="+mn-ea"/>
                          <a:cs typeface="+mn-cs"/>
                        </a:rPr>
                        <a:t>Le cas échéant faire porter à la solution e-commerce des évolutions </a:t>
                      </a:r>
                      <a:r>
                        <a:rPr lang="fr-FR" sz="1100" b="0" i="1" kern="1200" err="1" smtClean="0">
                          <a:solidFill>
                            <a:schemeClr val="tx1"/>
                          </a:solidFill>
                          <a:latin typeface="+mj-lt"/>
                          <a:ea typeface="+mn-ea"/>
                          <a:cs typeface="+mn-cs"/>
                        </a:rPr>
                        <a:t>Advantage</a:t>
                      </a:r>
                      <a:r>
                        <a:rPr lang="fr-FR" sz="1100" b="0" i="1" kern="1200" smtClean="0">
                          <a:solidFill>
                            <a:schemeClr val="tx1"/>
                          </a:solidFill>
                          <a:latin typeface="+mj-lt"/>
                          <a:ea typeface="+mn-ea"/>
                          <a:cs typeface="+mn-cs"/>
                        </a:rPr>
                        <a:t> pour une meilleure maîtrise des coûts/délais</a:t>
                      </a:r>
                      <a:endParaRPr lang="fr-FR" sz="1100" b="0" i="1" kern="1200">
                        <a:solidFill>
                          <a:schemeClr val="tx1"/>
                        </a:solidFill>
                        <a:latin typeface="+mj-lt"/>
                        <a:ea typeface="+mn-ea"/>
                        <a:cs typeface="+mn-cs"/>
                      </a:endParaRPr>
                    </a:p>
                  </a:txBody>
                  <a:tcPr marT="32400" marB="32400"/>
                </a:tc>
              </a:tr>
              <a:tr h="370840">
                <a:tc>
                  <a:txBody>
                    <a:bodyPr/>
                    <a:lstStyle/>
                    <a:p>
                      <a:r>
                        <a:rPr lang="fr-FR" sz="1100" b="0" smtClean="0">
                          <a:latin typeface="+mj-lt"/>
                        </a:rPr>
                        <a:t>Problématiques liées au </a:t>
                      </a:r>
                      <a:r>
                        <a:rPr lang="fr-FR" sz="1100" b="0" err="1" smtClean="0">
                          <a:latin typeface="+mj-lt"/>
                        </a:rPr>
                        <a:t>dropshipping</a:t>
                      </a:r>
                      <a:endParaRPr lang="fr-FR" sz="1100" b="0">
                        <a:latin typeface="+mj-lt"/>
                      </a:endParaRPr>
                    </a:p>
                  </a:txBody>
                  <a:tcPr marT="32400" marB="32400"/>
                </a:tc>
                <a:tc gridSpan="2">
                  <a:txBody>
                    <a:bodyPr/>
                    <a:lstStyle/>
                    <a:p>
                      <a:r>
                        <a:rPr lang="fr-FR" sz="1100" b="0" kern="1200" smtClean="0">
                          <a:solidFill>
                            <a:schemeClr val="tx1"/>
                          </a:solidFill>
                          <a:latin typeface="+mj-lt"/>
                          <a:ea typeface="+mn-ea"/>
                          <a:cs typeface="+mn-cs"/>
                        </a:rPr>
                        <a:t>Décalage planning</a:t>
                      </a:r>
                      <a:endParaRPr lang="fr-FR" sz="1100" b="0" kern="1200">
                        <a:solidFill>
                          <a:schemeClr val="tx1"/>
                        </a:solidFill>
                        <a:latin typeface="+mj-lt"/>
                        <a:ea typeface="+mn-ea"/>
                        <a:cs typeface="+mn-cs"/>
                      </a:endParaRPr>
                    </a:p>
                  </a:txBody>
                  <a:tcPr marT="32400" marB="32400"/>
                </a:tc>
                <a:tc hMerge="1">
                  <a:txBody>
                    <a:bodyPr/>
                    <a:lstStyle/>
                    <a:p>
                      <a:endParaRPr lang="fr-FR" sz="1100" b="0" kern="1200" dirty="0">
                        <a:solidFill>
                          <a:schemeClr val="tx1"/>
                        </a:solidFill>
                        <a:latin typeface="+mj-lt"/>
                        <a:ea typeface="+mn-ea"/>
                        <a:cs typeface="+mn-cs"/>
                      </a:endParaRPr>
                    </a:p>
                  </a:txBody>
                  <a:tcPr/>
                </a:tc>
                <a:tc>
                  <a:txBody>
                    <a:bodyPr/>
                    <a:lstStyle/>
                    <a:p>
                      <a:r>
                        <a:rPr lang="fr-FR" sz="1100" b="0" kern="1200" smtClean="0">
                          <a:solidFill>
                            <a:schemeClr val="tx1"/>
                          </a:solidFill>
                          <a:latin typeface="+mj-lt"/>
                          <a:ea typeface="+mn-ea"/>
                          <a:cs typeface="+mn-cs"/>
                        </a:rPr>
                        <a:t>Lotir le </a:t>
                      </a:r>
                      <a:r>
                        <a:rPr lang="fr-FR" sz="1100" b="0" kern="1200" err="1" smtClean="0">
                          <a:solidFill>
                            <a:schemeClr val="tx1"/>
                          </a:solidFill>
                          <a:latin typeface="+mj-lt"/>
                          <a:ea typeface="+mn-ea"/>
                          <a:cs typeface="+mn-cs"/>
                        </a:rPr>
                        <a:t>dropshipping</a:t>
                      </a:r>
                      <a:r>
                        <a:rPr lang="fr-FR" sz="1100" b="0" kern="1200" smtClean="0">
                          <a:solidFill>
                            <a:schemeClr val="tx1"/>
                          </a:solidFill>
                          <a:latin typeface="+mj-lt"/>
                          <a:ea typeface="+mn-ea"/>
                          <a:cs typeface="+mn-cs"/>
                        </a:rPr>
                        <a:t> et/ou simplifier le besoin</a:t>
                      </a:r>
                      <a:endParaRPr lang="fr-FR" sz="1100" b="0" kern="1200">
                        <a:solidFill>
                          <a:schemeClr val="tx1"/>
                        </a:solidFill>
                        <a:latin typeface="+mj-lt"/>
                        <a:ea typeface="+mn-ea"/>
                        <a:cs typeface="+mn-cs"/>
                      </a:endParaRPr>
                    </a:p>
                  </a:txBody>
                  <a:tcPr marT="32400" marB="32400"/>
                </a:tc>
              </a:tr>
              <a:tr h="370840">
                <a:tc>
                  <a:txBody>
                    <a:bodyPr/>
                    <a:lstStyle/>
                    <a:p>
                      <a:r>
                        <a:rPr lang="fr-FR" sz="1100" b="0" smtClean="0">
                          <a:latin typeface="+mj-lt"/>
                        </a:rPr>
                        <a:t>Délais dans les prises de décisions</a:t>
                      </a:r>
                      <a:endParaRPr lang="fr-FR" sz="1100" b="0">
                        <a:latin typeface="+mj-lt"/>
                      </a:endParaRPr>
                    </a:p>
                  </a:txBody>
                  <a:tcPr marT="32400" marB="32400"/>
                </a:tc>
                <a:tc gridSpan="2">
                  <a:txBody>
                    <a:bodyPr/>
                    <a:lstStyle/>
                    <a:p>
                      <a:r>
                        <a:rPr lang="fr-FR" sz="1100" b="0" kern="1200" smtClean="0">
                          <a:solidFill>
                            <a:schemeClr val="tx1"/>
                          </a:solidFill>
                          <a:latin typeface="+mj-lt"/>
                          <a:ea typeface="+mn-ea"/>
                          <a:cs typeface="+mn-cs"/>
                        </a:rPr>
                        <a:t>Décalage des différents jalons et donc de la mise en production.</a:t>
                      </a:r>
                      <a:endParaRPr lang="fr-FR" sz="1100" b="0" kern="1200">
                        <a:solidFill>
                          <a:schemeClr val="tx1"/>
                        </a:solidFill>
                        <a:latin typeface="+mj-lt"/>
                        <a:ea typeface="+mn-ea"/>
                        <a:cs typeface="+mn-cs"/>
                      </a:endParaRPr>
                    </a:p>
                  </a:txBody>
                  <a:tcPr marT="32400" marB="32400"/>
                </a:tc>
                <a:tc hMerge="1">
                  <a:txBody>
                    <a:bodyPr/>
                    <a:lstStyle/>
                    <a:p>
                      <a:endParaRPr lang="fr-FR" sz="1100" b="0" kern="1200" dirty="0">
                        <a:solidFill>
                          <a:schemeClr val="tx1"/>
                        </a:solidFill>
                        <a:latin typeface="+mj-lt"/>
                        <a:ea typeface="+mn-ea"/>
                        <a:cs typeface="+mn-cs"/>
                      </a:endParaRPr>
                    </a:p>
                  </a:txBody>
                  <a:tcPr/>
                </a:tc>
                <a:tc>
                  <a:txBody>
                    <a:bodyPr/>
                    <a:lstStyle/>
                    <a:p>
                      <a:r>
                        <a:rPr lang="fr-FR" sz="1100" b="0" kern="1200" smtClean="0">
                          <a:solidFill>
                            <a:schemeClr val="tx1"/>
                          </a:solidFill>
                          <a:latin typeface="+mj-lt"/>
                          <a:ea typeface="+mn-ea"/>
                          <a:cs typeface="+mn-cs"/>
                        </a:rPr>
                        <a:t>Valider très rapidement le lotissement et les simplifications proposées.</a:t>
                      </a:r>
                      <a:endParaRPr lang="fr-FR" sz="1100" b="0" kern="1200">
                        <a:solidFill>
                          <a:schemeClr val="tx1"/>
                        </a:solidFill>
                        <a:latin typeface="+mj-lt"/>
                        <a:ea typeface="+mn-ea"/>
                        <a:cs typeface="+mn-cs"/>
                      </a:endParaRPr>
                    </a:p>
                  </a:txBody>
                  <a:tcPr marT="32400" marB="32400"/>
                </a:tc>
              </a:tr>
              <a:tr h="370840">
                <a:tc>
                  <a:txBody>
                    <a:bodyPr/>
                    <a:lstStyle/>
                    <a:p>
                      <a:r>
                        <a:rPr lang="fr-FR" sz="1100" b="0" smtClean="0">
                          <a:latin typeface="+mj-lt"/>
                        </a:rPr>
                        <a:t>Développements spécifiques côté </a:t>
                      </a:r>
                      <a:r>
                        <a:rPr lang="fr-FR" sz="1100" b="0" err="1" smtClean="0">
                          <a:latin typeface="+mj-lt"/>
                        </a:rPr>
                        <a:t>Néolane</a:t>
                      </a:r>
                      <a:endParaRPr lang="fr-FR" sz="1100" b="0">
                        <a:latin typeface="+mj-lt"/>
                      </a:endParaRPr>
                    </a:p>
                  </a:txBody>
                  <a:tcPr marT="32400" marB="32400"/>
                </a:tc>
                <a:tc gridSpan="2">
                  <a:txBody>
                    <a:bodyPr/>
                    <a:lstStyle/>
                    <a:p>
                      <a:r>
                        <a:rPr lang="fr-FR" sz="1100" b="0" kern="1200" smtClean="0">
                          <a:solidFill>
                            <a:schemeClr val="tx1"/>
                          </a:solidFill>
                          <a:latin typeface="+mj-lt"/>
                          <a:ea typeface="+mn-ea"/>
                          <a:cs typeface="+mn-cs"/>
                        </a:rPr>
                        <a:t>Décalage de la mise en production de certaines fonctionnalités</a:t>
                      </a:r>
                      <a:endParaRPr lang="fr-FR" sz="1100" b="0" kern="1200">
                        <a:solidFill>
                          <a:schemeClr val="tx1"/>
                        </a:solidFill>
                        <a:latin typeface="+mj-lt"/>
                        <a:ea typeface="+mn-ea"/>
                        <a:cs typeface="+mn-cs"/>
                      </a:endParaRPr>
                    </a:p>
                  </a:txBody>
                  <a:tcPr marT="32400" marB="32400"/>
                </a:tc>
                <a:tc hMerge="1">
                  <a:txBody>
                    <a:bodyPr/>
                    <a:lstStyle/>
                    <a:p>
                      <a:endParaRPr lang="fr-FR" sz="1100" b="0" kern="1200" dirty="0">
                        <a:solidFill>
                          <a:schemeClr val="tx1"/>
                        </a:solidFill>
                        <a:latin typeface="+mj-lt"/>
                        <a:ea typeface="+mn-ea"/>
                        <a:cs typeface="+mn-cs"/>
                      </a:endParaRPr>
                    </a:p>
                  </a:txBody>
                  <a:tcPr/>
                </a:tc>
                <a:tc>
                  <a:txBody>
                    <a:bodyPr/>
                    <a:lstStyle/>
                    <a:p>
                      <a:r>
                        <a:rPr lang="fr-FR" sz="1100" b="0" kern="1200" smtClean="0">
                          <a:solidFill>
                            <a:schemeClr val="tx1"/>
                          </a:solidFill>
                          <a:latin typeface="+mj-lt"/>
                          <a:ea typeface="+mn-ea"/>
                          <a:cs typeface="+mn-cs"/>
                        </a:rPr>
                        <a:t>Identification d’un chef de projet côté </a:t>
                      </a:r>
                      <a:r>
                        <a:rPr lang="fr-FR" sz="1100" b="0" kern="1200" err="1" smtClean="0">
                          <a:solidFill>
                            <a:schemeClr val="tx1"/>
                          </a:solidFill>
                          <a:latin typeface="+mj-lt"/>
                          <a:ea typeface="+mn-ea"/>
                          <a:cs typeface="+mn-cs"/>
                        </a:rPr>
                        <a:t>Néolane</a:t>
                      </a:r>
                      <a:r>
                        <a:rPr lang="fr-FR" sz="1100" b="0" kern="1200" smtClean="0">
                          <a:solidFill>
                            <a:schemeClr val="tx1"/>
                          </a:solidFill>
                          <a:latin typeface="+mj-lt"/>
                          <a:ea typeface="+mn-ea"/>
                          <a:cs typeface="+mn-cs"/>
                        </a:rPr>
                        <a:t>.</a:t>
                      </a:r>
                    </a:p>
                    <a:p>
                      <a:r>
                        <a:rPr lang="fr-FR" sz="1100" b="0" kern="1200" smtClean="0">
                          <a:solidFill>
                            <a:schemeClr val="tx1"/>
                          </a:solidFill>
                          <a:latin typeface="+mj-lt"/>
                          <a:ea typeface="+mn-ea"/>
                          <a:cs typeface="+mn-cs"/>
                        </a:rPr>
                        <a:t>Gouvernance et cohérence assurée par le Web Central.</a:t>
                      </a:r>
                    </a:p>
                    <a:p>
                      <a:r>
                        <a:rPr lang="fr-FR" sz="1100" b="0" kern="1200" smtClean="0">
                          <a:solidFill>
                            <a:schemeClr val="tx1"/>
                          </a:solidFill>
                          <a:latin typeface="+mj-lt"/>
                          <a:ea typeface="+mn-ea"/>
                          <a:cs typeface="+mn-cs"/>
                        </a:rPr>
                        <a:t>Vigilance accrue sur les accostages planning</a:t>
                      </a:r>
                    </a:p>
                  </a:txBody>
                  <a:tcPr marT="32400" marB="32400"/>
                </a:tc>
              </a:tr>
            </a:tbl>
          </a:graphicData>
        </a:graphic>
      </p:graphicFrame>
    </p:spTree>
    <p:extLst>
      <p:ext uri="{BB962C8B-B14F-4D97-AF65-F5344CB8AC3E}">
        <p14:creationId xmlns:p14="http://schemas.microsoft.com/office/powerpoint/2010/main" val="3907883956"/>
      </p:ext>
    </p:extLst>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de mise en œuvre </a:t>
            </a:r>
          </a:p>
        </p:txBody>
      </p:sp>
      <p:sp>
        <p:nvSpPr>
          <p:cNvPr id="3" name="Espace réservé du pied de page 2"/>
          <p:cNvSpPr>
            <a:spLocks noGrp="1"/>
          </p:cNvSpPr>
          <p:nvPr>
            <p:ph type="ftr" sz="quarter" idx="3"/>
          </p:nvPr>
        </p:nvSpPr>
        <p:spPr/>
        <p:txBody>
          <a:bodyPr/>
          <a:lstStyle/>
          <a:p>
            <a:pPr algn="ctr">
              <a:defRPr/>
            </a:pPr>
            <a:r>
              <a:rPr lang="fr-FR"/>
              <a:t>Groupe Bayard – Projet MIKADO</a:t>
            </a: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95</a:t>
            </a:fld>
            <a:endParaRPr lang="fr-FR"/>
          </a:p>
        </p:txBody>
      </p:sp>
      <p:sp>
        <p:nvSpPr>
          <p:cNvPr id="6" name="Espace réservé du texte 5"/>
          <p:cNvSpPr>
            <a:spLocks noGrp="1"/>
          </p:cNvSpPr>
          <p:nvPr>
            <p:ph type="body" sz="quarter" idx="11"/>
          </p:nvPr>
        </p:nvSpPr>
        <p:spPr/>
        <p:txBody>
          <a:bodyPr/>
          <a:lstStyle/>
          <a:p>
            <a:r>
              <a:rPr lang="fr-FR" smtClean="0"/>
              <a:t>      </a:t>
            </a:r>
            <a:r>
              <a:rPr lang="fr-FR"/>
              <a:t>LA gestion et le suivi des risques</a:t>
            </a:r>
          </a:p>
        </p:txBody>
      </p:sp>
      <p:sp>
        <p:nvSpPr>
          <p:cNvPr id="8" name="Ellipse 7"/>
          <p:cNvSpPr/>
          <p:nvPr/>
        </p:nvSpPr>
        <p:spPr bwMode="auto">
          <a:xfrm>
            <a:off x="713119" y="645223"/>
            <a:ext cx="313372" cy="30617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800" b="1" smtClean="0">
                <a:solidFill>
                  <a:schemeClr val="bg1"/>
                </a:solidFill>
                <a:ea typeface="ヒラギノ角ゴ Pro W3" pitchFamily="1" charset="-128"/>
              </a:rPr>
              <a:t>3</a:t>
            </a:r>
            <a:endParaRPr kumimoji="0" lang="fr-FR" sz="1800" b="1" i="0" u="none" strike="noStrike" cap="none" normalizeH="0" baseline="0" smtClean="0">
              <a:ln>
                <a:noFill/>
              </a:ln>
              <a:solidFill>
                <a:schemeClr val="bg1"/>
              </a:solidFill>
              <a:effectLst/>
              <a:ea typeface="ヒラギノ角ゴ Pro W3" pitchFamily="1" charset="-128"/>
            </a:endParaRPr>
          </a:p>
        </p:txBody>
      </p:sp>
      <p:graphicFrame>
        <p:nvGraphicFramePr>
          <p:cNvPr id="7" name="Tableau 6"/>
          <p:cNvGraphicFramePr>
            <a:graphicFrameLocks noGrp="1"/>
          </p:cNvGraphicFramePr>
          <p:nvPr>
            <p:extLst>
              <p:ext uri="{D42A27DB-BD31-4B8C-83A1-F6EECF244321}">
                <p14:modId xmlns:p14="http://schemas.microsoft.com/office/powerpoint/2010/main" val="2734086846"/>
              </p:ext>
            </p:extLst>
          </p:nvPr>
        </p:nvGraphicFramePr>
        <p:xfrm>
          <a:off x="349780" y="1116495"/>
          <a:ext cx="8534399" cy="3806741"/>
        </p:xfrm>
        <a:graphic>
          <a:graphicData uri="http://schemas.openxmlformats.org/drawingml/2006/table">
            <a:tbl>
              <a:tblPr firstRow="1" bandRow="1">
                <a:tableStyleId>{69012ECD-51FC-41F1-AA8D-1B2483CD663E}</a:tableStyleId>
              </a:tblPr>
              <a:tblGrid>
                <a:gridCol w="2083827"/>
                <a:gridCol w="139159"/>
                <a:gridCol w="2906981"/>
                <a:gridCol w="3404432"/>
              </a:tblGrid>
              <a:tr h="305905">
                <a:tc gridSpan="2">
                  <a:txBody>
                    <a:bodyPr/>
                    <a:lstStyle/>
                    <a:p>
                      <a:pPr marL="0" algn="l" defTabSz="914400" rtl="0" eaLnBrk="1" latinLnBrk="0" hangingPunct="1"/>
                      <a:r>
                        <a:rPr lang="fr-FR" sz="1400" b="1" kern="1200" smtClean="0">
                          <a:solidFill>
                            <a:schemeClr val="bg1"/>
                          </a:solidFill>
                          <a:latin typeface="+mn-lt"/>
                          <a:ea typeface="+mn-ea"/>
                          <a:cs typeface="+mn-cs"/>
                        </a:rPr>
                        <a:t>Facteur de risque</a:t>
                      </a:r>
                      <a:endParaRPr lang="fr-FR" sz="1400" b="1" kern="1200">
                        <a:solidFill>
                          <a:schemeClr val="bg1"/>
                        </a:solidFill>
                        <a:latin typeface="+mn-lt"/>
                        <a:ea typeface="+mn-ea"/>
                        <a:cs typeface="+mn-cs"/>
                      </a:endParaRPr>
                    </a:p>
                  </a:txBody>
                  <a:tcPr/>
                </a:tc>
                <a:tc hMerge="1">
                  <a:txBody>
                    <a:bodyPr/>
                    <a:lstStyle/>
                    <a:p>
                      <a:endParaRPr lang="fr-FR"/>
                    </a:p>
                  </a:txBody>
                  <a:tcPr/>
                </a:tc>
                <a:tc>
                  <a:txBody>
                    <a:bodyPr/>
                    <a:lstStyle/>
                    <a:p>
                      <a:pPr marL="0" algn="l" defTabSz="914400" rtl="0" eaLnBrk="1" latinLnBrk="0" hangingPunct="1"/>
                      <a:r>
                        <a:rPr lang="fr-FR" sz="1400" b="1" kern="1200" smtClean="0">
                          <a:solidFill>
                            <a:schemeClr val="bg1"/>
                          </a:solidFill>
                          <a:latin typeface="+mn-lt"/>
                          <a:ea typeface="+mn-ea"/>
                          <a:cs typeface="+mn-cs"/>
                        </a:rPr>
                        <a:t>Impact</a:t>
                      </a:r>
                      <a:endParaRPr lang="fr-FR" sz="1400" b="1" kern="1200">
                        <a:solidFill>
                          <a:schemeClr val="bg1"/>
                        </a:solidFill>
                        <a:latin typeface="+mn-lt"/>
                        <a:ea typeface="+mn-ea"/>
                        <a:cs typeface="+mn-cs"/>
                      </a:endParaRPr>
                    </a:p>
                  </a:txBody>
                  <a:tcPr/>
                </a:tc>
                <a:tc>
                  <a:txBody>
                    <a:bodyPr/>
                    <a:lstStyle/>
                    <a:p>
                      <a:pPr marL="0" algn="l" defTabSz="914400" rtl="0" eaLnBrk="1" latinLnBrk="0" hangingPunct="1"/>
                      <a:r>
                        <a:rPr lang="fr-FR" sz="1400" b="1" kern="1200" smtClean="0">
                          <a:solidFill>
                            <a:schemeClr val="bg1"/>
                          </a:solidFill>
                          <a:latin typeface="+mn-lt"/>
                          <a:ea typeface="+mn-ea"/>
                          <a:cs typeface="+mn-cs"/>
                        </a:rPr>
                        <a:t>Préconisations</a:t>
                      </a:r>
                      <a:endParaRPr lang="fr-FR" sz="1400" b="1" kern="1200">
                        <a:solidFill>
                          <a:schemeClr val="bg1"/>
                        </a:solidFill>
                        <a:latin typeface="+mn-lt"/>
                        <a:ea typeface="+mn-ea"/>
                        <a:cs typeface="+mn-cs"/>
                      </a:endParaRPr>
                    </a:p>
                  </a:txBody>
                  <a:tcPr/>
                </a:tc>
              </a:tr>
              <a:tr h="0">
                <a:tc gridSpan="4">
                  <a:txBody>
                    <a:bodyPr/>
                    <a:lstStyle/>
                    <a:p>
                      <a:pPr marL="0" algn="ctr" defTabSz="914400" rtl="0" eaLnBrk="1" latinLnBrk="0" hangingPunct="1"/>
                      <a:r>
                        <a:rPr lang="fr-FR" sz="1200" b="0" kern="1200" smtClean="0">
                          <a:solidFill>
                            <a:schemeClr val="tx1"/>
                          </a:solidFill>
                          <a:latin typeface="+mn-lt"/>
                          <a:ea typeface="+mn-ea"/>
                          <a:cs typeface="+mn-cs"/>
                        </a:rPr>
                        <a:t>Fonctionnel</a:t>
                      </a:r>
                      <a:endParaRPr lang="fr-FR" sz="1200" b="0" kern="1200">
                        <a:solidFill>
                          <a:schemeClr val="tx1"/>
                        </a:solidFill>
                        <a:latin typeface="+mn-lt"/>
                        <a:ea typeface="+mn-ea"/>
                        <a:cs typeface="+mn-cs"/>
                      </a:endParaRPr>
                    </a:p>
                  </a:txBody>
                  <a:tcPr>
                    <a:solidFill>
                      <a:schemeClr val="bg2">
                        <a:lumMod val="40000"/>
                        <a:lumOff val="60000"/>
                      </a:schemeClr>
                    </a:solidFill>
                  </a:tcPr>
                </a:tc>
                <a:tc hMerge="1">
                  <a:txBody>
                    <a:bodyPr/>
                    <a:lstStyle/>
                    <a:p>
                      <a:endParaRPr lang="fr-FR"/>
                    </a:p>
                  </a:txBody>
                  <a:tcPr/>
                </a:tc>
                <a:tc hMerge="1">
                  <a:txBody>
                    <a:bodyPr/>
                    <a:lstStyle/>
                    <a:p>
                      <a:endParaRPr lang="fr-FR"/>
                    </a:p>
                  </a:txBody>
                  <a:tcPr/>
                </a:tc>
                <a:tc hMerge="1">
                  <a:txBody>
                    <a:bodyPr/>
                    <a:lstStyle/>
                    <a:p>
                      <a:endParaRPr lang="fr-FR"/>
                    </a:p>
                  </a:txBody>
                  <a:tcPr/>
                </a:tc>
              </a:tr>
              <a:tr h="370840">
                <a:tc gridSpan="2">
                  <a:txBody>
                    <a:bodyPr/>
                    <a:lstStyle/>
                    <a:p>
                      <a:pPr marL="0" algn="l" defTabSz="914400" rtl="0" eaLnBrk="1" latinLnBrk="0" hangingPunct="1">
                        <a:spcAft>
                          <a:spcPts val="0"/>
                        </a:spcAft>
                      </a:pPr>
                      <a:r>
                        <a:rPr lang="fr-FR" sz="1100" b="0" kern="1200" smtClean="0">
                          <a:solidFill>
                            <a:schemeClr val="tx1"/>
                          </a:solidFill>
                          <a:latin typeface="+mj-lt"/>
                          <a:ea typeface="+mn-ea"/>
                          <a:cs typeface="+mn-cs"/>
                        </a:rPr>
                        <a:t>Evolution du périmètre au cours des itérations</a:t>
                      </a:r>
                      <a:endParaRPr lang="fr-FR" sz="1100" b="0" kern="1200">
                        <a:solidFill>
                          <a:schemeClr val="tx1"/>
                        </a:solidFill>
                        <a:latin typeface="+mj-lt"/>
                        <a:ea typeface="+mn-ea"/>
                        <a:cs typeface="+mn-cs"/>
                      </a:endParaRPr>
                    </a:p>
                  </a:txBody>
                  <a:tcPr marL="90000" marR="90000" marT="46800" marB="32400"/>
                </a:tc>
                <a:tc hMerge="1">
                  <a:txBody>
                    <a:bodyPr/>
                    <a:lstStyle/>
                    <a:p>
                      <a:pPr marL="0" indent="0" algn="l" defTabSz="914400" rtl="0" eaLnBrk="1" latinLnBrk="0" hangingPunct="1">
                        <a:buFont typeface="Arial" pitchFamily="34" charset="0"/>
                        <a:buNone/>
                      </a:pPr>
                      <a:endParaRPr lang="fr-FR" sz="1100" b="0" kern="1200" dirty="0">
                        <a:solidFill>
                          <a:schemeClr val="tx1"/>
                        </a:solidFill>
                        <a:effectLst/>
                        <a:latin typeface="+mj-lt"/>
                        <a:ea typeface="+mn-ea"/>
                        <a:cs typeface="+mn-cs"/>
                      </a:endParaRPr>
                    </a:p>
                  </a:txBody>
                  <a:tcPr marL="90000" marR="90000" marT="46800" marB="32400"/>
                </a:tc>
                <a:tc>
                  <a:txBody>
                    <a:bodyPr/>
                    <a:lstStyle/>
                    <a:p>
                      <a:pPr marL="0" indent="0" algn="l" defTabSz="914400" rtl="0" eaLnBrk="1" latinLnBrk="0" hangingPunct="1">
                        <a:buFont typeface="Arial" pitchFamily="34" charset="0"/>
                        <a:buNone/>
                      </a:pPr>
                      <a:r>
                        <a:rPr lang="fr-FR" sz="1100" b="0" kern="1200" smtClean="0">
                          <a:solidFill>
                            <a:schemeClr val="tx1"/>
                          </a:solidFill>
                          <a:effectLst/>
                          <a:latin typeface="+mj-lt"/>
                          <a:ea typeface="+mn-ea"/>
                          <a:cs typeface="+mn-cs"/>
                        </a:rPr>
                        <a:t>Défaut de cohérence fonctionnelle</a:t>
                      </a:r>
                      <a:endParaRPr lang="fr-FR" sz="1100" b="0" kern="1200">
                        <a:solidFill>
                          <a:schemeClr val="tx1"/>
                        </a:solidFill>
                        <a:effectLst/>
                        <a:latin typeface="+mj-lt"/>
                        <a:ea typeface="+mn-ea"/>
                        <a:cs typeface="+mn-cs"/>
                      </a:endParaRPr>
                    </a:p>
                  </a:txBody>
                  <a:tcPr marL="90000" marR="90000" marT="46800" marB="32400"/>
                </a:tc>
                <a:tc>
                  <a:txBody>
                    <a:bodyPr/>
                    <a:lstStyle/>
                    <a:p>
                      <a:r>
                        <a:rPr lang="fr-FR" sz="1100" b="0" kern="1200" smtClean="0">
                          <a:solidFill>
                            <a:schemeClr val="tx1"/>
                          </a:solidFill>
                          <a:effectLst/>
                          <a:latin typeface="+mj-lt"/>
                          <a:ea typeface="+mn-ea"/>
                          <a:cs typeface="+mn-cs"/>
                        </a:rPr>
                        <a:t>Figer un périmètre et valider les itérations dès le lancement</a:t>
                      </a:r>
                    </a:p>
                  </a:txBody>
                  <a:tcPr marL="90000" marR="90000" marT="46800" marB="32400"/>
                </a:tc>
              </a:tr>
              <a:tr h="0">
                <a:tc gridSpan="4">
                  <a:txBody>
                    <a:bodyPr/>
                    <a:lstStyle/>
                    <a:p>
                      <a:pPr marL="0" algn="ctr" defTabSz="914400" rtl="0" eaLnBrk="1" latinLnBrk="0" hangingPunct="1"/>
                      <a:r>
                        <a:rPr lang="fr-FR" sz="1200" b="0" kern="1200" smtClean="0">
                          <a:solidFill>
                            <a:schemeClr val="tx1"/>
                          </a:solidFill>
                          <a:latin typeface="+mn-lt"/>
                          <a:ea typeface="+mn-ea"/>
                          <a:cs typeface="+mn-cs"/>
                        </a:rPr>
                        <a:t>Organisation</a:t>
                      </a:r>
                      <a:endParaRPr lang="fr-FR" sz="1200" b="0" kern="1200">
                        <a:solidFill>
                          <a:schemeClr val="tx1"/>
                        </a:solidFill>
                        <a:latin typeface="+mn-lt"/>
                        <a:ea typeface="+mn-ea"/>
                        <a:cs typeface="+mn-cs"/>
                      </a:endParaRPr>
                    </a:p>
                  </a:txBody>
                  <a:tcPr>
                    <a:solidFill>
                      <a:schemeClr val="bg2">
                        <a:lumMod val="40000"/>
                        <a:lumOff val="60000"/>
                      </a:schemeClr>
                    </a:solidFill>
                  </a:tcPr>
                </a:tc>
                <a:tc hMerge="1">
                  <a:txBody>
                    <a:bodyPr/>
                    <a:lstStyle/>
                    <a:p>
                      <a:endParaRPr lang="fr-FR"/>
                    </a:p>
                  </a:txBody>
                  <a:tcPr/>
                </a:tc>
                <a:tc hMerge="1">
                  <a:txBody>
                    <a:bodyPr/>
                    <a:lstStyle/>
                    <a:p>
                      <a:endParaRPr lang="fr-FR"/>
                    </a:p>
                  </a:txBody>
                  <a:tcPr/>
                </a:tc>
                <a:tc hMerge="1">
                  <a:txBody>
                    <a:bodyPr/>
                    <a:lstStyle/>
                    <a:p>
                      <a:endParaRPr lang="fr-FR"/>
                    </a:p>
                  </a:txBody>
                  <a:tcPr/>
                </a:tc>
              </a:tr>
              <a:tr h="0">
                <a:tc gridSpan="2">
                  <a:txBody>
                    <a:bodyPr/>
                    <a:lstStyle/>
                    <a:p>
                      <a:pPr algn="l">
                        <a:spcAft>
                          <a:spcPts val="0"/>
                        </a:spcAft>
                      </a:pPr>
                      <a:r>
                        <a:rPr lang="fr-FR" sz="1100" b="0" kern="1200" smtClean="0">
                          <a:solidFill>
                            <a:schemeClr val="tx1"/>
                          </a:solidFill>
                          <a:latin typeface="+mj-lt"/>
                          <a:ea typeface="+mn-ea"/>
                          <a:cs typeface="+mn-cs"/>
                        </a:rPr>
                        <a:t>Planning</a:t>
                      </a:r>
                      <a:endParaRPr lang="fr-FR" sz="1100" b="0" kern="1200">
                        <a:solidFill>
                          <a:schemeClr val="tx1"/>
                        </a:solidFill>
                        <a:latin typeface="+mj-lt"/>
                        <a:ea typeface="+mn-ea"/>
                        <a:cs typeface="+mn-cs"/>
                      </a:endParaRPr>
                    </a:p>
                  </a:txBody>
                  <a:tcPr marL="90000" marR="90000" marT="46800" marB="32400">
                    <a:noFill/>
                  </a:tcPr>
                </a:tc>
                <a:tc hMerge="1">
                  <a:txBody>
                    <a:bodyPr/>
                    <a:lstStyle/>
                    <a:p>
                      <a:pPr marL="0" indent="0" algn="l" defTabSz="914400" rtl="0" eaLnBrk="1" latinLnBrk="0" hangingPunct="1">
                        <a:buFont typeface="Arial" pitchFamily="34" charset="0"/>
                        <a:buNone/>
                      </a:pPr>
                      <a:endParaRPr lang="fr-FR" sz="1100" b="0" kern="1200" dirty="0">
                        <a:solidFill>
                          <a:schemeClr val="tx1"/>
                        </a:solidFill>
                        <a:latin typeface="+mj-lt"/>
                        <a:ea typeface="+mn-ea"/>
                        <a:cs typeface="+mn-cs"/>
                      </a:endParaRPr>
                    </a:p>
                  </a:txBody>
                  <a:tcPr marB="32400"/>
                </a:tc>
                <a:tc>
                  <a:txBody>
                    <a:bodyPr/>
                    <a:lstStyle/>
                    <a:p>
                      <a:pPr marL="0" indent="0" algn="l" defTabSz="914400" rtl="0" eaLnBrk="1" latinLnBrk="0" hangingPunct="1">
                        <a:buFont typeface="Arial" pitchFamily="34" charset="0"/>
                        <a:buNone/>
                      </a:pPr>
                      <a:r>
                        <a:rPr lang="fr-FR" sz="1100" b="0" kern="1200" smtClean="0">
                          <a:solidFill>
                            <a:schemeClr val="tx1"/>
                          </a:solidFill>
                          <a:latin typeface="+mj-lt"/>
                          <a:ea typeface="+mn-ea"/>
                          <a:cs typeface="+mn-cs"/>
                        </a:rPr>
                        <a:t>Forte mobilisation pour aboutir à une version stabilisée.</a:t>
                      </a:r>
                      <a:endParaRPr lang="fr-FR" sz="1100" b="0" kern="1200">
                        <a:solidFill>
                          <a:schemeClr val="tx1"/>
                        </a:solidFill>
                        <a:latin typeface="+mj-lt"/>
                        <a:ea typeface="+mn-ea"/>
                        <a:cs typeface="+mn-cs"/>
                      </a:endParaRPr>
                    </a:p>
                  </a:txBody>
                  <a:tcPr marB="324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b="0" kern="1200" smtClean="0">
                          <a:solidFill>
                            <a:schemeClr val="tx1"/>
                          </a:solidFill>
                          <a:latin typeface="+mj-lt"/>
                          <a:ea typeface="+mn-ea"/>
                          <a:cs typeface="+mn-cs"/>
                        </a:rPr>
                        <a:t>Forte mobilisation des acteurs Bayard pour la validation des livrables techniques et fonctionnels dans les délais impartis.</a:t>
                      </a:r>
                      <a:endParaRPr lang="fr-FR" sz="1100" b="0" kern="1200">
                        <a:solidFill>
                          <a:schemeClr val="tx1"/>
                        </a:solidFill>
                        <a:latin typeface="+mj-lt"/>
                        <a:ea typeface="+mn-ea"/>
                        <a:cs typeface="+mn-cs"/>
                      </a:endParaRPr>
                    </a:p>
                  </a:txBody>
                  <a:tcPr marB="32400"/>
                </a:tc>
              </a:tr>
              <a:tr h="0">
                <a:tc gridSpan="2">
                  <a:txBody>
                    <a:bodyPr/>
                    <a:lstStyle/>
                    <a:p>
                      <a:pPr algn="l">
                        <a:spcAft>
                          <a:spcPts val="0"/>
                        </a:spcAft>
                      </a:pPr>
                      <a:r>
                        <a:rPr lang="fr-FR" sz="1100" b="0" kern="1200" smtClean="0">
                          <a:solidFill>
                            <a:schemeClr val="tx1"/>
                          </a:solidFill>
                          <a:latin typeface="+mj-lt"/>
                          <a:ea typeface="+mn-ea"/>
                          <a:cs typeface="+mn-cs"/>
                        </a:rPr>
                        <a:t>Changements dans les façons de paramétrer et de communiquer</a:t>
                      </a:r>
                      <a:endParaRPr lang="fr-FR" sz="1100" b="0" kern="1200">
                        <a:solidFill>
                          <a:schemeClr val="tx1"/>
                        </a:solidFill>
                        <a:latin typeface="+mj-lt"/>
                        <a:ea typeface="+mn-ea"/>
                        <a:cs typeface="+mn-cs"/>
                      </a:endParaRPr>
                    </a:p>
                  </a:txBody>
                  <a:tcPr marL="90000" marR="90000" marT="46800" marB="32400">
                    <a:noFill/>
                  </a:tcPr>
                </a:tc>
                <a:tc hMerge="1">
                  <a:txBody>
                    <a:bodyPr/>
                    <a:lstStyle/>
                    <a:p>
                      <a:endParaRPr lang="fr-FR" dirty="0"/>
                    </a:p>
                  </a:txBody>
                  <a:tcPr marB="32400"/>
                </a:tc>
                <a:tc>
                  <a:txBody>
                    <a:bodyPr/>
                    <a:lstStyle/>
                    <a:p>
                      <a:endParaRPr lang="fr-FR"/>
                    </a:p>
                  </a:txBody>
                  <a:tcPr marB="324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b="0" kern="1200" smtClean="0">
                          <a:solidFill>
                            <a:schemeClr val="tx1"/>
                          </a:solidFill>
                          <a:latin typeface="+mj-lt"/>
                          <a:ea typeface="+mn-ea"/>
                          <a:cs typeface="+mn-cs"/>
                        </a:rPr>
                        <a:t>Mise en place d’un chantier dédié à l’accompagnement au changement au sein des différentes équipes</a:t>
                      </a:r>
                      <a:endParaRPr lang="fr-FR" sz="1100" b="0" kern="1200">
                        <a:solidFill>
                          <a:schemeClr val="tx1"/>
                        </a:solidFill>
                        <a:latin typeface="+mj-lt"/>
                        <a:ea typeface="+mn-ea"/>
                        <a:cs typeface="+mn-cs"/>
                      </a:endParaRPr>
                    </a:p>
                  </a:txBody>
                  <a:tcPr marB="32400"/>
                </a:tc>
              </a:tr>
              <a:tr h="0">
                <a:tc gridSpan="2">
                  <a:txBody>
                    <a:bodyPr/>
                    <a:lstStyle/>
                    <a:p>
                      <a:pPr algn="l">
                        <a:spcAft>
                          <a:spcPts val="0"/>
                        </a:spcAft>
                      </a:pPr>
                      <a:r>
                        <a:rPr lang="fr-FR" sz="1100" b="0" kern="1200" smtClean="0">
                          <a:solidFill>
                            <a:schemeClr val="tx1"/>
                          </a:solidFill>
                          <a:latin typeface="+mj-lt"/>
                          <a:ea typeface="+mn-ea"/>
                          <a:cs typeface="+mn-cs"/>
                        </a:rPr>
                        <a:t>Adaptation à une nouvelle organisation</a:t>
                      </a:r>
                      <a:endParaRPr lang="fr-FR" sz="1100" b="0" kern="1200">
                        <a:solidFill>
                          <a:schemeClr val="tx1"/>
                        </a:solidFill>
                        <a:latin typeface="+mj-lt"/>
                        <a:ea typeface="+mn-ea"/>
                        <a:cs typeface="+mn-cs"/>
                      </a:endParaRPr>
                    </a:p>
                  </a:txBody>
                  <a:tcPr marL="90000" marR="90000" marT="46800" marB="32400">
                    <a:noFill/>
                  </a:tcPr>
                </a:tc>
                <a:tc hMerge="1">
                  <a:txBody>
                    <a:bodyPr/>
                    <a:lstStyle/>
                    <a:p>
                      <a:pPr marL="0" indent="0" algn="l" defTabSz="914400" rtl="0" eaLnBrk="1" latinLnBrk="0" hangingPunct="1">
                        <a:buFont typeface="Arial" pitchFamily="34" charset="0"/>
                        <a:buNone/>
                      </a:pPr>
                      <a:endParaRPr lang="fr-FR" sz="1100" b="0" kern="1200" dirty="0">
                        <a:solidFill>
                          <a:schemeClr val="tx1"/>
                        </a:solidFill>
                        <a:latin typeface="+mj-lt"/>
                        <a:ea typeface="+mn-ea"/>
                        <a:cs typeface="+mn-cs"/>
                      </a:endParaRPr>
                    </a:p>
                  </a:txBody>
                  <a:tcPr marB="32400"/>
                </a:tc>
                <a:tc>
                  <a:txBody>
                    <a:bodyPr/>
                    <a:lstStyle/>
                    <a:p>
                      <a:pPr marL="0" indent="0" algn="l" defTabSz="914400" rtl="0" eaLnBrk="1" latinLnBrk="0" hangingPunct="1">
                        <a:buFont typeface="Arial" pitchFamily="34" charset="0"/>
                        <a:buNone/>
                      </a:pPr>
                      <a:r>
                        <a:rPr lang="fr-FR" sz="1100" b="0" kern="1200" smtClean="0">
                          <a:solidFill>
                            <a:schemeClr val="tx1"/>
                          </a:solidFill>
                          <a:latin typeface="+mj-lt"/>
                          <a:ea typeface="+mn-ea"/>
                          <a:cs typeface="+mn-cs"/>
                        </a:rPr>
                        <a:t>Ne pas donner suffisamment de souplesse et de </a:t>
                      </a:r>
                      <a:r>
                        <a:rPr lang="fr-FR" sz="1100" b="0" kern="1200" err="1" smtClean="0">
                          <a:solidFill>
                            <a:schemeClr val="tx1"/>
                          </a:solidFill>
                          <a:latin typeface="+mj-lt"/>
                          <a:ea typeface="+mn-ea"/>
                          <a:cs typeface="+mn-cs"/>
                        </a:rPr>
                        <a:t>TimeToMarket</a:t>
                      </a:r>
                      <a:r>
                        <a:rPr lang="fr-FR" sz="1100" b="0" kern="1200" smtClean="0">
                          <a:solidFill>
                            <a:schemeClr val="tx1"/>
                          </a:solidFill>
                          <a:latin typeface="+mj-lt"/>
                          <a:ea typeface="+mn-ea"/>
                          <a:cs typeface="+mn-cs"/>
                        </a:rPr>
                        <a:t> à la future organisation</a:t>
                      </a:r>
                      <a:endParaRPr lang="fr-FR" sz="1100" b="0" kern="1200">
                        <a:solidFill>
                          <a:schemeClr val="tx1"/>
                        </a:solidFill>
                        <a:latin typeface="+mj-lt"/>
                        <a:ea typeface="+mn-ea"/>
                        <a:cs typeface="+mn-cs"/>
                      </a:endParaRPr>
                    </a:p>
                  </a:txBody>
                  <a:tcPr marB="324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b="0" kern="1200" smtClean="0">
                          <a:solidFill>
                            <a:schemeClr val="tx1"/>
                          </a:solidFill>
                          <a:latin typeface="+mj-lt"/>
                          <a:ea typeface="+mn-ea"/>
                          <a:cs typeface="+mn-cs"/>
                        </a:rPr>
                        <a:t>Anticiper les changements qu’impliquent ce type de projet sur l’organisation de chaque entité</a:t>
                      </a:r>
                      <a:endParaRPr lang="fr-FR" sz="1100" b="0" kern="1200">
                        <a:solidFill>
                          <a:schemeClr val="tx1"/>
                        </a:solidFill>
                        <a:latin typeface="+mj-lt"/>
                        <a:ea typeface="+mn-ea"/>
                        <a:cs typeface="+mn-cs"/>
                      </a:endParaRPr>
                    </a:p>
                  </a:txBody>
                  <a:tcPr marB="32400"/>
                </a:tc>
              </a:tr>
              <a:tr h="130276">
                <a:tc gridSpan="2">
                  <a:txBody>
                    <a:bodyPr/>
                    <a:lstStyle/>
                    <a:p>
                      <a:pPr algn="l">
                        <a:spcAft>
                          <a:spcPts val="0"/>
                        </a:spcAft>
                      </a:pPr>
                      <a:endParaRPr lang="fr-FR" sz="100" b="0" kern="1200">
                        <a:solidFill>
                          <a:srgbClr val="FFFF00"/>
                        </a:solidFill>
                        <a:latin typeface="+mj-lt"/>
                        <a:ea typeface="+mn-ea"/>
                        <a:cs typeface="+mn-cs"/>
                      </a:endParaRPr>
                    </a:p>
                  </a:txBody>
                  <a:tcPr marL="90000" marR="90000" marT="46800" marB="32400">
                    <a:solidFill>
                      <a:srgbClr val="FFFF00"/>
                    </a:solidFill>
                  </a:tcPr>
                </a:tc>
                <a:tc hMerge="1">
                  <a:txBody>
                    <a:bodyPr/>
                    <a:lstStyle/>
                    <a:p>
                      <a:pPr marL="0" indent="0" algn="l" defTabSz="914400" rtl="0" eaLnBrk="1" latinLnBrk="0" hangingPunct="1">
                        <a:buFont typeface="Arial" pitchFamily="34" charset="0"/>
                        <a:buNone/>
                      </a:pPr>
                      <a:endParaRPr lang="fr-FR" sz="100" b="0" kern="1200" dirty="0">
                        <a:solidFill>
                          <a:srgbClr val="FFFF00"/>
                        </a:solidFill>
                        <a:latin typeface="+mj-lt"/>
                        <a:ea typeface="+mn-ea"/>
                        <a:cs typeface="+mn-cs"/>
                      </a:endParaRPr>
                    </a:p>
                  </a:txBody>
                  <a:tcPr marB="32400">
                    <a:solidFill>
                      <a:srgbClr val="FFFF00"/>
                    </a:solidFill>
                  </a:tcPr>
                </a:tc>
                <a:tc>
                  <a:txBody>
                    <a:bodyPr/>
                    <a:lstStyle/>
                    <a:p>
                      <a:endParaRPr lang="fr-FR" sz="200"/>
                    </a:p>
                  </a:txBody>
                  <a:tcPr marB="32400">
                    <a:solidFill>
                      <a:srgbClr val="FFFF00"/>
                    </a:solidFill>
                  </a:tcPr>
                </a:tc>
                <a:tc>
                  <a:txBody>
                    <a:bodyPr/>
                    <a:lstStyle/>
                    <a:p>
                      <a:endParaRPr lang="fr-FR" sz="200"/>
                    </a:p>
                  </a:txBody>
                  <a:tcPr marB="32400">
                    <a:solidFill>
                      <a:srgbClr val="FFFF00"/>
                    </a:solidFill>
                  </a:tcPr>
                </a:tc>
              </a:tr>
              <a:tr h="0">
                <a:tc gridSpan="4">
                  <a:txBody>
                    <a:bodyPr/>
                    <a:lstStyle/>
                    <a:p>
                      <a:pPr marL="0" algn="ctr" defTabSz="914400" rtl="0" eaLnBrk="1" latinLnBrk="0" hangingPunct="1">
                        <a:spcAft>
                          <a:spcPts val="0"/>
                        </a:spcAft>
                      </a:pPr>
                      <a:r>
                        <a:rPr lang="fr-FR" sz="1200" b="0" kern="1200" smtClean="0">
                          <a:solidFill>
                            <a:schemeClr val="tx1"/>
                          </a:solidFill>
                          <a:latin typeface="+mn-lt"/>
                          <a:ea typeface="+mn-ea"/>
                          <a:cs typeface="+mn-cs"/>
                        </a:rPr>
                        <a:t>A anticiper en vue du lot 2</a:t>
                      </a:r>
                      <a:endParaRPr lang="fr-FR" sz="1200" b="0" kern="1200">
                        <a:solidFill>
                          <a:schemeClr val="tx1"/>
                        </a:solidFill>
                        <a:latin typeface="+mn-lt"/>
                        <a:ea typeface="+mn-ea"/>
                        <a:cs typeface="+mn-cs"/>
                      </a:endParaRPr>
                    </a:p>
                  </a:txBody>
                  <a:tcPr marL="90000" marR="90000" marT="46800" marB="32400">
                    <a:solidFill>
                      <a:schemeClr val="bg2">
                        <a:lumMod val="60000"/>
                        <a:lumOff val="40000"/>
                      </a:schemeClr>
                    </a:solidFill>
                  </a:tcPr>
                </a:tc>
                <a:tc hMerge="1">
                  <a:txBody>
                    <a:bodyPr/>
                    <a:lstStyle/>
                    <a:p>
                      <a:pPr marL="0" indent="0" algn="l" defTabSz="914400" rtl="0" eaLnBrk="1" latinLnBrk="0" hangingPunct="1">
                        <a:buFont typeface="Arial" pitchFamily="34" charset="0"/>
                        <a:buNone/>
                      </a:pPr>
                      <a:endParaRPr lang="fr-FR" sz="1100" b="0" kern="1200" dirty="0">
                        <a:solidFill>
                          <a:srgbClr val="FFFF00"/>
                        </a:solidFill>
                        <a:latin typeface="+mj-lt"/>
                        <a:ea typeface="+mn-ea"/>
                        <a:cs typeface="+mn-cs"/>
                      </a:endParaRPr>
                    </a:p>
                  </a:txBody>
                  <a:tcPr marB="32400">
                    <a:solidFill>
                      <a:schemeClr val="bg1"/>
                    </a:solidFill>
                  </a:tcPr>
                </a:tc>
                <a:tc hMerge="1">
                  <a:txBody>
                    <a:bodyPr/>
                    <a:lstStyle/>
                    <a:p>
                      <a:endParaRPr lang="fr-FR"/>
                    </a:p>
                  </a:txBody>
                  <a:tcPr/>
                </a:tc>
                <a:tc hMerge="1">
                  <a:txBody>
                    <a:bodyPr/>
                    <a:lstStyle/>
                    <a:p>
                      <a:endParaRPr lang="fr-FR"/>
                    </a:p>
                  </a:txBody>
                  <a:tcPr/>
                </a:tc>
              </a:tr>
              <a:tr h="0">
                <a:tc>
                  <a:txBody>
                    <a:bodyPr/>
                    <a:lstStyle/>
                    <a:p>
                      <a:r>
                        <a:rPr lang="fr-FR" sz="1100" b="0" i="0" u="none" smtClean="0">
                          <a:latin typeface="+mj-lt"/>
                        </a:rPr>
                        <a:t>Mise en place du module « Interaction Manager » de Néolane</a:t>
                      </a:r>
                      <a:endParaRPr lang="fr-FR" sz="1100" b="0" i="0" u="none">
                        <a:latin typeface="+mj-lt"/>
                      </a:endParaRPr>
                    </a:p>
                  </a:txBody>
                  <a:tcPr marT="32400" marB="32400">
                    <a:noFill/>
                  </a:tcPr>
                </a:tc>
                <a:tc gridSpan="2">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fr-FR" sz="1100" b="0" kern="1200" smtClean="0">
                          <a:solidFill>
                            <a:schemeClr val="tx1"/>
                          </a:solidFill>
                          <a:latin typeface="+mj-lt"/>
                          <a:ea typeface="+mn-ea"/>
                          <a:cs typeface="+mn-cs"/>
                        </a:rPr>
                        <a:t>De nombreuses fonctionnalités de segmentation marketing ne peuvent pas être mises en œuvre</a:t>
                      </a:r>
                    </a:p>
                  </a:txBody>
                  <a:tcPr marT="32400" marB="32400"/>
                </a:tc>
                <a:tc hMerge="1">
                  <a:txBody>
                    <a:bodyPr/>
                    <a:lstStyle/>
                    <a:p>
                      <a:pPr marL="0" indent="-285750" algn="l" defTabSz="914400" rtl="0" eaLnBrk="1" latinLnBrk="0" hangingPunct="1">
                        <a:buFont typeface="Arial" pitchFamily="34" charset="0"/>
                        <a:buChar char="•"/>
                      </a:pPr>
                      <a:endParaRPr lang="fr-FR" sz="1100" b="0" kern="1200" dirty="0">
                        <a:solidFill>
                          <a:schemeClr val="tx1"/>
                        </a:solidFill>
                        <a:latin typeface="+mj-lt"/>
                        <a:ea typeface="+mn-ea"/>
                        <a:cs typeface="+mn-cs"/>
                      </a:endParaRPr>
                    </a:p>
                  </a:txBody>
                  <a:tcPr/>
                </a:tc>
                <a:tc>
                  <a:txBody>
                    <a:bodyPr/>
                    <a:lstStyle/>
                    <a:p>
                      <a:pPr marL="0" algn="l" defTabSz="914400" rtl="0" eaLnBrk="1" latinLnBrk="0" hangingPunct="1"/>
                      <a:r>
                        <a:rPr lang="fr-FR" sz="1100" b="0" kern="1200" smtClean="0">
                          <a:solidFill>
                            <a:schemeClr val="tx1"/>
                          </a:solidFill>
                          <a:latin typeface="+mj-lt"/>
                          <a:ea typeface="+mn-ea"/>
                          <a:cs typeface="+mn-cs"/>
                        </a:rPr>
                        <a:t>Anticiper dès janvier en chiffrant et planifiant la mise en œuvre du module</a:t>
                      </a:r>
                      <a:endParaRPr lang="fr-FR" sz="1100" b="0" kern="1200">
                        <a:solidFill>
                          <a:schemeClr val="tx1"/>
                        </a:solidFill>
                        <a:latin typeface="+mj-lt"/>
                        <a:ea typeface="+mn-ea"/>
                        <a:cs typeface="+mn-cs"/>
                      </a:endParaRPr>
                    </a:p>
                  </a:txBody>
                  <a:tcPr marT="32400" marB="32400"/>
                </a:tc>
              </a:tr>
            </a:tbl>
          </a:graphicData>
        </a:graphic>
      </p:graphicFrame>
    </p:spTree>
    <p:extLst>
      <p:ext uri="{BB962C8B-B14F-4D97-AF65-F5344CB8AC3E}">
        <p14:creationId xmlns:p14="http://schemas.microsoft.com/office/powerpoint/2010/main" val="535981439"/>
      </p:ext>
    </p:extLst>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de mise en œuvre </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96</a:t>
            </a:fld>
            <a:endParaRPr lang="fr-FR"/>
          </a:p>
        </p:txBody>
      </p:sp>
      <p:sp>
        <p:nvSpPr>
          <p:cNvPr id="5" name="Espace réservé du texte 4"/>
          <p:cNvSpPr>
            <a:spLocks noGrp="1"/>
          </p:cNvSpPr>
          <p:nvPr>
            <p:ph type="body" sz="quarter" idx="10"/>
          </p:nvPr>
        </p:nvSpPr>
        <p:spPr>
          <a:noFill/>
          <a:ln w="9525">
            <a:noFill/>
            <a:miter lim="800000"/>
            <a:headEnd/>
            <a:tailEnd/>
          </a:ln>
        </p:spPr>
        <p:txBody>
          <a:bodyPr vert="horz" wrap="square" lIns="0" tIns="0" rIns="0" bIns="0" numCol="1" anchor="t" anchorCtr="0" compatLnSpc="1">
            <a:prstTxWarp prst="textNoShape">
              <a:avLst/>
            </a:prstTxWarp>
          </a:bodyPr>
          <a:lstStyle/>
          <a:p>
            <a:pPr algn="just"/>
            <a:r>
              <a:rPr lang="fr-FR" sz="1800" smtClean="0"/>
              <a:t>Tout </a:t>
            </a:r>
            <a:r>
              <a:rPr lang="fr-FR" sz="1800"/>
              <a:t>au long de la vie du projet, Micropole assurera auprès du Groupe </a:t>
            </a:r>
            <a:r>
              <a:rPr lang="fr-FR" sz="1800" smtClean="0"/>
              <a:t>Bayard un </a:t>
            </a:r>
            <a:r>
              <a:rPr lang="fr-FR" sz="1800"/>
              <a:t>accompagnement </a:t>
            </a:r>
            <a:r>
              <a:rPr lang="fr-FR" sz="1800" b="1">
                <a:solidFill>
                  <a:schemeClr val="bg2"/>
                </a:solidFill>
              </a:rPr>
              <a:t>personnalisé</a:t>
            </a:r>
            <a:r>
              <a:rPr lang="fr-FR" sz="1800"/>
              <a:t> afin de garder un contact permanent avec vos équipes et assurer la </a:t>
            </a:r>
            <a:r>
              <a:rPr lang="fr-FR" sz="1800" b="1">
                <a:solidFill>
                  <a:schemeClr val="bg2"/>
                </a:solidFill>
              </a:rPr>
              <a:t>réussite de votre projet</a:t>
            </a:r>
            <a:r>
              <a:rPr lang="fr-FR" sz="1800"/>
              <a:t>.</a:t>
            </a:r>
          </a:p>
          <a:p>
            <a:pPr algn="just"/>
            <a:r>
              <a:rPr lang="fr-FR" sz="1800"/>
              <a:t>Les objectifs de cet accompagnement sont les suivants :</a:t>
            </a:r>
          </a:p>
          <a:p>
            <a:pPr lvl="1" algn="just"/>
            <a:r>
              <a:rPr lang="fr-FR" sz="1600">
                <a:solidFill>
                  <a:schemeClr val="tx1"/>
                </a:solidFill>
                <a:latin typeface="+mj-lt"/>
                <a:cs typeface="ヒラギノ角ゴ Pro W3"/>
              </a:rPr>
              <a:t>Assister le client sur chaque phase en jouant notre </a:t>
            </a:r>
            <a:r>
              <a:rPr lang="fr-FR" sz="1600" b="1">
                <a:solidFill>
                  <a:schemeClr val="tx1"/>
                </a:solidFill>
                <a:latin typeface="+mj-lt"/>
                <a:cs typeface="ヒラギノ角ゴ Pro W3"/>
              </a:rPr>
              <a:t>rôle de conseil</a:t>
            </a:r>
          </a:p>
          <a:p>
            <a:pPr lvl="1" algn="just"/>
            <a:r>
              <a:rPr lang="fr-FR" sz="1600">
                <a:solidFill>
                  <a:schemeClr val="tx1"/>
                </a:solidFill>
                <a:latin typeface="+mj-lt"/>
                <a:cs typeface="ヒラギノ角ゴ Pro W3"/>
              </a:rPr>
              <a:t>Donner de la </a:t>
            </a:r>
            <a:r>
              <a:rPr lang="fr-FR" sz="1600" b="1">
                <a:solidFill>
                  <a:schemeClr val="tx1"/>
                </a:solidFill>
                <a:latin typeface="+mj-lt"/>
                <a:cs typeface="ヒラギノ角ゴ Pro W3"/>
              </a:rPr>
              <a:t>visibilité</a:t>
            </a:r>
            <a:r>
              <a:rPr lang="fr-FR" sz="1600">
                <a:solidFill>
                  <a:schemeClr val="tx1"/>
                </a:solidFill>
                <a:latin typeface="+mj-lt"/>
                <a:cs typeface="ヒラギノ角ゴ Pro W3"/>
              </a:rPr>
              <a:t> sur les prochaines échéances</a:t>
            </a:r>
          </a:p>
          <a:p>
            <a:pPr lvl="1" algn="just"/>
            <a:r>
              <a:rPr lang="fr-FR" sz="1600">
                <a:solidFill>
                  <a:schemeClr val="tx1"/>
                </a:solidFill>
                <a:latin typeface="+mj-lt"/>
                <a:cs typeface="ヒラギノ角ゴ Pro W3"/>
              </a:rPr>
              <a:t>Faire un </a:t>
            </a:r>
            <a:r>
              <a:rPr lang="fr-FR" sz="1600" b="1">
                <a:solidFill>
                  <a:schemeClr val="tx1"/>
                </a:solidFill>
                <a:latin typeface="+mj-lt"/>
                <a:cs typeface="ヒラギノ角ゴ Pro W3"/>
              </a:rPr>
              <a:t>compte-rendu</a:t>
            </a:r>
            <a:r>
              <a:rPr lang="fr-FR" sz="1600">
                <a:solidFill>
                  <a:schemeClr val="tx1"/>
                </a:solidFill>
                <a:latin typeface="+mj-lt"/>
                <a:cs typeface="ヒラギノ角ゴ Pro W3"/>
              </a:rPr>
              <a:t> précis des activités de Micropole</a:t>
            </a:r>
          </a:p>
          <a:p>
            <a:pPr lvl="0" algn="just">
              <a:tabLst>
                <a:tab pos="457200" algn="l"/>
              </a:tabLst>
            </a:pPr>
            <a:r>
              <a:rPr lang="fr-FR" sz="1800"/>
              <a:t>Notre expérience nous montre que la réussite d’un projet tel que le vôtre repose notamment sur un </a:t>
            </a:r>
            <a:r>
              <a:rPr lang="fr-FR" sz="1800" b="1">
                <a:solidFill>
                  <a:schemeClr val="bg2"/>
                </a:solidFill>
              </a:rPr>
              <a:t>accompagnement fort </a:t>
            </a:r>
            <a:r>
              <a:rPr lang="fr-FR" sz="1800"/>
              <a:t>de notre part à certains </a:t>
            </a:r>
            <a:r>
              <a:rPr lang="fr-FR" sz="1800" b="1">
                <a:solidFill>
                  <a:schemeClr val="bg2"/>
                </a:solidFill>
              </a:rPr>
              <a:t>moments clés </a:t>
            </a:r>
            <a:r>
              <a:rPr lang="fr-FR" sz="1800"/>
              <a:t>de la mise en œuvre de votre projet:</a:t>
            </a:r>
          </a:p>
          <a:p>
            <a:pPr lvl="1" algn="just">
              <a:lnSpc>
                <a:spcPct val="100000"/>
              </a:lnSpc>
              <a:tabLst>
                <a:tab pos="457200" algn="l"/>
              </a:tabLst>
            </a:pPr>
            <a:r>
              <a:rPr lang="fr-FR" sz="1600">
                <a:solidFill>
                  <a:schemeClr val="tx1"/>
                </a:solidFill>
                <a:latin typeface="+mj-lt"/>
                <a:cs typeface="ヒラギノ角ゴ Pro W3"/>
              </a:rPr>
              <a:t>Lors de </a:t>
            </a:r>
            <a:r>
              <a:rPr lang="fr-FR" sz="1600" b="1" smtClean="0">
                <a:solidFill>
                  <a:schemeClr val="tx1"/>
                </a:solidFill>
                <a:latin typeface="+mj-lt"/>
                <a:cs typeface="ヒラギノ角ゴ Pro W3"/>
              </a:rPr>
              <a:t>l’initialisation</a:t>
            </a:r>
            <a:r>
              <a:rPr lang="fr-FR" sz="1600" smtClean="0">
                <a:solidFill>
                  <a:schemeClr val="tx1"/>
                </a:solidFill>
                <a:latin typeface="+mj-lt"/>
                <a:cs typeface="ヒラギノ角ゴ Pro W3"/>
              </a:rPr>
              <a:t> </a:t>
            </a:r>
            <a:r>
              <a:rPr lang="fr-FR" sz="1600">
                <a:solidFill>
                  <a:schemeClr val="tx1"/>
                </a:solidFill>
                <a:latin typeface="+mj-lt"/>
                <a:cs typeface="ヒラギノ角ゴ Pro W3"/>
              </a:rPr>
              <a:t>du </a:t>
            </a:r>
            <a:r>
              <a:rPr lang="fr-FR" sz="1600" smtClean="0">
                <a:solidFill>
                  <a:schemeClr val="tx1"/>
                </a:solidFill>
                <a:latin typeface="+mj-lt"/>
                <a:cs typeface="ヒラギノ角ゴ Pro W3"/>
              </a:rPr>
              <a:t>projet et de la phase de conception</a:t>
            </a:r>
            <a:endParaRPr lang="fr-FR" sz="1600">
              <a:solidFill>
                <a:schemeClr val="tx1"/>
              </a:solidFill>
              <a:latin typeface="+mj-lt"/>
              <a:cs typeface="ヒラギノ角ゴ Pro W3"/>
            </a:endParaRPr>
          </a:p>
          <a:p>
            <a:pPr lvl="1" algn="just">
              <a:lnSpc>
                <a:spcPct val="100000"/>
              </a:lnSpc>
              <a:tabLst>
                <a:tab pos="457200" algn="l"/>
              </a:tabLst>
            </a:pPr>
            <a:r>
              <a:rPr lang="fr-FR" sz="1600">
                <a:solidFill>
                  <a:schemeClr val="tx1"/>
                </a:solidFill>
                <a:latin typeface="+mj-lt"/>
                <a:cs typeface="ヒラギノ角ゴ Pro W3"/>
              </a:rPr>
              <a:t>Durant la phase de </a:t>
            </a:r>
            <a:r>
              <a:rPr lang="fr-FR" sz="1600" b="1">
                <a:solidFill>
                  <a:schemeClr val="tx1"/>
                </a:solidFill>
                <a:latin typeface="+mj-lt"/>
                <a:cs typeface="ヒラギノ角ゴ Pro W3"/>
              </a:rPr>
              <a:t>réalisation</a:t>
            </a:r>
          </a:p>
          <a:p>
            <a:pPr lvl="1" algn="just">
              <a:lnSpc>
                <a:spcPct val="100000"/>
              </a:lnSpc>
              <a:tabLst>
                <a:tab pos="457200" algn="l"/>
              </a:tabLst>
            </a:pPr>
            <a:r>
              <a:rPr lang="fr-FR" sz="1600">
                <a:solidFill>
                  <a:schemeClr val="tx1"/>
                </a:solidFill>
                <a:latin typeface="+mj-lt"/>
                <a:cs typeface="ヒラギノ角ゴ Pro W3"/>
              </a:rPr>
              <a:t>Au démarrage de la </a:t>
            </a:r>
            <a:r>
              <a:rPr lang="fr-FR" sz="1600" b="1">
                <a:solidFill>
                  <a:schemeClr val="tx1"/>
                </a:solidFill>
                <a:latin typeface="+mj-lt"/>
                <a:cs typeface="ヒラギノ角ゴ Pro W3"/>
              </a:rPr>
              <a:t>phase de recette</a:t>
            </a:r>
          </a:p>
          <a:p>
            <a:pPr lvl="1" algn="just">
              <a:lnSpc>
                <a:spcPct val="100000"/>
              </a:lnSpc>
              <a:tabLst>
                <a:tab pos="457200" algn="l"/>
              </a:tabLst>
            </a:pPr>
            <a:r>
              <a:rPr lang="fr-FR" sz="1600">
                <a:solidFill>
                  <a:schemeClr val="tx1"/>
                </a:solidFill>
                <a:latin typeface="+mj-lt"/>
                <a:cs typeface="ヒラギノ角ゴ Pro W3"/>
              </a:rPr>
              <a:t>Au </a:t>
            </a:r>
            <a:r>
              <a:rPr lang="fr-FR" sz="1600" b="1">
                <a:solidFill>
                  <a:schemeClr val="tx1"/>
                </a:solidFill>
                <a:latin typeface="+mj-lt"/>
                <a:cs typeface="ヒラギノ角ゴ Pro W3"/>
              </a:rPr>
              <a:t>lancement</a:t>
            </a:r>
            <a:r>
              <a:rPr lang="fr-FR" sz="1600">
                <a:solidFill>
                  <a:schemeClr val="tx1"/>
                </a:solidFill>
                <a:latin typeface="+mj-lt"/>
                <a:cs typeface="ヒラギノ角ゴ Pro W3"/>
              </a:rPr>
              <a:t> de la boutique</a:t>
            </a:r>
          </a:p>
          <a:p>
            <a:pPr algn="just"/>
            <a:endParaRPr lang="fr-FR" sz="1800"/>
          </a:p>
        </p:txBody>
      </p:sp>
      <p:sp>
        <p:nvSpPr>
          <p:cNvPr id="6" name="Espace réservé du texte 5"/>
          <p:cNvSpPr>
            <a:spLocks noGrp="1"/>
          </p:cNvSpPr>
          <p:nvPr>
            <p:ph type="body" sz="quarter" idx="11"/>
          </p:nvPr>
        </p:nvSpPr>
        <p:spPr/>
        <p:txBody>
          <a:bodyPr/>
          <a:lstStyle/>
          <a:p>
            <a:r>
              <a:rPr lang="fr-FR" smtClean="0"/>
              <a:t>      Un accompagnement client dédié</a:t>
            </a:r>
            <a:endParaRPr lang="fr-FR"/>
          </a:p>
        </p:txBody>
      </p:sp>
      <p:sp>
        <p:nvSpPr>
          <p:cNvPr id="8" name="Ellipse 7"/>
          <p:cNvSpPr/>
          <p:nvPr/>
        </p:nvSpPr>
        <p:spPr bwMode="auto">
          <a:xfrm>
            <a:off x="713119" y="645223"/>
            <a:ext cx="313372" cy="30617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800" b="1" smtClean="0">
                <a:solidFill>
                  <a:schemeClr val="bg1"/>
                </a:solidFill>
                <a:ea typeface="ヒラギノ角ゴ Pro W3" pitchFamily="1" charset="-128"/>
              </a:rPr>
              <a:t>4</a:t>
            </a:r>
            <a:endParaRPr kumimoji="0" lang="fr-FR" sz="1800" b="1" i="0" u="none" strike="noStrike" cap="none" normalizeH="0" baseline="0" smtClean="0">
              <a:ln>
                <a:noFill/>
              </a:ln>
              <a:solidFill>
                <a:schemeClr val="bg1"/>
              </a:solidFill>
              <a:effectLst/>
              <a:ea typeface="ヒラギノ角ゴ Pro W3" pitchFamily="1" charset="-128"/>
            </a:endParaRPr>
          </a:p>
        </p:txBody>
      </p:sp>
    </p:spTree>
    <p:extLst>
      <p:ext uri="{BB962C8B-B14F-4D97-AF65-F5344CB8AC3E}">
        <p14:creationId xmlns:p14="http://schemas.microsoft.com/office/powerpoint/2010/main" val="2872510884"/>
      </p:ext>
    </p:extLst>
  </p:cSld>
  <p:clrMapOvr>
    <a:masterClrMapping/>
  </p:clrMapOvr>
  <p:transition spd="med">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de mise en œuvre </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97</a:t>
            </a:fld>
            <a:endParaRPr lang="fr-FR"/>
          </a:p>
        </p:txBody>
      </p:sp>
      <p:sp>
        <p:nvSpPr>
          <p:cNvPr id="6" name="Espace réservé du texte 5"/>
          <p:cNvSpPr>
            <a:spLocks noGrp="1"/>
          </p:cNvSpPr>
          <p:nvPr>
            <p:ph type="body" sz="quarter" idx="11"/>
          </p:nvPr>
        </p:nvSpPr>
        <p:spPr/>
        <p:txBody>
          <a:bodyPr/>
          <a:lstStyle/>
          <a:p>
            <a:r>
              <a:rPr lang="fr-FR" smtClean="0"/>
              <a:t>      Un accompagnement client dédié</a:t>
            </a:r>
            <a:endParaRPr lang="fr-FR"/>
          </a:p>
        </p:txBody>
      </p:sp>
      <p:sp>
        <p:nvSpPr>
          <p:cNvPr id="8" name="Ellipse 7"/>
          <p:cNvSpPr/>
          <p:nvPr/>
        </p:nvSpPr>
        <p:spPr bwMode="auto">
          <a:xfrm>
            <a:off x="713119" y="645223"/>
            <a:ext cx="313372" cy="30617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800" b="1" smtClean="0">
                <a:solidFill>
                  <a:schemeClr val="bg1"/>
                </a:solidFill>
                <a:ea typeface="ヒラギノ角ゴ Pro W3" pitchFamily="1" charset="-128"/>
              </a:rPr>
              <a:t>4</a:t>
            </a:r>
            <a:endParaRPr kumimoji="0" lang="fr-FR" sz="1800" b="1" i="0" u="none" strike="noStrike" cap="none" normalizeH="0" baseline="0" smtClean="0">
              <a:ln>
                <a:noFill/>
              </a:ln>
              <a:solidFill>
                <a:schemeClr val="bg1"/>
              </a:solidFill>
              <a:effectLst/>
              <a:ea typeface="ヒラギノ角ゴ Pro W3" pitchFamily="1" charset="-128"/>
            </a:endParaRPr>
          </a:p>
        </p:txBody>
      </p:sp>
      <p:sp>
        <p:nvSpPr>
          <p:cNvPr id="9" name="Rectangle 8"/>
          <p:cNvSpPr/>
          <p:nvPr/>
        </p:nvSpPr>
        <p:spPr bwMode="auto">
          <a:xfrm>
            <a:off x="1092287" y="1071773"/>
            <a:ext cx="3602293" cy="2052427"/>
          </a:xfrm>
          <a:prstGeom prst="rect">
            <a:avLst/>
          </a:prstGeom>
          <a:solidFill>
            <a:schemeClr val="bg2"/>
          </a:solidFill>
          <a:ln>
            <a:headEnd/>
            <a:tailEnd/>
          </a:ln>
        </p:spPr>
        <p:style>
          <a:lnRef idx="2">
            <a:schemeClr val="accent1"/>
          </a:lnRef>
          <a:fillRef idx="1">
            <a:schemeClr val="lt1"/>
          </a:fillRef>
          <a:effectRef idx="0">
            <a:schemeClr val="accent1"/>
          </a:effectRef>
          <a:fontRef idx="minor">
            <a:schemeClr val="dk1"/>
          </a:fontRef>
        </p:style>
        <p:txBody>
          <a:bodyPr lIns="90000" tIns="46800" rIns="90000" bIns="46800"/>
          <a:lstStyle/>
          <a:p>
            <a:pPr>
              <a:spcBef>
                <a:spcPct val="40000"/>
              </a:spcBef>
              <a:spcAft>
                <a:spcPct val="20000"/>
              </a:spcAft>
              <a:buFont typeface="Arial" pitchFamily="34" charset="0"/>
              <a:buChar char="•"/>
            </a:pPr>
            <a:endParaRPr lang="fr-FR" sz="1200">
              <a:latin typeface="Calibri" pitchFamily="34" charset="0"/>
              <a:ea typeface="+mn-ea"/>
              <a:cs typeface="+mn-cs"/>
            </a:endParaRPr>
          </a:p>
        </p:txBody>
      </p:sp>
      <p:sp>
        <p:nvSpPr>
          <p:cNvPr id="10" name="Rectangle 9"/>
          <p:cNvSpPr/>
          <p:nvPr/>
        </p:nvSpPr>
        <p:spPr bwMode="auto">
          <a:xfrm>
            <a:off x="4843666" y="1071773"/>
            <a:ext cx="3602294" cy="2052427"/>
          </a:xfrm>
          <a:prstGeom prst="rect">
            <a:avLst/>
          </a:prstGeom>
          <a:solidFill>
            <a:schemeClr val="bg2"/>
          </a:solidFill>
          <a:ln>
            <a:headEnd/>
            <a:tailEnd/>
          </a:ln>
        </p:spPr>
        <p:style>
          <a:lnRef idx="2">
            <a:schemeClr val="accent1"/>
          </a:lnRef>
          <a:fillRef idx="1">
            <a:schemeClr val="lt1"/>
          </a:fillRef>
          <a:effectRef idx="0">
            <a:schemeClr val="accent1"/>
          </a:effectRef>
          <a:fontRef idx="minor">
            <a:schemeClr val="dk1"/>
          </a:fontRef>
        </p:style>
        <p:txBody>
          <a:bodyPr lIns="90000" tIns="46800" rIns="90000" bIns="46800"/>
          <a:lstStyle/>
          <a:p>
            <a:pPr>
              <a:spcBef>
                <a:spcPct val="40000"/>
              </a:spcBef>
              <a:spcAft>
                <a:spcPct val="20000"/>
              </a:spcAft>
              <a:buFont typeface="Arial" pitchFamily="34" charset="0"/>
              <a:buChar char="•"/>
            </a:pPr>
            <a:endParaRPr lang="fr-FR" sz="1200">
              <a:solidFill>
                <a:schemeClr val="dk1"/>
              </a:solidFill>
              <a:latin typeface="Calibri" pitchFamily="34" charset="0"/>
              <a:ea typeface="+mn-ea"/>
              <a:cs typeface="+mn-cs"/>
            </a:endParaRPr>
          </a:p>
        </p:txBody>
      </p:sp>
      <p:sp>
        <p:nvSpPr>
          <p:cNvPr id="11" name="Rectangle 10"/>
          <p:cNvSpPr/>
          <p:nvPr/>
        </p:nvSpPr>
        <p:spPr bwMode="auto">
          <a:xfrm>
            <a:off x="1092287" y="3238469"/>
            <a:ext cx="3602294" cy="3152548"/>
          </a:xfrm>
          <a:prstGeom prst="rect">
            <a:avLst/>
          </a:prstGeom>
          <a:solidFill>
            <a:schemeClr val="bg2"/>
          </a:solidFill>
          <a:ln>
            <a:headEnd/>
            <a:tailEnd/>
          </a:ln>
        </p:spPr>
        <p:style>
          <a:lnRef idx="2">
            <a:schemeClr val="accent1"/>
          </a:lnRef>
          <a:fillRef idx="1">
            <a:schemeClr val="lt1"/>
          </a:fillRef>
          <a:effectRef idx="0">
            <a:schemeClr val="accent1"/>
          </a:effectRef>
          <a:fontRef idx="minor">
            <a:schemeClr val="dk1"/>
          </a:fontRef>
        </p:style>
        <p:txBody>
          <a:bodyPr lIns="90000" tIns="46800" rIns="90000" bIns="46800"/>
          <a:lstStyle/>
          <a:p>
            <a:pPr>
              <a:spcBef>
                <a:spcPct val="40000"/>
              </a:spcBef>
              <a:spcAft>
                <a:spcPct val="20000"/>
              </a:spcAft>
              <a:buFont typeface="Arial" pitchFamily="34" charset="0"/>
              <a:buChar char="•"/>
            </a:pPr>
            <a:endParaRPr lang="fr-FR" sz="1200">
              <a:solidFill>
                <a:schemeClr val="dk1"/>
              </a:solidFill>
              <a:latin typeface="Calibri" pitchFamily="34" charset="0"/>
              <a:ea typeface="+mn-ea"/>
              <a:cs typeface="+mn-cs"/>
            </a:endParaRPr>
          </a:p>
        </p:txBody>
      </p:sp>
      <p:sp>
        <p:nvSpPr>
          <p:cNvPr id="12" name="Rectangle 11"/>
          <p:cNvSpPr/>
          <p:nvPr/>
        </p:nvSpPr>
        <p:spPr bwMode="auto">
          <a:xfrm>
            <a:off x="4843666" y="3238469"/>
            <a:ext cx="3602294" cy="3152548"/>
          </a:xfrm>
          <a:prstGeom prst="rect">
            <a:avLst/>
          </a:prstGeom>
          <a:solidFill>
            <a:schemeClr val="bg2"/>
          </a:solidFill>
          <a:ln>
            <a:headEnd/>
            <a:tailEnd/>
          </a:ln>
        </p:spPr>
        <p:style>
          <a:lnRef idx="2">
            <a:schemeClr val="accent1"/>
          </a:lnRef>
          <a:fillRef idx="1">
            <a:schemeClr val="lt1"/>
          </a:fillRef>
          <a:effectRef idx="0">
            <a:schemeClr val="accent1"/>
          </a:effectRef>
          <a:fontRef idx="minor">
            <a:schemeClr val="dk1"/>
          </a:fontRef>
        </p:style>
        <p:txBody>
          <a:bodyPr lIns="90000" tIns="46800" rIns="90000" bIns="46800"/>
          <a:lstStyle/>
          <a:p>
            <a:pPr>
              <a:spcBef>
                <a:spcPct val="40000"/>
              </a:spcBef>
              <a:spcAft>
                <a:spcPct val="20000"/>
              </a:spcAft>
              <a:buFont typeface="Arial" pitchFamily="34" charset="0"/>
              <a:buChar char="•"/>
            </a:pPr>
            <a:endParaRPr lang="fr-FR" sz="1200">
              <a:solidFill>
                <a:schemeClr val="dk1"/>
              </a:solidFill>
              <a:latin typeface="Calibri" pitchFamily="34" charset="0"/>
              <a:ea typeface="+mn-ea"/>
              <a:cs typeface="+mn-cs"/>
            </a:endParaRPr>
          </a:p>
        </p:txBody>
      </p:sp>
      <p:sp>
        <p:nvSpPr>
          <p:cNvPr id="13" name="Rectangle 12"/>
          <p:cNvSpPr/>
          <p:nvPr/>
        </p:nvSpPr>
        <p:spPr>
          <a:xfrm>
            <a:off x="1983494" y="1112633"/>
            <a:ext cx="1550424" cy="338554"/>
          </a:xfrm>
          <a:prstGeom prst="rect">
            <a:avLst/>
          </a:prstGeom>
        </p:spPr>
        <p:txBody>
          <a:bodyPr wrap="none">
            <a:spAutoFit/>
          </a:bodyPr>
          <a:lstStyle/>
          <a:p>
            <a:r>
              <a:rPr lang="fr-FR" sz="1600" b="1" smtClean="0"/>
              <a:t>CONCEPTION</a:t>
            </a:r>
            <a:endParaRPr lang="fr-FR" sz="1600" b="1"/>
          </a:p>
        </p:txBody>
      </p:sp>
      <p:sp>
        <p:nvSpPr>
          <p:cNvPr id="14" name="Rectangle 13"/>
          <p:cNvSpPr/>
          <p:nvPr/>
        </p:nvSpPr>
        <p:spPr>
          <a:xfrm>
            <a:off x="5688379" y="1112633"/>
            <a:ext cx="1615314" cy="338554"/>
          </a:xfrm>
          <a:prstGeom prst="rect">
            <a:avLst/>
          </a:prstGeom>
        </p:spPr>
        <p:txBody>
          <a:bodyPr wrap="none">
            <a:spAutoFit/>
          </a:bodyPr>
          <a:lstStyle/>
          <a:p>
            <a:r>
              <a:rPr lang="fr-FR" sz="1600" b="1"/>
              <a:t> REALISATION</a:t>
            </a:r>
            <a:endParaRPr lang="fr-FR" b="1"/>
          </a:p>
        </p:txBody>
      </p:sp>
      <p:sp>
        <p:nvSpPr>
          <p:cNvPr id="15" name="Rectangle 14"/>
          <p:cNvSpPr/>
          <p:nvPr/>
        </p:nvSpPr>
        <p:spPr>
          <a:xfrm>
            <a:off x="5297563" y="3296367"/>
            <a:ext cx="2677949" cy="584775"/>
          </a:xfrm>
          <a:prstGeom prst="rect">
            <a:avLst/>
          </a:prstGeom>
        </p:spPr>
        <p:txBody>
          <a:bodyPr wrap="square">
            <a:spAutoFit/>
          </a:bodyPr>
          <a:lstStyle/>
          <a:p>
            <a:pPr algn="ctr"/>
            <a:r>
              <a:rPr lang="fr-FR" sz="1600" b="1"/>
              <a:t>LANCEMENT </a:t>
            </a:r>
            <a:endParaRPr lang="fr-FR" sz="1600" b="1" smtClean="0"/>
          </a:p>
          <a:p>
            <a:pPr algn="ctr"/>
            <a:r>
              <a:rPr lang="fr-FR" sz="1600" b="1" smtClean="0"/>
              <a:t>DE L’E-BOUTIQUE</a:t>
            </a:r>
            <a:endParaRPr lang="fr-FR" sz="1600" b="1"/>
          </a:p>
        </p:txBody>
      </p:sp>
      <p:sp>
        <p:nvSpPr>
          <p:cNvPr id="16" name="Rectangle 15"/>
          <p:cNvSpPr/>
          <p:nvPr/>
        </p:nvSpPr>
        <p:spPr>
          <a:xfrm>
            <a:off x="2274022" y="3296367"/>
            <a:ext cx="1138453" cy="338554"/>
          </a:xfrm>
          <a:prstGeom prst="rect">
            <a:avLst/>
          </a:prstGeom>
        </p:spPr>
        <p:txBody>
          <a:bodyPr wrap="none">
            <a:spAutoFit/>
          </a:bodyPr>
          <a:lstStyle/>
          <a:p>
            <a:r>
              <a:rPr lang="fr-FR" sz="1600" b="1"/>
              <a:t>RECETTE</a:t>
            </a:r>
            <a:endParaRPr lang="fr-FR" b="1"/>
          </a:p>
        </p:txBody>
      </p:sp>
      <p:sp>
        <p:nvSpPr>
          <p:cNvPr id="17" name="Rectangle 16"/>
          <p:cNvSpPr/>
          <p:nvPr/>
        </p:nvSpPr>
        <p:spPr>
          <a:xfrm>
            <a:off x="1187922" y="3551778"/>
            <a:ext cx="3354257" cy="2839239"/>
          </a:xfrm>
          <a:prstGeom prst="rect">
            <a:avLst/>
          </a:prstGeom>
        </p:spPr>
        <p:txBody>
          <a:bodyPr wrap="square">
            <a:spAutoFit/>
          </a:bodyPr>
          <a:lstStyle/>
          <a:p>
            <a:r>
              <a:rPr lang="fr-FR" sz="1050" b="1">
                <a:latin typeface="+mj-lt"/>
              </a:rPr>
              <a:t>Recette usine</a:t>
            </a:r>
            <a:r>
              <a:rPr lang="fr-FR" sz="1050">
                <a:latin typeface="+mj-lt"/>
              </a:rPr>
              <a:t> : présentation des applicatifs finalisés afin que vos équipes constatent le bon fonctionnement des applications et puissent effectuer une première prise en main de </a:t>
            </a:r>
            <a:r>
              <a:rPr lang="fr-FR" sz="1050" smtClean="0">
                <a:latin typeface="+mj-lt"/>
              </a:rPr>
              <a:t>l’outil</a:t>
            </a:r>
          </a:p>
          <a:p>
            <a:endParaRPr lang="fr-FR" sz="1050">
              <a:latin typeface="+mj-lt"/>
            </a:endParaRPr>
          </a:p>
          <a:p>
            <a:r>
              <a:rPr lang="fr-FR" sz="1050" b="1">
                <a:latin typeface="+mj-lt"/>
              </a:rPr>
              <a:t>Formation</a:t>
            </a:r>
            <a:r>
              <a:rPr lang="fr-FR" sz="1050">
                <a:latin typeface="+mj-lt"/>
              </a:rPr>
              <a:t> : nous vous proposons de former les utilisateurs d’une part, au travers d’une </a:t>
            </a:r>
            <a:r>
              <a:rPr lang="fr-FR" sz="1050" b="1">
                <a:latin typeface="+mj-lt"/>
              </a:rPr>
              <a:t>formation fonctionnelle </a:t>
            </a:r>
            <a:r>
              <a:rPr lang="fr-FR" sz="1050">
                <a:latin typeface="+mj-lt"/>
              </a:rPr>
              <a:t>(utilisation des back-office des applications) et d’autre part dans le cadre d’une </a:t>
            </a:r>
            <a:r>
              <a:rPr lang="fr-FR" sz="1050" b="1">
                <a:latin typeface="+mj-lt"/>
              </a:rPr>
              <a:t>formation technique </a:t>
            </a:r>
            <a:r>
              <a:rPr lang="fr-FR" sz="1050">
                <a:latin typeface="+mj-lt"/>
              </a:rPr>
              <a:t>(formation sur l’administration technique des outils et de la vie des sites)</a:t>
            </a:r>
          </a:p>
          <a:p>
            <a:endParaRPr lang="fr-FR" sz="1050" b="1" smtClean="0">
              <a:latin typeface="+mj-lt"/>
            </a:endParaRPr>
          </a:p>
          <a:p>
            <a:r>
              <a:rPr lang="fr-FR" sz="1050" b="1" smtClean="0">
                <a:latin typeface="+mj-lt"/>
              </a:rPr>
              <a:t>Lancement </a:t>
            </a:r>
            <a:r>
              <a:rPr lang="fr-FR" sz="1050" b="1">
                <a:latin typeface="+mj-lt"/>
              </a:rPr>
              <a:t>de la recette sur la 1ère semaine</a:t>
            </a:r>
            <a:r>
              <a:rPr lang="fr-FR" sz="1050">
                <a:latin typeface="+mj-lt"/>
              </a:rPr>
              <a:t> : nous vous proposons d’intervenir dans vos locaux pour vous accompagner durant la 1ère semaine de recette afin de vous aider si vous rencontrez des difficultés particulières ou si vous avez des </a:t>
            </a:r>
            <a:r>
              <a:rPr lang="fr-FR" sz="1050" smtClean="0">
                <a:latin typeface="+mj-lt"/>
              </a:rPr>
              <a:t>questions</a:t>
            </a:r>
            <a:endParaRPr lang="fr-FR" sz="1050">
              <a:latin typeface="+mj-lt"/>
            </a:endParaRPr>
          </a:p>
        </p:txBody>
      </p:sp>
      <p:sp>
        <p:nvSpPr>
          <p:cNvPr id="18" name="Rectangle 17"/>
          <p:cNvSpPr/>
          <p:nvPr/>
        </p:nvSpPr>
        <p:spPr>
          <a:xfrm>
            <a:off x="1180716" y="1375527"/>
            <a:ext cx="3222316" cy="1223412"/>
          </a:xfrm>
          <a:prstGeom prst="rect">
            <a:avLst/>
          </a:prstGeom>
        </p:spPr>
        <p:txBody>
          <a:bodyPr wrap="square">
            <a:spAutoFit/>
          </a:bodyPr>
          <a:lstStyle/>
          <a:p>
            <a:r>
              <a:rPr lang="fr-FR" sz="1050">
                <a:latin typeface="+mj-lt"/>
              </a:rPr>
              <a:t>Dès le démarrage du projet, nous vous proposons de vous présenter l’ensemble des fonctionnalités de </a:t>
            </a:r>
            <a:r>
              <a:rPr lang="fr-FR" sz="1050" err="1">
                <a:latin typeface="+mj-lt"/>
              </a:rPr>
              <a:t>Magento</a:t>
            </a:r>
            <a:r>
              <a:rPr lang="fr-FR" sz="1050">
                <a:latin typeface="+mj-lt"/>
              </a:rPr>
              <a:t>. </a:t>
            </a:r>
            <a:endParaRPr lang="fr-FR" sz="1050" smtClean="0">
              <a:latin typeface="+mj-lt"/>
            </a:endParaRPr>
          </a:p>
          <a:p>
            <a:endParaRPr lang="fr-FR" sz="1050">
              <a:latin typeface="+mj-lt"/>
            </a:endParaRPr>
          </a:p>
          <a:p>
            <a:r>
              <a:rPr lang="fr-FR" sz="1050">
                <a:latin typeface="+mj-lt"/>
              </a:rPr>
              <a:t>Ceci a pour objectif d’optimiser l’étape de conception et de faire partager la même vision des outils et un vocabulaire à chaque intervenant.</a:t>
            </a:r>
          </a:p>
        </p:txBody>
      </p:sp>
      <p:sp>
        <p:nvSpPr>
          <p:cNvPr id="19" name="Rectangle 18"/>
          <p:cNvSpPr/>
          <p:nvPr/>
        </p:nvSpPr>
        <p:spPr>
          <a:xfrm>
            <a:off x="5017692" y="1371110"/>
            <a:ext cx="3132391" cy="1384995"/>
          </a:xfrm>
          <a:prstGeom prst="rect">
            <a:avLst/>
          </a:prstGeom>
        </p:spPr>
        <p:txBody>
          <a:bodyPr wrap="square">
            <a:spAutoFit/>
          </a:bodyPr>
          <a:lstStyle/>
          <a:p>
            <a:r>
              <a:rPr lang="fr-FR" sz="1050">
                <a:latin typeface="+mj-lt"/>
              </a:rPr>
              <a:t>Un </a:t>
            </a:r>
            <a:r>
              <a:rPr lang="fr-FR" sz="1050" b="1">
                <a:latin typeface="+mj-lt"/>
              </a:rPr>
              <a:t>accès extérieur </a:t>
            </a:r>
            <a:r>
              <a:rPr lang="fr-FR" sz="1050">
                <a:latin typeface="+mj-lt"/>
              </a:rPr>
              <a:t>à une plateforme d’intégration sera mis en place pour vous donner le moyen de </a:t>
            </a:r>
            <a:r>
              <a:rPr lang="fr-FR" sz="1050" b="1">
                <a:latin typeface="+mj-lt"/>
              </a:rPr>
              <a:t>visualiser l’avancement des développements</a:t>
            </a:r>
            <a:r>
              <a:rPr lang="fr-FR" sz="1050">
                <a:latin typeface="+mj-lt"/>
              </a:rPr>
              <a:t> et ainsi </a:t>
            </a:r>
            <a:r>
              <a:rPr lang="fr-FR" sz="1050" b="1">
                <a:latin typeface="+mj-lt"/>
              </a:rPr>
              <a:t>réduire l’effet tunnel.</a:t>
            </a:r>
            <a:endParaRPr lang="fr-FR" sz="1050">
              <a:latin typeface="+mj-lt"/>
            </a:endParaRPr>
          </a:p>
          <a:p>
            <a:endParaRPr lang="fr-FR" sz="1050">
              <a:latin typeface="+mj-lt"/>
            </a:endParaRPr>
          </a:p>
          <a:p>
            <a:r>
              <a:rPr lang="fr-FR" sz="1050">
                <a:latin typeface="+mj-lt"/>
              </a:rPr>
              <a:t>Ceci permet une prise en main des outils à des jalons réguliers et une validation au plus tôt de la </a:t>
            </a:r>
            <a:r>
              <a:rPr lang="fr-FR" sz="1050" b="1">
                <a:latin typeface="+mj-lt"/>
              </a:rPr>
              <a:t>bonne adéquation du paramétrage des outils</a:t>
            </a:r>
          </a:p>
        </p:txBody>
      </p:sp>
      <p:sp>
        <p:nvSpPr>
          <p:cNvPr id="20" name="Rectangle 19"/>
          <p:cNvSpPr/>
          <p:nvPr/>
        </p:nvSpPr>
        <p:spPr>
          <a:xfrm>
            <a:off x="5017691" y="3791607"/>
            <a:ext cx="3132391" cy="900246"/>
          </a:xfrm>
          <a:prstGeom prst="rect">
            <a:avLst/>
          </a:prstGeom>
          <a:ln>
            <a:noFill/>
          </a:ln>
        </p:spPr>
        <p:txBody>
          <a:bodyPr wrap="square">
            <a:spAutoFit/>
          </a:bodyPr>
          <a:lstStyle/>
          <a:p>
            <a:r>
              <a:rPr lang="fr-FR" sz="1050" smtClean="0">
                <a:latin typeface="+mj-lt"/>
              </a:rPr>
              <a:t>Durant la phase de préparation au lancement </a:t>
            </a:r>
            <a:r>
              <a:rPr lang="fr-FR" sz="1050">
                <a:latin typeface="+mj-lt"/>
              </a:rPr>
              <a:t>de votre e-boutique, nous vous proposons d’accompagner vos équipes pour i</a:t>
            </a:r>
            <a:r>
              <a:rPr lang="fr-FR" sz="1050" b="1">
                <a:latin typeface="+mj-lt"/>
              </a:rPr>
              <a:t>nitialiser son contenu </a:t>
            </a:r>
            <a:r>
              <a:rPr lang="fr-FR" sz="1050">
                <a:latin typeface="+mj-lt"/>
              </a:rPr>
              <a:t>et vous </a:t>
            </a:r>
            <a:r>
              <a:rPr lang="fr-FR" sz="1050" b="1">
                <a:latin typeface="+mj-lt"/>
              </a:rPr>
              <a:t>assister </a:t>
            </a:r>
            <a:r>
              <a:rPr lang="fr-FR" sz="1050">
                <a:latin typeface="+mj-lt"/>
              </a:rPr>
              <a:t>dans l’utilisation et la gestion du Back- </a:t>
            </a:r>
            <a:r>
              <a:rPr lang="fr-FR" sz="1050" smtClean="0">
                <a:latin typeface="+mj-lt"/>
              </a:rPr>
              <a:t>Office</a:t>
            </a:r>
            <a:endParaRPr lang="fr-FR" sz="1800"/>
          </a:p>
        </p:txBody>
      </p:sp>
      <p:sp>
        <p:nvSpPr>
          <p:cNvPr id="21" name="Ellipse 20"/>
          <p:cNvSpPr/>
          <p:nvPr/>
        </p:nvSpPr>
        <p:spPr bwMode="auto">
          <a:xfrm>
            <a:off x="3935896" y="2644362"/>
            <a:ext cx="1590261" cy="971853"/>
          </a:xfrm>
          <a:prstGeom prst="ellipse">
            <a:avLst/>
          </a:prstGeom>
          <a:gradFill flip="none" rotWithShape="1">
            <a:gsLst>
              <a:gs pos="0">
                <a:schemeClr val="bg2">
                  <a:lumMod val="75000"/>
                  <a:tint val="66000"/>
                  <a:satMod val="160000"/>
                </a:schemeClr>
              </a:gs>
              <a:gs pos="50000">
                <a:schemeClr val="bg2">
                  <a:lumMod val="75000"/>
                  <a:tint val="44500"/>
                  <a:satMod val="160000"/>
                </a:schemeClr>
              </a:gs>
              <a:gs pos="100000">
                <a:schemeClr val="bg2">
                  <a:lumMod val="75000"/>
                  <a:tint val="23500"/>
                  <a:satMod val="160000"/>
                </a:schemeClr>
              </a:gs>
            </a:gsLst>
            <a:lin ang="2700000" scaled="1"/>
            <a:tileRect/>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smtClean="0">
              <a:ln>
                <a:noFill/>
              </a:ln>
              <a:solidFill>
                <a:schemeClr val="tx1"/>
              </a:solidFill>
              <a:effectLst/>
              <a:latin typeface="Arial" charset="0"/>
              <a:ea typeface="ヒラギノ角ゴ Pro W3" pitchFamily="1" charset="-128"/>
            </a:endParaRPr>
          </a:p>
        </p:txBody>
      </p:sp>
      <p:sp>
        <p:nvSpPr>
          <p:cNvPr id="22" name="ZoneTexte 21"/>
          <p:cNvSpPr txBox="1"/>
          <p:nvPr/>
        </p:nvSpPr>
        <p:spPr>
          <a:xfrm>
            <a:off x="3925958" y="2948721"/>
            <a:ext cx="1649896" cy="415498"/>
          </a:xfrm>
          <a:prstGeom prst="rect">
            <a:avLst/>
          </a:prstGeom>
          <a:noFill/>
          <a:ln>
            <a:noFill/>
          </a:ln>
        </p:spPr>
        <p:txBody>
          <a:bodyPr wrap="square" rtlCol="0">
            <a:spAutoFit/>
          </a:bodyPr>
          <a:lstStyle/>
          <a:p>
            <a:pPr algn="ctr"/>
            <a:r>
              <a:rPr lang="fr-FR" sz="1050" b="1" smtClean="0"/>
              <a:t>ACCOMPAGNEMENT </a:t>
            </a:r>
          </a:p>
          <a:p>
            <a:pPr algn="ctr"/>
            <a:r>
              <a:rPr lang="fr-FR" sz="1050" b="1" smtClean="0"/>
              <a:t>CLIENT</a:t>
            </a:r>
            <a:endParaRPr lang="fr-FR" sz="1050" b="1"/>
          </a:p>
        </p:txBody>
      </p:sp>
    </p:spTree>
    <p:extLst>
      <p:ext uri="{BB962C8B-B14F-4D97-AF65-F5344CB8AC3E}">
        <p14:creationId xmlns:p14="http://schemas.microsoft.com/office/powerpoint/2010/main" val="209795123"/>
      </p:ext>
    </p:extLst>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de mise en œuvre </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98</a:t>
            </a:fld>
            <a:endParaRPr lang="fr-FR"/>
          </a:p>
        </p:txBody>
      </p:sp>
      <p:sp>
        <p:nvSpPr>
          <p:cNvPr id="5" name="Espace réservé du texte 4"/>
          <p:cNvSpPr>
            <a:spLocks noGrp="1"/>
          </p:cNvSpPr>
          <p:nvPr>
            <p:ph type="body" sz="quarter" idx="10"/>
          </p:nvPr>
        </p:nvSpPr>
        <p:spPr>
          <a:noFill/>
          <a:ln w="9525">
            <a:noFill/>
            <a:miter lim="800000"/>
            <a:headEnd/>
            <a:tailEnd/>
          </a:ln>
        </p:spPr>
        <p:txBody>
          <a:bodyPr vert="horz" wrap="square" lIns="0" tIns="0" rIns="0" bIns="0" numCol="1" anchor="t" anchorCtr="0" compatLnSpc="1">
            <a:prstTxWarp prst="textNoShape">
              <a:avLst/>
            </a:prstTxWarp>
          </a:bodyPr>
          <a:lstStyle/>
          <a:p>
            <a:pPr algn="just"/>
            <a:r>
              <a:rPr lang="fr-FR" sz="1600" smtClean="0">
                <a:solidFill>
                  <a:srgbClr val="000000"/>
                </a:solidFill>
              </a:rPr>
              <a:t>Conscients </a:t>
            </a:r>
            <a:r>
              <a:rPr lang="fr-FR" sz="1600">
                <a:solidFill>
                  <a:srgbClr val="000000"/>
                </a:solidFill>
              </a:rPr>
              <a:t>que la méthodologie est l’un des</a:t>
            </a:r>
            <a:r>
              <a:rPr lang="fr-FR" sz="1600">
                <a:solidFill>
                  <a:srgbClr val="82EB14"/>
                </a:solidFill>
              </a:rPr>
              <a:t> </a:t>
            </a:r>
            <a:r>
              <a:rPr lang="fr-FR" sz="1600" b="1">
                <a:solidFill>
                  <a:srgbClr val="82EB14"/>
                </a:solidFill>
              </a:rPr>
              <a:t>éléments majeurs de réussite </a:t>
            </a:r>
            <a:r>
              <a:rPr lang="fr-FR" sz="1600">
                <a:solidFill>
                  <a:srgbClr val="000000"/>
                </a:solidFill>
              </a:rPr>
              <a:t>d’un projet informatique et est garante de l’efficacité de ses prestations, nous avons mis en place une démarche qui se veut avant tout pratique, applicable et opérationnelle. Les objectifs de cette approche sont d’améliorer :</a:t>
            </a:r>
          </a:p>
          <a:p>
            <a:pPr lvl="1" algn="just">
              <a:lnSpc>
                <a:spcPct val="90000"/>
              </a:lnSpc>
              <a:spcBef>
                <a:spcPts val="0"/>
              </a:spcBef>
              <a:spcAft>
                <a:spcPts val="300"/>
              </a:spcAft>
              <a:tabLst>
                <a:tab pos="457200" algn="l"/>
              </a:tabLst>
            </a:pPr>
            <a:r>
              <a:rPr lang="fr-FR" sz="1300">
                <a:solidFill>
                  <a:srgbClr val="000000"/>
                </a:solidFill>
              </a:rPr>
              <a:t>Le niveau de satisfaction de nos clients</a:t>
            </a:r>
          </a:p>
          <a:p>
            <a:pPr lvl="1" algn="just">
              <a:lnSpc>
                <a:spcPct val="90000"/>
              </a:lnSpc>
              <a:spcBef>
                <a:spcPts val="0"/>
              </a:spcBef>
              <a:spcAft>
                <a:spcPts val="300"/>
              </a:spcAft>
              <a:tabLst>
                <a:tab pos="457200" algn="l"/>
              </a:tabLst>
            </a:pPr>
            <a:r>
              <a:rPr lang="fr-FR" sz="1300">
                <a:solidFill>
                  <a:srgbClr val="000000"/>
                </a:solidFill>
              </a:rPr>
              <a:t>La qualité des livrables</a:t>
            </a:r>
          </a:p>
          <a:p>
            <a:pPr lvl="1" algn="just">
              <a:lnSpc>
                <a:spcPct val="90000"/>
              </a:lnSpc>
              <a:spcBef>
                <a:spcPts val="0"/>
              </a:spcBef>
              <a:spcAft>
                <a:spcPts val="300"/>
              </a:spcAft>
              <a:tabLst>
                <a:tab pos="457200" algn="l"/>
              </a:tabLst>
            </a:pPr>
            <a:r>
              <a:rPr lang="fr-FR" sz="1300">
                <a:solidFill>
                  <a:srgbClr val="000000"/>
                </a:solidFill>
              </a:rPr>
              <a:t>La maîtrise des projets (délais/charges)</a:t>
            </a:r>
          </a:p>
          <a:p>
            <a:pPr lvl="1" algn="just">
              <a:lnSpc>
                <a:spcPct val="90000"/>
              </a:lnSpc>
              <a:spcBef>
                <a:spcPts val="0"/>
              </a:spcBef>
              <a:spcAft>
                <a:spcPts val="300"/>
              </a:spcAft>
              <a:tabLst>
                <a:tab pos="457200" algn="l"/>
              </a:tabLst>
            </a:pPr>
            <a:r>
              <a:rPr lang="fr-FR" sz="1300">
                <a:solidFill>
                  <a:srgbClr val="000000"/>
                </a:solidFill>
              </a:rPr>
              <a:t>La maîtrise des risques</a:t>
            </a:r>
          </a:p>
          <a:p>
            <a:pPr lvl="1" algn="just">
              <a:lnSpc>
                <a:spcPct val="90000"/>
              </a:lnSpc>
              <a:spcBef>
                <a:spcPts val="0"/>
              </a:spcBef>
              <a:spcAft>
                <a:spcPts val="300"/>
              </a:spcAft>
              <a:tabLst>
                <a:tab pos="457200" algn="l"/>
              </a:tabLst>
            </a:pPr>
            <a:r>
              <a:rPr lang="fr-FR" sz="1300">
                <a:solidFill>
                  <a:srgbClr val="000000"/>
                </a:solidFill>
              </a:rPr>
              <a:t>L’installation des relations de coproduction</a:t>
            </a:r>
          </a:p>
          <a:p>
            <a:pPr lvl="1" algn="just">
              <a:lnSpc>
                <a:spcPct val="90000"/>
              </a:lnSpc>
              <a:spcBef>
                <a:spcPts val="0"/>
              </a:spcBef>
              <a:spcAft>
                <a:spcPts val="300"/>
              </a:spcAft>
              <a:tabLst>
                <a:tab pos="457200" algn="l"/>
              </a:tabLst>
            </a:pPr>
            <a:r>
              <a:rPr lang="fr-FR" sz="1300">
                <a:solidFill>
                  <a:srgbClr val="000000"/>
                </a:solidFill>
              </a:rPr>
              <a:t>La réactivité et l’anticipation</a:t>
            </a:r>
          </a:p>
          <a:p>
            <a:pPr algn="just">
              <a:lnSpc>
                <a:spcPct val="90000"/>
              </a:lnSpc>
              <a:buClr>
                <a:srgbClr val="82EB14"/>
              </a:buClr>
            </a:pPr>
            <a:r>
              <a:rPr lang="fr-FR" sz="1600">
                <a:solidFill>
                  <a:srgbClr val="000000"/>
                </a:solidFill>
              </a:rPr>
              <a:t>La </a:t>
            </a:r>
            <a:r>
              <a:rPr lang="fr-FR" sz="1600" b="1" err="1">
                <a:solidFill>
                  <a:srgbClr val="000000"/>
                </a:solidFill>
              </a:rPr>
              <a:t>MBox</a:t>
            </a:r>
            <a:r>
              <a:rPr lang="fr-FR" sz="1600">
                <a:solidFill>
                  <a:srgbClr val="000000"/>
                </a:solidFill>
              </a:rPr>
              <a:t>, guide méthodologique, offre aux équipes projet les </a:t>
            </a:r>
            <a:r>
              <a:rPr lang="fr-FR" sz="1600" b="1">
                <a:solidFill>
                  <a:schemeClr val="bg2"/>
                </a:solidFill>
              </a:rPr>
              <a:t>méthodes et outils permettant d’atteindre ces objectifs</a:t>
            </a:r>
            <a:r>
              <a:rPr lang="fr-FR" sz="1600">
                <a:solidFill>
                  <a:srgbClr val="000000"/>
                </a:solidFill>
              </a:rPr>
              <a:t>. Elle offre un guide et un soutien tant dans la construction que dans le déroulement du projet. Elle regroupe l’ensemble des supports nécessaires au suivi et aux échanges sur le projet. </a:t>
            </a:r>
          </a:p>
          <a:p>
            <a:pPr algn="just">
              <a:lnSpc>
                <a:spcPct val="90000"/>
              </a:lnSpc>
              <a:buClr>
                <a:srgbClr val="82EB14"/>
              </a:buClr>
              <a:tabLst>
                <a:tab pos="457200" algn="l"/>
              </a:tabLst>
            </a:pPr>
            <a:r>
              <a:rPr lang="fr-FR" sz="1600">
                <a:solidFill>
                  <a:srgbClr val="000000"/>
                </a:solidFill>
              </a:rPr>
              <a:t>Elle s’articule autour des thèmes suivants :</a:t>
            </a:r>
          </a:p>
          <a:p>
            <a:pPr lvl="1" algn="just">
              <a:lnSpc>
                <a:spcPct val="90000"/>
              </a:lnSpc>
              <a:spcBef>
                <a:spcPts val="0"/>
              </a:spcBef>
              <a:spcAft>
                <a:spcPts val="300"/>
              </a:spcAft>
              <a:tabLst>
                <a:tab pos="457200" algn="l"/>
              </a:tabLst>
            </a:pPr>
            <a:r>
              <a:rPr lang="fr-FR" sz="1300">
                <a:solidFill>
                  <a:srgbClr val="000000"/>
                </a:solidFill>
              </a:rPr>
              <a:t>Cycle de vie</a:t>
            </a:r>
          </a:p>
          <a:p>
            <a:pPr lvl="1" algn="just">
              <a:lnSpc>
                <a:spcPct val="90000"/>
              </a:lnSpc>
              <a:spcBef>
                <a:spcPts val="0"/>
              </a:spcBef>
              <a:spcAft>
                <a:spcPts val="300"/>
              </a:spcAft>
              <a:tabLst>
                <a:tab pos="457200" algn="l"/>
              </a:tabLst>
            </a:pPr>
            <a:r>
              <a:rPr lang="fr-FR" sz="1300">
                <a:solidFill>
                  <a:srgbClr val="000000"/>
                </a:solidFill>
              </a:rPr>
              <a:t>Organisation projet</a:t>
            </a:r>
          </a:p>
          <a:p>
            <a:pPr lvl="1" algn="just">
              <a:lnSpc>
                <a:spcPct val="90000"/>
              </a:lnSpc>
              <a:spcBef>
                <a:spcPts val="0"/>
              </a:spcBef>
              <a:spcAft>
                <a:spcPts val="300"/>
              </a:spcAft>
              <a:tabLst>
                <a:tab pos="457200" algn="l"/>
              </a:tabLst>
            </a:pPr>
            <a:r>
              <a:rPr lang="fr-FR" sz="1300">
                <a:solidFill>
                  <a:srgbClr val="000000"/>
                </a:solidFill>
              </a:rPr>
              <a:t>Supports formels d’échange avec le client</a:t>
            </a:r>
          </a:p>
          <a:p>
            <a:pPr lvl="1" algn="just">
              <a:lnSpc>
                <a:spcPct val="90000"/>
              </a:lnSpc>
              <a:spcBef>
                <a:spcPts val="0"/>
              </a:spcBef>
              <a:spcAft>
                <a:spcPts val="300"/>
              </a:spcAft>
              <a:tabLst>
                <a:tab pos="457200" algn="l"/>
              </a:tabLst>
            </a:pPr>
            <a:r>
              <a:rPr lang="fr-FR" sz="1300">
                <a:solidFill>
                  <a:srgbClr val="000000"/>
                </a:solidFill>
              </a:rPr>
              <a:t>Pilotage du projet</a:t>
            </a:r>
          </a:p>
          <a:p>
            <a:pPr lvl="1" algn="just">
              <a:lnSpc>
                <a:spcPct val="90000"/>
              </a:lnSpc>
              <a:spcBef>
                <a:spcPts val="0"/>
              </a:spcBef>
              <a:spcAft>
                <a:spcPts val="300"/>
              </a:spcAft>
              <a:tabLst>
                <a:tab pos="457200" algn="l"/>
              </a:tabLst>
            </a:pPr>
            <a:r>
              <a:rPr lang="fr-FR" sz="1300">
                <a:solidFill>
                  <a:srgbClr val="000000"/>
                </a:solidFill>
              </a:rPr>
              <a:t>Actions qualité</a:t>
            </a:r>
          </a:p>
          <a:p>
            <a:pPr lvl="1" algn="just">
              <a:lnSpc>
                <a:spcPct val="90000"/>
              </a:lnSpc>
              <a:spcBef>
                <a:spcPts val="0"/>
              </a:spcBef>
              <a:spcAft>
                <a:spcPts val="300"/>
              </a:spcAft>
              <a:tabLst>
                <a:tab pos="457200" algn="l"/>
              </a:tabLst>
            </a:pPr>
            <a:r>
              <a:rPr lang="fr-FR" sz="1300">
                <a:solidFill>
                  <a:srgbClr val="000000"/>
                </a:solidFill>
              </a:rPr>
              <a:t>Outils</a:t>
            </a:r>
          </a:p>
          <a:p>
            <a:pPr lvl="1" algn="just">
              <a:lnSpc>
                <a:spcPct val="90000"/>
              </a:lnSpc>
              <a:spcBef>
                <a:spcPts val="0"/>
              </a:spcBef>
              <a:spcAft>
                <a:spcPts val="300"/>
              </a:spcAft>
              <a:tabLst>
                <a:tab pos="457200" algn="l"/>
              </a:tabLst>
            </a:pPr>
            <a:r>
              <a:rPr lang="fr-FR" sz="1300">
                <a:solidFill>
                  <a:srgbClr val="000000"/>
                </a:solidFill>
              </a:rPr>
              <a:t>Accompagnement interne</a:t>
            </a:r>
          </a:p>
          <a:p>
            <a:pPr algn="just"/>
            <a:endParaRPr lang="fr-FR" sz="1800"/>
          </a:p>
        </p:txBody>
      </p:sp>
      <p:sp>
        <p:nvSpPr>
          <p:cNvPr id="6" name="Espace réservé du texte 5"/>
          <p:cNvSpPr>
            <a:spLocks noGrp="1"/>
          </p:cNvSpPr>
          <p:nvPr>
            <p:ph type="body" sz="quarter" idx="11"/>
          </p:nvPr>
        </p:nvSpPr>
        <p:spPr/>
        <p:txBody>
          <a:bodyPr/>
          <a:lstStyle/>
          <a:p>
            <a:r>
              <a:rPr lang="fr-FR" smtClean="0"/>
              <a:t>      Les outils de suivi de projet </a:t>
            </a:r>
            <a:r>
              <a:rPr lang="fr-FR" sz="1600" smtClean="0"/>
              <a:t>: Méthodologie </a:t>
            </a:r>
            <a:r>
              <a:rPr lang="fr-FR" sz="1600" err="1" smtClean="0"/>
              <a:t>MBox</a:t>
            </a:r>
            <a:endParaRPr lang="fr-FR" sz="1800"/>
          </a:p>
        </p:txBody>
      </p:sp>
      <p:sp>
        <p:nvSpPr>
          <p:cNvPr id="8" name="Ellipse 7"/>
          <p:cNvSpPr/>
          <p:nvPr/>
        </p:nvSpPr>
        <p:spPr bwMode="auto">
          <a:xfrm>
            <a:off x="713119" y="645223"/>
            <a:ext cx="313372" cy="30617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800" b="1" i="0" u="none" strike="noStrike" cap="none" normalizeH="0" baseline="0" smtClean="0">
                <a:ln>
                  <a:noFill/>
                </a:ln>
                <a:solidFill>
                  <a:schemeClr val="bg1"/>
                </a:solidFill>
                <a:effectLst/>
                <a:ea typeface="ヒラギノ角ゴ Pro W3" pitchFamily="1" charset="-128"/>
              </a:rPr>
              <a:t>5</a:t>
            </a:r>
          </a:p>
        </p:txBody>
      </p:sp>
    </p:spTree>
    <p:extLst>
      <p:ext uri="{BB962C8B-B14F-4D97-AF65-F5344CB8AC3E}">
        <p14:creationId xmlns:p14="http://schemas.microsoft.com/office/powerpoint/2010/main" val="1532735028"/>
      </p:ext>
    </p:extLst>
  </p:cSld>
  <p:clrMapOvr>
    <a:masterClrMapping/>
  </p:clrMapOvr>
  <p:transition spd="med">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 démarche de mise en œuvre </a:t>
            </a:r>
          </a:p>
        </p:txBody>
      </p:sp>
      <p:sp>
        <p:nvSpPr>
          <p:cNvPr id="3" name="Espace réservé du pied de page 2"/>
          <p:cNvSpPr>
            <a:spLocks noGrp="1"/>
          </p:cNvSpPr>
          <p:nvPr>
            <p:ph type="ftr" sz="quarter" idx="3"/>
          </p:nvPr>
        </p:nvSpPr>
        <p:spPr/>
        <p:txBody>
          <a:bodyPr/>
          <a:lstStyle/>
          <a:p>
            <a:pPr algn="ctr">
              <a:defRPr/>
            </a:pPr>
            <a:r>
              <a:rPr lang="fr-FR" smtClean="0"/>
              <a:t>Groupe Bayard – Projet MIKADO</a:t>
            </a:r>
            <a:endParaRPr lang="fr-FR"/>
          </a:p>
        </p:txBody>
      </p:sp>
      <p:sp>
        <p:nvSpPr>
          <p:cNvPr id="4" name="Espace réservé du numéro de diapositive 3"/>
          <p:cNvSpPr>
            <a:spLocks noGrp="1"/>
          </p:cNvSpPr>
          <p:nvPr>
            <p:ph type="sldNum" sz="quarter" idx="4"/>
          </p:nvPr>
        </p:nvSpPr>
        <p:spPr/>
        <p:txBody>
          <a:bodyPr/>
          <a:lstStyle/>
          <a:p>
            <a:pPr algn="l"/>
            <a:r>
              <a:rPr lang="fr-FR" smtClean="0"/>
              <a:t>Page </a:t>
            </a:r>
            <a:fld id="{8BE978C9-4FDF-4B0A-86DE-559912220C9D}" type="slidenum">
              <a:rPr lang="fr-FR" smtClean="0"/>
              <a:pPr algn="l"/>
              <a:t>99</a:t>
            </a:fld>
            <a:endParaRPr lang="fr-FR"/>
          </a:p>
        </p:txBody>
      </p:sp>
      <p:sp>
        <p:nvSpPr>
          <p:cNvPr id="5" name="Espace réservé du texte 4"/>
          <p:cNvSpPr>
            <a:spLocks noGrp="1"/>
          </p:cNvSpPr>
          <p:nvPr>
            <p:ph type="body" sz="quarter" idx="10"/>
          </p:nvPr>
        </p:nvSpPr>
        <p:spPr>
          <a:xfrm>
            <a:off x="709613" y="1190625"/>
            <a:ext cx="7999412" cy="4848225"/>
          </a:xfrm>
          <a:noFill/>
          <a:ln w="9525">
            <a:noFill/>
            <a:miter lim="800000"/>
            <a:headEnd/>
            <a:tailEnd/>
          </a:ln>
        </p:spPr>
        <p:txBody>
          <a:bodyPr vert="horz" wrap="square" lIns="0" tIns="0" rIns="0" bIns="0" numCol="1" anchor="t" anchorCtr="0" compatLnSpc="1">
            <a:prstTxWarp prst="textNoShape">
              <a:avLst/>
            </a:prstTxWarp>
          </a:bodyPr>
          <a:lstStyle/>
          <a:p>
            <a:pPr algn="just">
              <a:lnSpc>
                <a:spcPct val="90000"/>
              </a:lnSpc>
              <a:buClr>
                <a:srgbClr val="82EB14"/>
              </a:buClr>
            </a:pPr>
            <a:r>
              <a:rPr lang="fr-FR" sz="1600" smtClean="0">
                <a:solidFill>
                  <a:srgbClr val="000000"/>
                </a:solidFill>
              </a:rPr>
              <a:t>Nous </a:t>
            </a:r>
            <a:r>
              <a:rPr lang="fr-FR" sz="1600">
                <a:solidFill>
                  <a:srgbClr val="000000"/>
                </a:solidFill>
              </a:rPr>
              <a:t>mettrons en place au lancement du projet </a:t>
            </a:r>
            <a:r>
              <a:rPr lang="fr-FR" sz="1600" b="1">
                <a:solidFill>
                  <a:schemeClr val="bg2"/>
                </a:solidFill>
              </a:rPr>
              <a:t>un espace permettant la gestion du référentiel documentaire concernant l’ensemble du projet</a:t>
            </a:r>
            <a:r>
              <a:rPr lang="fr-FR" sz="1600">
                <a:solidFill>
                  <a:srgbClr val="000000"/>
                </a:solidFill>
              </a:rPr>
              <a:t>. Ce dernier trace les échanges de versions des documents projets entre le Groupe </a:t>
            </a:r>
            <a:r>
              <a:rPr lang="fr-FR" sz="1600" smtClean="0">
                <a:solidFill>
                  <a:srgbClr val="000000"/>
                </a:solidFill>
              </a:rPr>
              <a:t>Bayard et </a:t>
            </a:r>
            <a:r>
              <a:rPr lang="fr-FR" sz="1600">
                <a:solidFill>
                  <a:srgbClr val="000000"/>
                </a:solidFill>
              </a:rPr>
              <a:t>Micropole, et permet de constituer le référentiel indispensable à la bonne marche du projet. </a:t>
            </a:r>
          </a:p>
          <a:p>
            <a:pPr algn="just">
              <a:lnSpc>
                <a:spcPct val="90000"/>
              </a:lnSpc>
              <a:buClr>
                <a:srgbClr val="82EB14"/>
              </a:buClr>
            </a:pPr>
            <a:r>
              <a:rPr lang="fr-FR" sz="1600">
                <a:solidFill>
                  <a:srgbClr val="000000"/>
                </a:solidFill>
              </a:rPr>
              <a:t>On y retrouve notamment :</a:t>
            </a:r>
          </a:p>
          <a:p>
            <a:pPr lvl="1" algn="just">
              <a:lnSpc>
                <a:spcPct val="90000"/>
              </a:lnSpc>
              <a:spcBef>
                <a:spcPts val="0"/>
              </a:spcBef>
              <a:tabLst>
                <a:tab pos="457200" algn="l"/>
              </a:tabLst>
            </a:pPr>
            <a:r>
              <a:rPr lang="fr-FR" sz="1400">
                <a:solidFill>
                  <a:srgbClr val="000000"/>
                </a:solidFill>
              </a:rPr>
              <a:t>les différentes versions du PAQ,</a:t>
            </a:r>
          </a:p>
          <a:p>
            <a:pPr lvl="1" algn="just">
              <a:lnSpc>
                <a:spcPct val="90000"/>
              </a:lnSpc>
              <a:spcBef>
                <a:spcPts val="0"/>
              </a:spcBef>
              <a:tabLst>
                <a:tab pos="457200" algn="l"/>
              </a:tabLst>
            </a:pPr>
            <a:r>
              <a:rPr lang="fr-FR" sz="1400">
                <a:solidFill>
                  <a:srgbClr val="000000"/>
                </a:solidFill>
              </a:rPr>
              <a:t>les documents de spécifications fonctionnelles, techniques,</a:t>
            </a:r>
          </a:p>
          <a:p>
            <a:pPr lvl="1" algn="just">
              <a:lnSpc>
                <a:spcPct val="90000"/>
              </a:lnSpc>
              <a:spcBef>
                <a:spcPts val="0"/>
              </a:spcBef>
              <a:tabLst>
                <a:tab pos="457200" algn="l"/>
              </a:tabLst>
            </a:pPr>
            <a:r>
              <a:rPr lang="fr-FR" sz="1400">
                <a:solidFill>
                  <a:srgbClr val="000000"/>
                </a:solidFill>
              </a:rPr>
              <a:t>la documentation technique (DAT),</a:t>
            </a:r>
          </a:p>
          <a:p>
            <a:pPr lvl="1" algn="just">
              <a:lnSpc>
                <a:spcPct val="90000"/>
              </a:lnSpc>
              <a:spcBef>
                <a:spcPts val="0"/>
              </a:spcBef>
              <a:tabLst>
                <a:tab pos="457200" algn="l"/>
              </a:tabLst>
            </a:pPr>
            <a:r>
              <a:rPr lang="fr-FR" sz="1400">
                <a:solidFill>
                  <a:srgbClr val="000000"/>
                </a:solidFill>
              </a:rPr>
              <a:t>les comptes rendus des comités de pilotage et les comités de projets,</a:t>
            </a:r>
          </a:p>
          <a:p>
            <a:pPr lvl="1" algn="just">
              <a:lnSpc>
                <a:spcPct val="90000"/>
              </a:lnSpc>
              <a:spcBef>
                <a:spcPts val="0"/>
              </a:spcBef>
              <a:tabLst>
                <a:tab pos="457200" algn="l"/>
              </a:tabLst>
            </a:pPr>
            <a:r>
              <a:rPr lang="fr-FR" sz="1400">
                <a:solidFill>
                  <a:srgbClr val="000000"/>
                </a:solidFill>
              </a:rPr>
              <a:t>les documents de synthèses (indicateurs qualité, tableaux de bords),</a:t>
            </a:r>
          </a:p>
          <a:p>
            <a:pPr lvl="1" algn="just">
              <a:lnSpc>
                <a:spcPct val="90000"/>
              </a:lnSpc>
              <a:spcBef>
                <a:spcPts val="0"/>
              </a:spcBef>
              <a:tabLst>
                <a:tab pos="457200" algn="l"/>
              </a:tabLst>
            </a:pPr>
            <a:r>
              <a:rPr lang="fr-FR" sz="1400">
                <a:solidFill>
                  <a:srgbClr val="000000"/>
                </a:solidFill>
              </a:rPr>
              <a:t>le cahier de recette, synthèses des résultats de tests</a:t>
            </a:r>
          </a:p>
          <a:p>
            <a:pPr algn="just">
              <a:lnSpc>
                <a:spcPct val="90000"/>
              </a:lnSpc>
              <a:buClr>
                <a:srgbClr val="82EB14"/>
              </a:buClr>
              <a:tabLst>
                <a:tab pos="457200" algn="l"/>
              </a:tabLst>
            </a:pPr>
            <a:r>
              <a:rPr lang="fr-FR" sz="1600" smtClean="0">
                <a:solidFill>
                  <a:srgbClr val="000000"/>
                </a:solidFill>
              </a:rPr>
              <a:t>Cette </a:t>
            </a:r>
            <a:r>
              <a:rPr lang="fr-FR" sz="1600">
                <a:solidFill>
                  <a:srgbClr val="000000"/>
                </a:solidFill>
              </a:rPr>
              <a:t>application a déjà été </a:t>
            </a:r>
            <a:r>
              <a:rPr lang="fr-FR" sz="1600" b="1">
                <a:solidFill>
                  <a:schemeClr val="bg2"/>
                </a:solidFill>
              </a:rPr>
              <a:t>éprouvée</a:t>
            </a:r>
            <a:r>
              <a:rPr lang="fr-FR" sz="1600">
                <a:solidFill>
                  <a:srgbClr val="000000"/>
                </a:solidFill>
              </a:rPr>
              <a:t> sur nos projets, en particulier sur les TMA qui nécessitent de fortes évolutions documentaires. </a:t>
            </a:r>
          </a:p>
          <a:p>
            <a:pPr algn="just">
              <a:lnSpc>
                <a:spcPct val="90000"/>
              </a:lnSpc>
              <a:buClr>
                <a:srgbClr val="82EB14"/>
              </a:buClr>
              <a:tabLst>
                <a:tab pos="457200" algn="l"/>
              </a:tabLst>
            </a:pPr>
            <a:r>
              <a:rPr lang="fr-FR" sz="1600">
                <a:solidFill>
                  <a:srgbClr val="000000"/>
                </a:solidFill>
              </a:rPr>
              <a:t>Il est hébergé sur notre plate forme de maintenance et accessible par vos services en mode </a:t>
            </a:r>
            <a:r>
              <a:rPr lang="fr-FR" sz="1600" b="1">
                <a:solidFill>
                  <a:schemeClr val="bg2"/>
                </a:solidFill>
              </a:rPr>
              <a:t>extranet sécurisé</a:t>
            </a:r>
            <a:r>
              <a:rPr lang="fr-FR" sz="1600">
                <a:solidFill>
                  <a:srgbClr val="000000"/>
                </a:solidFill>
              </a:rPr>
              <a:t> via le réseau Internet. </a:t>
            </a:r>
          </a:p>
          <a:p>
            <a:pPr algn="just">
              <a:lnSpc>
                <a:spcPct val="90000"/>
              </a:lnSpc>
              <a:buClr>
                <a:srgbClr val="82EB14"/>
              </a:buClr>
            </a:pPr>
            <a:endParaRPr lang="fr-FR" sz="1600" smtClean="0">
              <a:solidFill>
                <a:srgbClr val="000000"/>
              </a:solidFill>
            </a:endParaRPr>
          </a:p>
          <a:p>
            <a:pPr algn="just">
              <a:lnSpc>
                <a:spcPct val="90000"/>
              </a:lnSpc>
              <a:buClr>
                <a:srgbClr val="82EB14"/>
              </a:buClr>
            </a:pPr>
            <a:endParaRPr lang="fr-FR" sz="1600">
              <a:solidFill>
                <a:srgbClr val="000000"/>
              </a:solidFill>
            </a:endParaRPr>
          </a:p>
        </p:txBody>
      </p:sp>
      <p:sp>
        <p:nvSpPr>
          <p:cNvPr id="6" name="Espace réservé du texte 5"/>
          <p:cNvSpPr>
            <a:spLocks noGrp="1"/>
          </p:cNvSpPr>
          <p:nvPr>
            <p:ph type="body" sz="quarter" idx="11"/>
          </p:nvPr>
        </p:nvSpPr>
        <p:spPr/>
        <p:txBody>
          <a:bodyPr/>
          <a:lstStyle/>
          <a:p>
            <a:r>
              <a:rPr lang="fr-FR" smtClean="0"/>
              <a:t>      Les outils de suivi de projet </a:t>
            </a:r>
            <a:r>
              <a:rPr lang="fr-FR" sz="1600" smtClean="0"/>
              <a:t>: Plateforme documentaire</a:t>
            </a:r>
            <a:endParaRPr lang="fr-FR" sz="1600"/>
          </a:p>
        </p:txBody>
      </p:sp>
      <p:sp>
        <p:nvSpPr>
          <p:cNvPr id="8" name="Ellipse 7"/>
          <p:cNvSpPr/>
          <p:nvPr/>
        </p:nvSpPr>
        <p:spPr bwMode="auto">
          <a:xfrm>
            <a:off x="713119" y="645223"/>
            <a:ext cx="313372" cy="306172"/>
          </a:xfrm>
          <a:prstGeom prst="ellipse">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800" b="1" i="0" u="none" strike="noStrike" cap="none" normalizeH="0" baseline="0" smtClean="0">
                <a:ln>
                  <a:noFill/>
                </a:ln>
                <a:solidFill>
                  <a:schemeClr val="bg1"/>
                </a:solidFill>
                <a:effectLst/>
                <a:ea typeface="ヒラギノ角ゴ Pro W3" pitchFamily="1" charset="-128"/>
              </a:rPr>
              <a:t>5</a:t>
            </a:r>
          </a:p>
        </p:txBody>
      </p:sp>
    </p:spTree>
    <p:extLst>
      <p:ext uri="{BB962C8B-B14F-4D97-AF65-F5344CB8AC3E}">
        <p14:creationId xmlns:p14="http://schemas.microsoft.com/office/powerpoint/2010/main" val="2560141079"/>
      </p:ext>
    </p:extLst>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 val="4ad56386a1bf69cb064bbbd491c45b279a867ce"/>
</p:tagLst>
</file>

<file path=ppt/theme/theme1.xml><?xml version="1.0" encoding="utf-8"?>
<a:theme xmlns:a="http://schemas.openxmlformats.org/drawingml/2006/main" name="Thème Micropole">
  <a:themeElements>
    <a:clrScheme name="Micropole">
      <a:dk1>
        <a:srgbClr val="000000"/>
      </a:dk1>
      <a:lt1>
        <a:srgbClr val="FFFFFF"/>
      </a:lt1>
      <a:dk2>
        <a:srgbClr val="000000"/>
      </a:dk2>
      <a:lt2>
        <a:srgbClr val="82EB14"/>
      </a:lt2>
      <a:accent1>
        <a:srgbClr val="82EB14"/>
      </a:accent1>
      <a:accent2>
        <a:srgbClr val="5A5A5A"/>
      </a:accent2>
      <a:accent3>
        <a:srgbClr val="8C8C8C"/>
      </a:accent3>
      <a:accent4>
        <a:srgbClr val="A078D2"/>
      </a:accent4>
      <a:accent5>
        <a:srgbClr val="E1A0D2"/>
      </a:accent5>
      <a:accent6>
        <a:srgbClr val="8CD2F5"/>
      </a:accent6>
      <a:hlink>
        <a:srgbClr val="97D700"/>
      </a:hlink>
      <a:folHlink>
        <a:srgbClr val="97D700"/>
      </a:folHlink>
    </a:clrScheme>
    <a:fontScheme name="Nouvelle présentation">
      <a:majorFont>
        <a:latin typeface="Arial"/>
        <a:ea typeface="ヒラギノ角ゴ Pro W3"/>
        <a:cs typeface=""/>
      </a:majorFont>
      <a:minorFont>
        <a:latin typeface="Arial Black"/>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Nouvelle présentation 1">
        <a:dk1>
          <a:srgbClr val="000000"/>
        </a:dk1>
        <a:lt1>
          <a:srgbClr val="FFFFFF"/>
        </a:lt1>
        <a:dk2>
          <a:srgbClr val="000000"/>
        </a:dk2>
        <a:lt2>
          <a:srgbClr val="97999B"/>
        </a:lt2>
        <a:accent1>
          <a:srgbClr val="82EB14"/>
        </a:accent1>
        <a:accent2>
          <a:srgbClr val="53565A"/>
        </a:accent2>
        <a:accent3>
          <a:srgbClr val="FFFFFF"/>
        </a:accent3>
        <a:accent4>
          <a:srgbClr val="000000"/>
        </a:accent4>
        <a:accent5>
          <a:srgbClr val="C1F3AA"/>
        </a:accent5>
        <a:accent6>
          <a:srgbClr val="4A4D51"/>
        </a:accent6>
        <a:hlink>
          <a:srgbClr val="71C5E8"/>
        </a:hlink>
        <a:folHlink>
          <a:srgbClr val="FFB81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hème Micropole">
  <a:themeElements>
    <a:clrScheme name="Micropole">
      <a:dk1>
        <a:srgbClr val="000000"/>
      </a:dk1>
      <a:lt1>
        <a:srgbClr val="FFFFFF"/>
      </a:lt1>
      <a:dk2>
        <a:srgbClr val="000000"/>
      </a:dk2>
      <a:lt2>
        <a:srgbClr val="82EB14"/>
      </a:lt2>
      <a:accent1>
        <a:srgbClr val="82EB14"/>
      </a:accent1>
      <a:accent2>
        <a:srgbClr val="5A5A5A"/>
      </a:accent2>
      <a:accent3>
        <a:srgbClr val="8C8C8C"/>
      </a:accent3>
      <a:accent4>
        <a:srgbClr val="A078D2"/>
      </a:accent4>
      <a:accent5>
        <a:srgbClr val="E1A0D2"/>
      </a:accent5>
      <a:accent6>
        <a:srgbClr val="8CD2F5"/>
      </a:accent6>
      <a:hlink>
        <a:srgbClr val="97D700"/>
      </a:hlink>
      <a:folHlink>
        <a:srgbClr val="97D700"/>
      </a:folHlink>
    </a:clrScheme>
    <a:fontScheme name="Nouvelle présentation">
      <a:majorFont>
        <a:latin typeface="Arial"/>
        <a:ea typeface="ヒラギノ角ゴ Pro W3"/>
        <a:cs typeface=""/>
      </a:majorFont>
      <a:minorFont>
        <a:latin typeface="Arial Black"/>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Nouvelle présentation 1">
        <a:dk1>
          <a:srgbClr val="000000"/>
        </a:dk1>
        <a:lt1>
          <a:srgbClr val="FFFFFF"/>
        </a:lt1>
        <a:dk2>
          <a:srgbClr val="000000"/>
        </a:dk2>
        <a:lt2>
          <a:srgbClr val="97999B"/>
        </a:lt2>
        <a:accent1>
          <a:srgbClr val="82EB14"/>
        </a:accent1>
        <a:accent2>
          <a:srgbClr val="53565A"/>
        </a:accent2>
        <a:accent3>
          <a:srgbClr val="FFFFFF"/>
        </a:accent3>
        <a:accent4>
          <a:srgbClr val="000000"/>
        </a:accent4>
        <a:accent5>
          <a:srgbClr val="C1F3AA"/>
        </a:accent5>
        <a:accent6>
          <a:srgbClr val="4A4D51"/>
        </a:accent6>
        <a:hlink>
          <a:srgbClr val="71C5E8"/>
        </a:hlink>
        <a:folHlink>
          <a:srgbClr val="FFB81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Thème Micropole">
  <a:themeElements>
    <a:clrScheme name="Micropole">
      <a:dk1>
        <a:srgbClr val="000000"/>
      </a:dk1>
      <a:lt1>
        <a:srgbClr val="FFFFFF"/>
      </a:lt1>
      <a:dk2>
        <a:srgbClr val="000000"/>
      </a:dk2>
      <a:lt2>
        <a:srgbClr val="82EB14"/>
      </a:lt2>
      <a:accent1>
        <a:srgbClr val="82EB14"/>
      </a:accent1>
      <a:accent2>
        <a:srgbClr val="5A5A5A"/>
      </a:accent2>
      <a:accent3>
        <a:srgbClr val="8C8C8C"/>
      </a:accent3>
      <a:accent4>
        <a:srgbClr val="A078D2"/>
      </a:accent4>
      <a:accent5>
        <a:srgbClr val="E1A0D2"/>
      </a:accent5>
      <a:accent6>
        <a:srgbClr val="8CD2F5"/>
      </a:accent6>
      <a:hlink>
        <a:srgbClr val="97D700"/>
      </a:hlink>
      <a:folHlink>
        <a:srgbClr val="97D700"/>
      </a:folHlink>
    </a:clrScheme>
    <a:fontScheme name="Nouvelle présentation">
      <a:majorFont>
        <a:latin typeface="Arial"/>
        <a:ea typeface="ヒラギノ角ゴ Pro W3"/>
        <a:cs typeface=""/>
      </a:majorFont>
      <a:minorFont>
        <a:latin typeface="Arial Black"/>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Nouvelle présentation 1">
        <a:dk1>
          <a:srgbClr val="000000"/>
        </a:dk1>
        <a:lt1>
          <a:srgbClr val="FFFFFF"/>
        </a:lt1>
        <a:dk2>
          <a:srgbClr val="000000"/>
        </a:dk2>
        <a:lt2>
          <a:srgbClr val="97999B"/>
        </a:lt2>
        <a:accent1>
          <a:srgbClr val="82EB14"/>
        </a:accent1>
        <a:accent2>
          <a:srgbClr val="53565A"/>
        </a:accent2>
        <a:accent3>
          <a:srgbClr val="FFFFFF"/>
        </a:accent3>
        <a:accent4>
          <a:srgbClr val="000000"/>
        </a:accent4>
        <a:accent5>
          <a:srgbClr val="C1F3AA"/>
        </a:accent5>
        <a:accent6>
          <a:srgbClr val="4A4D51"/>
        </a:accent6>
        <a:hlink>
          <a:srgbClr val="71C5E8"/>
        </a:hlink>
        <a:folHlink>
          <a:srgbClr val="FFB81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Ouverture</Template>
  <TotalTime>24305</TotalTime>
  <Words>17403</Words>
  <Application>Microsoft Office PowerPoint</Application>
  <PresentationFormat>Affichage à l'écran (4:3)</PresentationFormat>
  <Paragraphs>2979</Paragraphs>
  <Slides>159</Slides>
  <Notes>115</Notes>
  <HiddenSlides>47</HiddenSlides>
  <MMClips>0</MMClips>
  <ScaleCrop>false</ScaleCrop>
  <HeadingPairs>
    <vt:vector size="6" baseType="variant">
      <vt:variant>
        <vt:lpstr>Thème</vt:lpstr>
      </vt:variant>
      <vt:variant>
        <vt:i4>3</vt:i4>
      </vt:variant>
      <vt:variant>
        <vt:lpstr>Serveurs OLE incorporés</vt:lpstr>
      </vt:variant>
      <vt:variant>
        <vt:i4>2</vt:i4>
      </vt:variant>
      <vt:variant>
        <vt:lpstr>Titres des diapositives</vt:lpstr>
      </vt:variant>
      <vt:variant>
        <vt:i4>159</vt:i4>
      </vt:variant>
    </vt:vector>
  </HeadingPairs>
  <TitlesOfParts>
    <vt:vector size="164" baseType="lpstr">
      <vt:lpstr>Thème Micropole</vt:lpstr>
      <vt:lpstr>1_Thème Micropole</vt:lpstr>
      <vt:lpstr>2_Thème Micropole</vt:lpstr>
      <vt:lpstr>Feuille de calcul</vt:lpstr>
      <vt:lpstr>Visio</vt:lpstr>
      <vt:lpstr>GROUPE BAYARD Projet e-commerce </vt:lpstr>
      <vt:lpstr>SOMMAIRE</vt:lpstr>
      <vt:lpstr>Présentation Micropole</vt:lpstr>
      <vt:lpstr>NOTRE MISSION AIDER LES ENTREPRISES À SE TRANSFORMER AU PLAN ORGANISATIONNEL, FONCTIONNEL ET TECHNOLOGIQUE AFIN D’ASSURER LE SUCCÈS DE LEURS STRATÉGIES DE DIFFÉRENCIATION</vt:lpstr>
      <vt:lpstr>QUI SOMMES NOUS ?</vt:lpstr>
      <vt:lpstr>Nos expertises métiers et technologiques</vt:lpstr>
      <vt:lpstr>UN ACCOMPAGNEMENT GLOBAL</vt:lpstr>
      <vt:lpstr>                           : wide, l’AGENCE DIGITALE DU GROUPE</vt:lpstr>
      <vt:lpstr>Notre légitimité sur ce projet</vt:lpstr>
      <vt:lpstr>Une vraie légitimité pour votre projet</vt:lpstr>
      <vt:lpstr>Une vraie légitimité pour votre projet</vt:lpstr>
      <vt:lpstr>Une vraie légitimité pour votre projet</vt:lpstr>
      <vt:lpstr>Une vraie légitimité pour votre projet</vt:lpstr>
      <vt:lpstr>Références micropole</vt:lpstr>
      <vt:lpstr>EXTRAIT DE NOS références e-COMMERCE</vt:lpstr>
      <vt:lpstr>EXTRAIT DE NOS REFERENCES MAGENTO</vt:lpstr>
      <vt:lpstr>EXTRAIT DE NOS REFERENCES MAGENTO</vt:lpstr>
      <vt:lpstr>Extrait de nos références mobile</vt:lpstr>
      <vt:lpstr>Refontes ergonomiques &amp; design  de site e-commerce</vt:lpstr>
      <vt:lpstr>contexte, enjeux et objectifs</vt:lpstr>
      <vt:lpstr>Contexte</vt:lpstr>
      <vt:lpstr>Contexte</vt:lpstr>
      <vt:lpstr>Objectifs et enjeux</vt:lpstr>
      <vt:lpstr>Objectifs et enjeux</vt:lpstr>
      <vt:lpstr>stratégie marketing vision graphique et fonctionnelle</vt:lpstr>
      <vt:lpstr>Présentation fonctionnelle du futur dispositif digital</vt:lpstr>
      <vt:lpstr>Partis pris fonctionnel &amp; ergonomique </vt:lpstr>
      <vt:lpstr>Partis pris CREATIF</vt:lpstr>
      <vt:lpstr>Présentation PowerPoint</vt:lpstr>
      <vt:lpstr>Présentation PowerPoint</vt:lpstr>
      <vt:lpstr>Présentation PowerPoint</vt:lpstr>
      <vt:lpstr>LOTISSEMENT &amp; Périmètre fonctionnel</vt:lpstr>
      <vt:lpstr>Périmètre fonctionnel</vt:lpstr>
      <vt:lpstr>Périmètre fonctionnel</vt:lpstr>
      <vt:lpstr>Lotissement (1/2)</vt:lpstr>
      <vt:lpstr>Lotissement (2/2)</vt:lpstr>
      <vt:lpstr>poids du socle dans le lot 1</vt:lpstr>
      <vt:lpstr>carte des fonctionnalités</vt:lpstr>
      <vt:lpstr>Nos choix d’implémentation  et la solution magento</vt:lpstr>
      <vt:lpstr>nos choix d’implémentation : Responsive Design (1/2)</vt:lpstr>
      <vt:lpstr>nos choix d’implémentation : Responsive Design (2/2)</vt:lpstr>
      <vt:lpstr>nos choix d’implémentation : Les modules externes</vt:lpstr>
      <vt:lpstr>nos choix d’implémentation : le package ouvert</vt:lpstr>
      <vt:lpstr>nos choix d’implémentation : le Carrousel de la home</vt:lpstr>
      <vt:lpstr>nos choix d’implémentation : le SEO &amp; le REFERENCEMENT NATUREL </vt:lpstr>
      <vt:lpstr>nos choix d’implémentation : rubrique « à découvrir aussi »</vt:lpstr>
      <vt:lpstr>nos choix d’implémentation : rubrique « à découvrir aussi »</vt:lpstr>
      <vt:lpstr>nos choix d’implémentation : Primes dynamiques</vt:lpstr>
      <vt:lpstr>nos choix d’implémentation : Primes dynamiques</vt:lpstr>
      <vt:lpstr>nos choix d’implémentation : interfaces avec les SSA (1/3)</vt:lpstr>
      <vt:lpstr>nos choix d’implémentation : interfaces avec les SSA (1/3)</vt:lpstr>
      <vt:lpstr>nos choix d’implémentation : interfaces avec les SSA (2/3)</vt:lpstr>
      <vt:lpstr>nos choix d’implémentation : interfaces avec les SSA (2/3)</vt:lpstr>
      <vt:lpstr>nos choix d’implémentation : interfaces avec les SSA (3/3)</vt:lpstr>
      <vt:lpstr>nos choix d’implémentation : Redirection ENTRE WEB &amp; MOBILE (1/4)</vt:lpstr>
      <vt:lpstr>nos choix d’implémentation : Redirection ENTRE WEB &amp; MOBILE (1/4)</vt:lpstr>
      <vt:lpstr>nos choix d’implémentation : Redirection ENTRE WEB &amp; MOBILE (2/4)</vt:lpstr>
      <vt:lpstr>Présentation PowerPoint</vt:lpstr>
      <vt:lpstr>Présentation PowerPoint</vt:lpstr>
      <vt:lpstr>nos choix d’implémentation : architecture fonctionnelle des sites</vt:lpstr>
      <vt:lpstr>nos choix d’implémentation : architecture fonctionnelle des sites</vt:lpstr>
      <vt:lpstr>nos choix d’implémentation  : prestation feuilletage et vidéo</vt:lpstr>
      <vt:lpstr>nos choix d’implémentation  : boutons se réabonner</vt:lpstr>
      <vt:lpstr>nos choix d’implémentation  : boutons se réabonner</vt:lpstr>
      <vt:lpstr>nos choix d’implémentation  : segmentation des catalogues produits</vt:lpstr>
      <vt:lpstr>architecture   &amp; stratégie d’intégration</vt:lpstr>
      <vt:lpstr>L’architecture TECHNIQUE</vt:lpstr>
      <vt:lpstr>L’architecture matérielle</vt:lpstr>
      <vt:lpstr>stratégie d’intégration : Qualité, scalabilité, anticipation (1/2)</vt:lpstr>
      <vt:lpstr>stratégie d’intégration : Qualité, scalabilité, anticipation (2/2)</vt:lpstr>
      <vt:lpstr>NOTRE Démarche d’ACCOMPAGNEMENT</vt:lpstr>
      <vt:lpstr>La démarche de mise en œuvre </vt:lpstr>
      <vt:lpstr>La démarche de mise en œuvre </vt:lpstr>
      <vt:lpstr>La démarche de mise en œuvre </vt:lpstr>
      <vt:lpstr>La démarche de mise en œuvre </vt:lpstr>
      <vt:lpstr>La démarche projet</vt:lpstr>
      <vt:lpstr>La démarche projet</vt:lpstr>
      <vt:lpstr>La démarche projet</vt:lpstr>
      <vt:lpstr>La démarche projet</vt:lpstr>
      <vt:lpstr>La démarche projet</vt:lpstr>
      <vt:lpstr>La démarche projet</vt:lpstr>
      <vt:lpstr>La démarche projet</vt:lpstr>
      <vt:lpstr>La démarche projet</vt:lpstr>
      <vt:lpstr>La démarche projet</vt:lpstr>
      <vt:lpstr>La démarche projet</vt:lpstr>
      <vt:lpstr>La démarche projet</vt:lpstr>
      <vt:lpstr>La démarche projet</vt:lpstr>
      <vt:lpstr>La démarche projet</vt:lpstr>
      <vt:lpstr>La démarche projet</vt:lpstr>
      <vt:lpstr>La démarche projet</vt:lpstr>
      <vt:lpstr>La démarche projet</vt:lpstr>
      <vt:lpstr>La démarche projet</vt:lpstr>
      <vt:lpstr>La démarche de mise en œuvre </vt:lpstr>
      <vt:lpstr>La démarche de mise en œuvre </vt:lpstr>
      <vt:lpstr>La démarche de mise en œuvre </vt:lpstr>
      <vt:lpstr>La démarche de mise en œuvre </vt:lpstr>
      <vt:lpstr>La démarche de mise en œuvre </vt:lpstr>
      <vt:lpstr>La démarche de mise en œuvre </vt:lpstr>
      <vt:lpstr>La démarche de mise en œuvre </vt:lpstr>
      <vt:lpstr>La démarche de mise en œuvre </vt:lpstr>
      <vt:lpstr>La démarche de mise en œuvre </vt:lpstr>
      <vt:lpstr>L’organisation proposée</vt:lpstr>
      <vt:lpstr>La démarche projet</vt:lpstr>
      <vt:lpstr>La démarche projet</vt:lpstr>
      <vt:lpstr>La démarche projet</vt:lpstr>
      <vt:lpstr>La démarche projet</vt:lpstr>
      <vt:lpstr>La démarche projet</vt:lpstr>
      <vt:lpstr>La démarche projet</vt:lpstr>
      <vt:lpstr>La démarche projet</vt:lpstr>
      <vt:lpstr>La démarche projet</vt:lpstr>
      <vt:lpstr>La démarche projet</vt:lpstr>
      <vt:lpstr>La démarche projet</vt:lpstr>
      <vt:lpstr>Le suivi qualité</vt:lpstr>
      <vt:lpstr>Le suivi qualité</vt:lpstr>
      <vt:lpstr>Le suivi qualité</vt:lpstr>
      <vt:lpstr>Le suivi qualité</vt:lpstr>
      <vt:lpstr>Le suivi qualité</vt:lpstr>
      <vt:lpstr>Le suivi qualité</vt:lpstr>
      <vt:lpstr>Le suivi qualité</vt:lpstr>
      <vt:lpstr>Le suivi qualité</vt:lpstr>
      <vt:lpstr>Le suivi qualité</vt:lpstr>
      <vt:lpstr>Proposition financière</vt:lpstr>
      <vt:lpstr>BudgeT lot 1</vt:lpstr>
      <vt:lpstr>BudgeT lot 2</vt:lpstr>
      <vt:lpstr>BudgeT option boutique web j’aime lire  &amp; milan lecture </vt:lpstr>
      <vt:lpstr>CONDITIONS GENERALES DE L’Offre</vt:lpstr>
      <vt:lpstr>SYNTHESE :  les points forts de notre proposition</vt:lpstr>
      <vt:lpstr>Les points forts de notre proposition</vt:lpstr>
      <vt:lpstr>Ajouts complémentaires  </vt:lpstr>
      <vt:lpstr>Présentation PowerPoint</vt:lpstr>
      <vt:lpstr>Présentation PowerPoint</vt:lpstr>
      <vt:lpstr>Développement et mise en œuvre</vt:lpstr>
      <vt:lpstr>Développement et mise en œuvre</vt:lpstr>
      <vt:lpstr>Conception</vt:lpstr>
      <vt:lpstr>Conception</vt:lpstr>
      <vt:lpstr>Conception</vt:lpstr>
      <vt:lpstr>Conception</vt:lpstr>
      <vt:lpstr>Conception</vt:lpstr>
      <vt:lpstr>périmètre fonctionnel  </vt:lpstr>
      <vt:lpstr>périmètre fonctionnel  </vt:lpstr>
      <vt:lpstr>périmètre fonctionnel  </vt:lpstr>
      <vt:lpstr>Méthodologie projet et planning</vt:lpstr>
      <vt:lpstr>Méthodologie projet et planning</vt:lpstr>
      <vt:lpstr>Méthodologie projet et planning</vt:lpstr>
      <vt:lpstr>Méthodologie projet et planning</vt:lpstr>
      <vt:lpstr>Méthodologie projet et planning</vt:lpstr>
      <vt:lpstr>Méthodologie projet et planning</vt:lpstr>
      <vt:lpstr>Méthodologie projet et planning</vt:lpstr>
      <vt:lpstr>Présentation PowerPoint</vt:lpstr>
      <vt:lpstr>Périmètre</vt:lpstr>
      <vt:lpstr>Budget</vt:lpstr>
      <vt:lpstr>Budget</vt:lpstr>
      <vt:lpstr>budget</vt:lpstr>
      <vt:lpstr>Budget</vt:lpstr>
      <vt:lpstr>Budget</vt:lpstr>
      <vt:lpstr>Aspects contractuels</vt:lpstr>
      <vt:lpstr>Présentation PowerPoint</vt:lpstr>
      <vt:lpstr>Présentation PowerPoint</vt:lpstr>
      <vt:lpstr>Présentation PowerPoint</vt:lpstr>
    </vt:vector>
  </TitlesOfParts>
  <Company>PP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Latifa BAKHALQ</dc:creator>
  <cp:lastModifiedBy>MALZAC Jérôme</cp:lastModifiedBy>
  <cp:revision>986</cp:revision>
  <cp:lastPrinted>2011-03-24T18:32:43Z</cp:lastPrinted>
  <dcterms:created xsi:type="dcterms:W3CDTF">2011-03-24T18:00:33Z</dcterms:created>
  <dcterms:modified xsi:type="dcterms:W3CDTF">2013-03-05T07:45:37Z</dcterms:modified>
</cp:coreProperties>
</file>